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0"/>
  </p:notesMasterIdLst>
  <p:sldIdLst>
    <p:sldId id="277" r:id="rId2"/>
    <p:sldId id="323" r:id="rId3"/>
    <p:sldId id="324" r:id="rId4"/>
    <p:sldId id="325" r:id="rId5"/>
    <p:sldId id="326" r:id="rId6"/>
    <p:sldId id="305" r:id="rId7"/>
    <p:sldId id="258" r:id="rId8"/>
    <p:sldId id="321" r:id="rId9"/>
    <p:sldId id="307" r:id="rId10"/>
    <p:sldId id="261" r:id="rId11"/>
    <p:sldId id="263" r:id="rId12"/>
    <p:sldId id="264" r:id="rId13"/>
    <p:sldId id="260" r:id="rId14"/>
    <p:sldId id="308" r:id="rId15"/>
    <p:sldId id="309" r:id="rId16"/>
    <p:sldId id="310" r:id="rId17"/>
    <p:sldId id="337" r:id="rId18"/>
    <p:sldId id="338" r:id="rId19"/>
    <p:sldId id="339" r:id="rId20"/>
    <p:sldId id="340" r:id="rId21"/>
    <p:sldId id="341" r:id="rId22"/>
    <p:sldId id="311" r:id="rId23"/>
    <p:sldId id="312" r:id="rId24"/>
    <p:sldId id="313" r:id="rId25"/>
    <p:sldId id="314" r:id="rId26"/>
    <p:sldId id="269" r:id="rId27"/>
    <p:sldId id="322" r:id="rId28"/>
    <p:sldId id="336"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C10A-F572-43E3-B2E2-4323AB5546AE}" type="datetimeFigureOut">
              <a:rPr lang="tr-TR" smtClean="0"/>
              <a:pPr/>
              <a:t>1.12.2017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4C673-C77A-4C0B-A8EA-D70B690F03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3776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8481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511065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952501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110597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751821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342127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17748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0077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671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84489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1.12.2017</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94251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1.12.2017</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79390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4075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50859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70393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1.12.2017</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99599685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De&#287;erlendirme%20formu.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33618"/>
            <a:ext cx="6858000" cy="1484194"/>
          </a:xfrm>
        </p:spPr>
        <p:txBody>
          <a:bodyPr>
            <a:normAutofit fontScale="90000"/>
          </a:bodyPr>
          <a:lstStyle/>
          <a:p>
            <a:pPr algn="ctr"/>
            <a:r>
              <a:rPr lang="tr-TR" b="1" dirty="0" smtClean="0">
                <a:solidFill>
                  <a:schemeClr val="tx1"/>
                </a:solidFill>
              </a:rPr>
              <a:t>YAZMA GÜÇLÜKLERİ</a:t>
            </a:r>
            <a:br>
              <a:rPr lang="tr-TR" b="1" dirty="0" smtClean="0">
                <a:solidFill>
                  <a:schemeClr val="tx1"/>
                </a:solidFill>
              </a:rPr>
            </a:br>
            <a:r>
              <a:rPr lang="tr-TR" b="1" dirty="0" smtClean="0">
                <a:solidFill>
                  <a:schemeClr val="tx1"/>
                </a:solidFill>
              </a:rPr>
              <a:t>DİSGRAFİ</a:t>
            </a:r>
            <a:endParaRPr lang="en-GB" b="1" dirty="0">
              <a:solidFill>
                <a:schemeClr val="tx1"/>
              </a:solidFill>
            </a:endParaRPr>
          </a:p>
        </p:txBody>
      </p:sp>
      <p:sp>
        <p:nvSpPr>
          <p:cNvPr id="3" name="Alt Başlık 2"/>
          <p:cNvSpPr>
            <a:spLocks noGrp="1"/>
          </p:cNvSpPr>
          <p:nvPr>
            <p:ph type="subTitle" idx="1"/>
          </p:nvPr>
        </p:nvSpPr>
        <p:spPr>
          <a:xfrm>
            <a:off x="1143000" y="3571876"/>
            <a:ext cx="6929462" cy="1928826"/>
          </a:xfrm>
        </p:spPr>
        <p:txBody>
          <a:bodyPr>
            <a:normAutofit/>
          </a:bodyPr>
          <a:lstStyle/>
          <a:p>
            <a:pPr algn="ctr"/>
            <a:r>
              <a:rPr lang="tr-TR" sz="2400" b="1" dirty="0" smtClean="0">
                <a:solidFill>
                  <a:schemeClr val="tx1"/>
                </a:solidFill>
              </a:rPr>
              <a:t>HACI KADRİYE ARSLAN REHBERLİK VE ARAŞTIRMA MERKEZİ</a:t>
            </a:r>
          </a:p>
          <a:p>
            <a:pPr algn="ctr"/>
            <a:r>
              <a:rPr lang="tr-TR" b="1" dirty="0" smtClean="0">
                <a:solidFill>
                  <a:schemeClr val="tx1"/>
                </a:solidFill>
              </a:rPr>
              <a:t>AYDIN</a:t>
            </a:r>
          </a:p>
          <a:p>
            <a:pPr algn="ctr"/>
            <a:r>
              <a:rPr lang="tr-TR" b="1" dirty="0" smtClean="0">
                <a:solidFill>
                  <a:schemeClr val="tx1"/>
                </a:solidFill>
              </a:rPr>
              <a:t> 2017-2018</a:t>
            </a:r>
          </a:p>
          <a:p>
            <a:pPr algn="ctr"/>
            <a:endParaRPr lang="en-GB" sz="2400" b="1" dirty="0">
              <a:solidFill>
                <a:schemeClr val="tx1"/>
              </a:solidFill>
            </a:endParaRPr>
          </a:p>
        </p:txBody>
      </p:sp>
    </p:spTree>
    <p:extLst>
      <p:ext uri="{BB962C8B-B14F-4D97-AF65-F5344CB8AC3E}">
        <p14:creationId xmlns="" xmlns:p14="http://schemas.microsoft.com/office/powerpoint/2010/main" val="353902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normAutofit fontScale="90000"/>
          </a:bodyPr>
          <a:lstStyle/>
          <a:p>
            <a:pPr algn="ctr"/>
            <a:r>
              <a:rPr lang="tr-TR" sz="2800" dirty="0" smtClean="0">
                <a:solidFill>
                  <a:schemeClr val="tx1"/>
                </a:solidFill>
              </a:rPr>
              <a:t>Yazma Hataları </a:t>
            </a:r>
            <a:br>
              <a:rPr lang="tr-TR" sz="2800" dirty="0" smtClean="0">
                <a:solidFill>
                  <a:schemeClr val="tx1"/>
                </a:solidFill>
              </a:rPr>
            </a:br>
            <a:r>
              <a:rPr lang="tr-TR" sz="2800" dirty="0" smtClean="0">
                <a:solidFill>
                  <a:schemeClr val="tx1"/>
                </a:solidFill>
              </a:rPr>
              <a:t>DİSGRAFİ BELİRTİLERİ</a:t>
            </a:r>
            <a:endParaRPr lang="tr-TR" sz="2800" dirty="0">
              <a:solidFill>
                <a:schemeClr val="tx1"/>
              </a:solidFill>
            </a:endParaRPr>
          </a:p>
        </p:txBody>
      </p:sp>
      <p:sp>
        <p:nvSpPr>
          <p:cNvPr id="2" name="1 İçerik Yer Tutucusu"/>
          <p:cNvSpPr>
            <a:spLocks noGrp="1"/>
          </p:cNvSpPr>
          <p:nvPr>
            <p:ph idx="1"/>
          </p:nvPr>
        </p:nvSpPr>
        <p:spPr>
          <a:xfrm>
            <a:off x="457200" y="1556792"/>
            <a:ext cx="8229600" cy="4539208"/>
          </a:xfrm>
        </p:spPr>
        <p:txBody>
          <a:bodyPr>
            <a:normAutofit lnSpcReduction="10000"/>
          </a:bodyPr>
          <a:lstStyle/>
          <a:p>
            <a:r>
              <a:rPr lang="tr-TR" dirty="0" smtClean="0"/>
              <a:t>Harf atlama</a:t>
            </a:r>
            <a:endParaRPr lang="tr-TR" dirty="0"/>
          </a:p>
          <a:p>
            <a:pPr marL="0" indent="0">
              <a:buNone/>
            </a:pPr>
            <a:r>
              <a:rPr lang="tr-TR" dirty="0" smtClean="0">
                <a:solidFill>
                  <a:srgbClr val="FF0000"/>
                </a:solidFill>
              </a:rPr>
              <a:t>Çocuk  -- </a:t>
            </a:r>
            <a:r>
              <a:rPr lang="tr-TR" dirty="0" err="1" smtClean="0">
                <a:solidFill>
                  <a:srgbClr val="FF0000"/>
                </a:solidFill>
              </a:rPr>
              <a:t>çock</a:t>
            </a:r>
            <a:endParaRPr lang="tr-TR" dirty="0">
              <a:solidFill>
                <a:schemeClr val="tx1"/>
              </a:solidFill>
            </a:endParaRPr>
          </a:p>
          <a:p>
            <a:pPr marL="0" indent="0">
              <a:buFont typeface="Wingdings" pitchFamily="2" charset="2"/>
              <a:buChar char="Ø"/>
            </a:pPr>
            <a:r>
              <a:rPr lang="tr-TR" i="1" dirty="0" smtClean="0">
                <a:solidFill>
                  <a:schemeClr val="tx1"/>
                </a:solidFill>
              </a:rPr>
              <a:t> Hece atlama</a:t>
            </a:r>
            <a:endParaRPr lang="tr-TR" dirty="0">
              <a:solidFill>
                <a:schemeClr val="tx1"/>
              </a:solidFill>
            </a:endParaRPr>
          </a:p>
          <a:p>
            <a:pPr marL="0" indent="0">
              <a:buNone/>
            </a:pPr>
            <a:r>
              <a:rPr lang="tr-TR" dirty="0" smtClean="0">
                <a:solidFill>
                  <a:srgbClr val="FF0000"/>
                </a:solidFill>
              </a:rPr>
              <a:t>Çocuğa – </a:t>
            </a:r>
            <a:r>
              <a:rPr lang="tr-TR" dirty="0" err="1" smtClean="0">
                <a:solidFill>
                  <a:srgbClr val="FF0000"/>
                </a:solidFill>
              </a:rPr>
              <a:t>çocu</a:t>
            </a:r>
            <a:r>
              <a:rPr lang="tr-TR" dirty="0" smtClean="0">
                <a:solidFill>
                  <a:srgbClr val="FF0000"/>
                </a:solidFill>
              </a:rPr>
              <a:t>-çoğa-</a:t>
            </a:r>
            <a:r>
              <a:rPr lang="tr-TR" dirty="0" err="1" smtClean="0">
                <a:solidFill>
                  <a:srgbClr val="FF0000"/>
                </a:solidFill>
              </a:rPr>
              <a:t>çuğa</a:t>
            </a:r>
            <a:endParaRPr lang="tr-TR" dirty="0">
              <a:solidFill>
                <a:srgbClr val="FF0000"/>
              </a:solidFill>
            </a:endParaRPr>
          </a:p>
          <a:p>
            <a:pPr marL="0" indent="0">
              <a:buFont typeface="Wingdings" pitchFamily="2" charset="2"/>
              <a:buChar char="Ø"/>
            </a:pPr>
            <a:r>
              <a:rPr lang="tr-TR" i="1" dirty="0" smtClean="0">
                <a:solidFill>
                  <a:schemeClr val="tx1"/>
                </a:solidFill>
              </a:rPr>
              <a:t>Harf ekleme</a:t>
            </a:r>
            <a:endParaRPr lang="tr-TR" dirty="0">
              <a:solidFill>
                <a:schemeClr val="tx1"/>
              </a:solidFill>
            </a:endParaRPr>
          </a:p>
          <a:p>
            <a:pPr marL="0" indent="0">
              <a:buNone/>
            </a:pPr>
            <a:r>
              <a:rPr lang="tr-TR" dirty="0" smtClean="0">
                <a:solidFill>
                  <a:srgbClr val="FF0000"/>
                </a:solidFill>
              </a:rPr>
              <a:t>Çocuk -  </a:t>
            </a:r>
            <a:r>
              <a:rPr lang="tr-TR" dirty="0" err="1" smtClean="0">
                <a:solidFill>
                  <a:srgbClr val="FF0000"/>
                </a:solidFill>
              </a:rPr>
              <a:t>çoucuk</a:t>
            </a:r>
            <a:endParaRPr lang="tr-TR" dirty="0">
              <a:solidFill>
                <a:srgbClr val="FF0000"/>
              </a:solidFill>
            </a:endParaRPr>
          </a:p>
          <a:p>
            <a:pPr lvl="0"/>
            <a:r>
              <a:rPr lang="tr-TR" dirty="0" smtClean="0"/>
              <a:t>Harf/hece ekleme</a:t>
            </a:r>
          </a:p>
          <a:p>
            <a:pPr marL="0" indent="0">
              <a:buNone/>
            </a:pPr>
            <a:r>
              <a:rPr lang="tr-TR" i="1" dirty="0" smtClean="0">
                <a:solidFill>
                  <a:srgbClr val="FF0000"/>
                </a:solidFill>
              </a:rPr>
              <a:t>Çocuklar &gt; çocukları; çocuktan&gt;çocuğundan</a:t>
            </a:r>
          </a:p>
          <a:p>
            <a:pPr lvl="0"/>
            <a:r>
              <a:rPr lang="tr-TR" dirty="0" smtClean="0"/>
              <a:t>Yerine harf koyma/değiştirme</a:t>
            </a:r>
          </a:p>
          <a:p>
            <a:pPr marL="0" indent="0">
              <a:buNone/>
            </a:pPr>
            <a:r>
              <a:rPr lang="tr-TR" i="1" dirty="0" smtClean="0">
                <a:solidFill>
                  <a:srgbClr val="FF0000"/>
                </a:solidFill>
              </a:rPr>
              <a:t>       çocuk&gt;</a:t>
            </a:r>
            <a:r>
              <a:rPr lang="tr-TR" i="1" dirty="0" err="1" smtClean="0">
                <a:solidFill>
                  <a:srgbClr val="FF0000"/>
                </a:solidFill>
              </a:rPr>
              <a:t>çucuk</a:t>
            </a:r>
            <a:r>
              <a:rPr lang="tr-TR" i="1" dirty="0" smtClean="0">
                <a:solidFill>
                  <a:srgbClr val="FF0000"/>
                </a:solidFill>
              </a:rPr>
              <a:t>; çocuk &gt;</a:t>
            </a:r>
            <a:r>
              <a:rPr lang="tr-TR" i="1" dirty="0" err="1" smtClean="0">
                <a:solidFill>
                  <a:srgbClr val="FF0000"/>
                </a:solidFill>
              </a:rPr>
              <a:t>cocuk</a:t>
            </a:r>
            <a:r>
              <a:rPr lang="tr-TR" i="1" dirty="0" smtClean="0">
                <a:solidFill>
                  <a:srgbClr val="FF0000"/>
                </a:solidFill>
              </a:rPr>
              <a:t>;  çocuk &gt;</a:t>
            </a:r>
            <a:r>
              <a:rPr lang="tr-TR" i="1" dirty="0" err="1" smtClean="0">
                <a:solidFill>
                  <a:srgbClr val="FF0000"/>
                </a:solidFill>
              </a:rPr>
              <a:t>çoçuk</a:t>
            </a:r>
            <a:r>
              <a:rPr lang="tr-TR" i="1" dirty="0" smtClean="0">
                <a:solidFill>
                  <a:srgbClr val="FF0000"/>
                </a:solidFill>
              </a:rPr>
              <a:t>;   s-z; t-d  gibi</a:t>
            </a:r>
          </a:p>
          <a:p>
            <a:pPr marL="0" indent="0">
              <a:buFont typeface="Wingdings" pitchFamily="2" charset="2"/>
              <a:buChar char="Ø"/>
            </a:pPr>
            <a:r>
              <a:rPr lang="tr-TR" i="1" dirty="0" smtClean="0">
                <a:solidFill>
                  <a:schemeClr val="tx1"/>
                </a:solidFill>
              </a:rPr>
              <a:t>   Harfleri ters yazma</a:t>
            </a:r>
          </a:p>
          <a:p>
            <a:pPr marL="0" indent="0">
              <a:buNone/>
            </a:pPr>
            <a:r>
              <a:rPr lang="tr-TR" i="1" dirty="0" smtClean="0">
                <a:solidFill>
                  <a:srgbClr val="FF0000"/>
                </a:solidFill>
              </a:rPr>
              <a:t>        çocuk&gt;</a:t>
            </a:r>
            <a:r>
              <a:rPr lang="tr-TR" i="1" dirty="0" err="1" smtClean="0">
                <a:solidFill>
                  <a:srgbClr val="FF0000"/>
                </a:solidFill>
              </a:rPr>
              <a:t>kucoç</a:t>
            </a:r>
            <a:r>
              <a:rPr lang="tr-TR" i="1" dirty="0" smtClean="0">
                <a:solidFill>
                  <a:srgbClr val="FF0000"/>
                </a:solidFill>
              </a:rPr>
              <a:t>; çocuk-</a:t>
            </a:r>
            <a:r>
              <a:rPr lang="tr-TR" i="1" dirty="0" err="1" smtClean="0">
                <a:solidFill>
                  <a:srgbClr val="FF0000"/>
                </a:solidFill>
              </a:rPr>
              <a:t>çocug</a:t>
            </a:r>
            <a:endParaRPr lang="tr-TR" dirty="0" smtClean="0">
              <a:solidFill>
                <a:schemeClr val="tx1"/>
              </a:solidFill>
            </a:endParaRPr>
          </a:p>
          <a:p>
            <a:pPr marL="0" indent="0">
              <a:buNone/>
            </a:pPr>
            <a:endParaRPr lang="tr-TR" dirty="0" smtClean="0">
              <a:solidFill>
                <a:srgbClr val="FF0000"/>
              </a:solidFill>
            </a:endParaRPr>
          </a:p>
          <a:p>
            <a:pPr>
              <a:buNone/>
            </a:pPr>
            <a:endParaRPr lang="tr-T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dirty="0">
                <a:solidFill>
                  <a:srgbClr val="FF0000"/>
                </a:solidFill>
              </a:rPr>
              <a:t>Sözcük ekleme</a:t>
            </a:r>
          </a:p>
          <a:p>
            <a:pPr marL="0" indent="0">
              <a:buNone/>
            </a:pPr>
            <a:r>
              <a:rPr lang="tr-TR" dirty="0"/>
              <a:t>“İşe yaramadığını mı düşünüyorsun?”</a:t>
            </a:r>
            <a:r>
              <a:rPr lang="tr-TR" i="1" dirty="0"/>
              <a:t>&gt;</a:t>
            </a:r>
            <a:r>
              <a:rPr lang="tr-TR" dirty="0"/>
              <a:t>“</a:t>
            </a:r>
            <a:r>
              <a:rPr lang="tr-TR" dirty="0">
                <a:solidFill>
                  <a:srgbClr val="7030A0"/>
                </a:solidFill>
              </a:rPr>
              <a:t>İşe yaramadığını mı </a:t>
            </a:r>
            <a:r>
              <a:rPr lang="tr-TR" u="sng" dirty="0">
                <a:solidFill>
                  <a:srgbClr val="7030A0"/>
                </a:solidFill>
              </a:rPr>
              <a:t>bu</a:t>
            </a:r>
            <a:r>
              <a:rPr lang="tr-TR" dirty="0">
                <a:solidFill>
                  <a:srgbClr val="7030A0"/>
                </a:solidFill>
              </a:rPr>
              <a:t> düşünüyorsun?”</a:t>
            </a:r>
          </a:p>
          <a:p>
            <a:pPr lvl="0"/>
            <a:r>
              <a:rPr lang="tr-TR" dirty="0">
                <a:solidFill>
                  <a:srgbClr val="FF0000"/>
                </a:solidFill>
              </a:rPr>
              <a:t>Sözcük atlama</a:t>
            </a:r>
          </a:p>
          <a:p>
            <a:pPr marL="0" indent="0">
              <a:buNone/>
            </a:pPr>
            <a:r>
              <a:rPr lang="tr-TR" dirty="0"/>
              <a:t>“Şu çatlak kovaya kalsa herhalde sahibimiz aç kalır</a:t>
            </a:r>
            <a:r>
              <a:rPr lang="tr-TR" dirty="0">
                <a:solidFill>
                  <a:srgbClr val="7030A0"/>
                </a:solidFill>
              </a:rPr>
              <a:t>.”</a:t>
            </a:r>
            <a:r>
              <a:rPr lang="tr-TR" i="1" dirty="0">
                <a:solidFill>
                  <a:srgbClr val="7030A0"/>
                </a:solidFill>
              </a:rPr>
              <a:t>&gt;</a:t>
            </a:r>
            <a:r>
              <a:rPr lang="tr-TR" dirty="0">
                <a:solidFill>
                  <a:srgbClr val="7030A0"/>
                </a:solidFill>
              </a:rPr>
              <a:t>“Şu çatlak kalsa sahibimiz aç kalır.”</a:t>
            </a:r>
          </a:p>
          <a:p>
            <a:pPr lvl="0"/>
            <a:r>
              <a:rPr lang="tr-TR" dirty="0">
                <a:solidFill>
                  <a:srgbClr val="FF0000"/>
                </a:solidFill>
              </a:rPr>
              <a:t>Sözcüğün bir bölümünün ya da tümünün tekrarı</a:t>
            </a:r>
          </a:p>
          <a:p>
            <a:pPr marL="0" indent="0">
              <a:buNone/>
            </a:pPr>
            <a:r>
              <a:rPr lang="tr-TR" i="1" dirty="0">
                <a:solidFill>
                  <a:schemeClr val="tx1"/>
                </a:solidFill>
              </a:rPr>
              <a:t>rengarenk&gt;</a:t>
            </a:r>
            <a:r>
              <a:rPr lang="tr-TR" i="1" dirty="0" err="1">
                <a:solidFill>
                  <a:schemeClr val="tx1"/>
                </a:solidFill>
              </a:rPr>
              <a:t>rengagarenk</a:t>
            </a:r>
            <a:endParaRPr lang="tr-TR" dirty="0">
              <a:solidFill>
                <a:schemeClr val="tx1"/>
              </a:solidFill>
            </a:endParaRP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468288"/>
          </a:xfrm>
        </p:spPr>
        <p:txBody>
          <a:bodyPr>
            <a:normAutofit fontScale="90000"/>
          </a:bodyPr>
          <a:lstStyle/>
          <a:p>
            <a:endParaRPr lang="tr-TR" dirty="0"/>
          </a:p>
        </p:txBody>
      </p:sp>
      <p:sp>
        <p:nvSpPr>
          <p:cNvPr id="2" name="1 İçerik Yer Tutucusu"/>
          <p:cNvSpPr>
            <a:spLocks noGrp="1"/>
          </p:cNvSpPr>
          <p:nvPr>
            <p:ph idx="1"/>
          </p:nvPr>
        </p:nvSpPr>
        <p:spPr>
          <a:xfrm>
            <a:off x="428596" y="642918"/>
            <a:ext cx="8229600" cy="5403304"/>
          </a:xfrm>
        </p:spPr>
        <p:txBody>
          <a:bodyPr>
            <a:normAutofit/>
          </a:bodyPr>
          <a:lstStyle/>
          <a:p>
            <a:pPr lvl="0"/>
            <a:endParaRPr lang="tr-TR" dirty="0" smtClean="0"/>
          </a:p>
          <a:p>
            <a:pPr lvl="0"/>
            <a:endParaRPr lang="tr-TR" dirty="0"/>
          </a:p>
          <a:p>
            <a:pPr lvl="0"/>
            <a:r>
              <a:rPr lang="tr-TR" dirty="0" smtClean="0"/>
              <a:t>Sözcük </a:t>
            </a:r>
            <a:r>
              <a:rPr lang="tr-TR" dirty="0"/>
              <a:t>grubunun tekrarı</a:t>
            </a:r>
          </a:p>
          <a:p>
            <a:pPr marL="0" indent="0">
              <a:buNone/>
            </a:pPr>
            <a:r>
              <a:rPr lang="tr-TR" i="1" dirty="0"/>
              <a:t>“Sucunun bir şikayeti yokmuş ama…”&gt;“ </a:t>
            </a:r>
            <a:r>
              <a:rPr lang="tr-TR" i="1" dirty="0">
                <a:solidFill>
                  <a:srgbClr val="FF0000"/>
                </a:solidFill>
              </a:rPr>
              <a:t>Sucunun bir şikayeti sucunun bir şikayeti yokmuş ama…”</a:t>
            </a:r>
            <a:endParaRPr lang="tr-TR" dirty="0">
              <a:solidFill>
                <a:srgbClr val="FF0000"/>
              </a:solidFill>
            </a:endParaRPr>
          </a:p>
          <a:p>
            <a:pPr lvl="0"/>
            <a:r>
              <a:rPr lang="tr-TR" dirty="0"/>
              <a:t>Sözcüklerin yerlerini değiştirme</a:t>
            </a:r>
          </a:p>
          <a:p>
            <a:pPr marL="0" indent="0">
              <a:buNone/>
            </a:pPr>
            <a:r>
              <a:rPr lang="tr-TR" i="1" dirty="0"/>
              <a:t>“…diğer kovanın sağlam olmasından daha çok yarıyor işime.” “…</a:t>
            </a:r>
            <a:r>
              <a:rPr lang="tr-TR" i="1" dirty="0">
                <a:solidFill>
                  <a:srgbClr val="FF0000"/>
                </a:solidFill>
              </a:rPr>
              <a:t>diğer kovanın sağlam olmasından daha çok </a:t>
            </a:r>
            <a:r>
              <a:rPr lang="tr-TR" i="1" u="sng" dirty="0">
                <a:solidFill>
                  <a:srgbClr val="FF0000"/>
                </a:solidFill>
              </a:rPr>
              <a:t>işime yarıyor</a:t>
            </a:r>
            <a:r>
              <a:rPr lang="tr-TR" i="1" dirty="0">
                <a:solidFill>
                  <a:srgbClr val="FF0000"/>
                </a:solidFill>
              </a:rPr>
              <a:t>.”</a:t>
            </a:r>
            <a:endParaRPr lang="tr-TR" dirty="0">
              <a:solidFill>
                <a:srgbClr val="FF0000"/>
              </a:solidFill>
            </a:endParaRPr>
          </a:p>
          <a:p>
            <a:pPr lvl="0"/>
            <a:r>
              <a:rPr lang="tr-TR" sz="2000" i="1" dirty="0" smtClean="0">
                <a:solidFill>
                  <a:schemeClr val="tx1"/>
                </a:solidFill>
              </a:rPr>
              <a:t> yazar</a:t>
            </a:r>
            <a:r>
              <a:rPr lang="tr-TR" dirty="0" smtClean="0"/>
              <a:t>ken </a:t>
            </a:r>
            <a:r>
              <a:rPr lang="tr-TR" dirty="0"/>
              <a:t>sözcüğün hecelerini yanlış ayırma</a:t>
            </a:r>
          </a:p>
          <a:p>
            <a:pPr marL="0" indent="0">
              <a:buNone/>
            </a:pPr>
            <a:r>
              <a:rPr lang="tr-TR" i="1" dirty="0" err="1">
                <a:solidFill>
                  <a:srgbClr val="FF0000"/>
                </a:solidFill>
              </a:rPr>
              <a:t>so-pa-nın</a:t>
            </a:r>
            <a:r>
              <a:rPr lang="tr-TR" i="1" dirty="0">
                <a:solidFill>
                  <a:srgbClr val="FF0000"/>
                </a:solidFill>
              </a:rPr>
              <a:t>&gt;sop-an-</a:t>
            </a:r>
            <a:r>
              <a:rPr lang="tr-TR" i="1" dirty="0" err="1">
                <a:solidFill>
                  <a:srgbClr val="FF0000"/>
                </a:solidFill>
              </a:rPr>
              <a:t>ın</a:t>
            </a:r>
            <a:endParaRPr lang="tr-TR" dirty="0">
              <a:solidFill>
                <a:srgbClr val="FF0000"/>
              </a:solidFill>
            </a:endParaRPr>
          </a:p>
          <a:p>
            <a:pPr lvl="0"/>
            <a:r>
              <a:rPr lang="tr-TR" dirty="0" smtClean="0"/>
              <a:t>Yerine </a:t>
            </a:r>
            <a:r>
              <a:rPr lang="tr-TR" dirty="0"/>
              <a:t>harf koyma/değiştirme</a:t>
            </a:r>
          </a:p>
          <a:p>
            <a:pPr marL="0" indent="0">
              <a:buNone/>
            </a:pPr>
            <a:r>
              <a:rPr lang="tr-TR" i="1" dirty="0">
                <a:solidFill>
                  <a:srgbClr val="FF0000"/>
                </a:solidFill>
              </a:rPr>
              <a:t>sopa&gt;sapa; çatlak </a:t>
            </a:r>
            <a:r>
              <a:rPr lang="tr-TR" i="1" dirty="0" smtClean="0">
                <a:solidFill>
                  <a:srgbClr val="FF0000"/>
                </a:solidFill>
              </a:rPr>
              <a:t>&gt;</a:t>
            </a:r>
            <a:r>
              <a:rPr lang="tr-TR" i="1" dirty="0" err="1" smtClean="0">
                <a:solidFill>
                  <a:srgbClr val="FF0000"/>
                </a:solidFill>
              </a:rPr>
              <a:t>catlak</a:t>
            </a:r>
            <a:r>
              <a:rPr lang="tr-TR" i="1" dirty="0">
                <a:solidFill>
                  <a:srgbClr val="FF0000"/>
                </a:solidFill>
              </a:rPr>
              <a:t>; sucu &gt;suçu</a:t>
            </a:r>
            <a:endParaRPr lang="tr-TR" dirty="0">
              <a:solidFill>
                <a:srgbClr val="FF0000"/>
              </a:solidFill>
            </a:endParaRPr>
          </a:p>
          <a:p>
            <a:pPr marL="0" indent="0">
              <a:buNone/>
            </a:pPr>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a:p>
            <a:endParaRPr lang="tr-TR" sz="20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b="1" dirty="0" smtClean="0">
                <a:solidFill>
                  <a:schemeClr val="tx1"/>
                </a:solidFill>
              </a:rPr>
              <a:t>El Yazısı Öğretiminin Desteklenmesi</a:t>
            </a:r>
            <a:endParaRPr lang="tr-TR" sz="2800" b="1" dirty="0">
              <a:solidFill>
                <a:schemeClr val="tx1"/>
              </a:solidFill>
            </a:endParaRPr>
          </a:p>
        </p:txBody>
      </p:sp>
      <p:sp>
        <p:nvSpPr>
          <p:cNvPr id="2" name="1 İçerik Yer Tutucusu"/>
          <p:cNvSpPr>
            <a:spLocks noGrp="1"/>
          </p:cNvSpPr>
          <p:nvPr>
            <p:ph idx="1"/>
          </p:nvPr>
        </p:nvSpPr>
        <p:spPr>
          <a:xfrm>
            <a:off x="1142977" y="1428736"/>
            <a:ext cx="7391424" cy="4482486"/>
          </a:xfrm>
        </p:spPr>
        <p:txBody>
          <a:bodyPr>
            <a:normAutofit/>
          </a:bodyPr>
          <a:lstStyle/>
          <a:p>
            <a:r>
              <a:rPr lang="tr-TR" b="1" dirty="0" smtClean="0">
                <a:solidFill>
                  <a:schemeClr val="tx1"/>
                </a:solidFill>
              </a:rPr>
              <a:t>Okul öncesi dönemden </a:t>
            </a:r>
            <a:r>
              <a:rPr lang="tr-TR" dirty="0" smtClean="0">
                <a:solidFill>
                  <a:schemeClr val="tx1"/>
                </a:solidFill>
              </a:rPr>
              <a:t>başlayarak okuma-yazmaya hazırlık becerileri için; hamur yoğurma ve şekillendirme,çivi takma ve çıkarma,</a:t>
            </a:r>
            <a:r>
              <a:rPr lang="tr-TR" dirty="0" err="1" smtClean="0">
                <a:solidFill>
                  <a:schemeClr val="tx1"/>
                </a:solidFill>
              </a:rPr>
              <a:t>legolarla</a:t>
            </a:r>
            <a:r>
              <a:rPr lang="tr-TR" dirty="0" smtClean="0">
                <a:solidFill>
                  <a:schemeClr val="tx1"/>
                </a:solidFill>
              </a:rPr>
              <a:t> oynama,yap-boz yapma,ipe boncuk dizme,makasla kesme,boyama yapma gibi parmak kaslarını ve el göz koordinasyonunu geliştirecek  etkinlikler yapılmalıdır.</a:t>
            </a:r>
          </a:p>
          <a:p>
            <a:pPr>
              <a:buNone/>
            </a:pPr>
            <a:r>
              <a:rPr lang="tr-TR" dirty="0" smtClean="0">
                <a:solidFill>
                  <a:schemeClr val="tx1"/>
                </a:solidFill>
              </a:rPr>
              <a:t>Öğrencilere kalem tutma ve kullanma,nokta birleştirerek şekil oluşturma ve çizgi çalışmalarına yer verilmelidir.</a:t>
            </a:r>
          </a:p>
          <a:p>
            <a:r>
              <a:rPr lang="tr-TR" dirty="0" smtClean="0">
                <a:solidFill>
                  <a:schemeClr val="tx1"/>
                </a:solidFill>
              </a:rPr>
              <a:t>Öğretmenler uygun oturma  biçimine, masa üzerinde kağıdın nasıl konumlandırılması gerektiğine ve kalemi uygun şekilde tutmaya model olmalı. </a:t>
            </a:r>
          </a:p>
          <a:p>
            <a:r>
              <a:rPr lang="tr-TR" b="1" dirty="0" smtClean="0">
                <a:solidFill>
                  <a:schemeClr val="tx1"/>
                </a:solidFill>
              </a:rPr>
              <a:t>İlkokula  başlandığında</a:t>
            </a:r>
            <a:r>
              <a:rPr lang="tr-TR" dirty="0" smtClean="0">
                <a:solidFill>
                  <a:schemeClr val="tx1"/>
                </a:solidFill>
              </a:rPr>
              <a:t> okuma ve yazma  çalışmaları birbirine paralel yürütülmeli,öğrencilere sesini  öğrendikleri harfler,bu harflerden oluşturulan heceler ve sözcükler  okutulup eş zamanlı olarak yazdırılmalıdır.</a:t>
            </a:r>
            <a:endParaRPr lang="tr-T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7291" y="500042"/>
            <a:ext cx="7177110" cy="5411180"/>
          </a:xfrm>
        </p:spPr>
        <p:txBody>
          <a:bodyPr/>
          <a:lstStyle/>
          <a:p>
            <a:endParaRPr lang="tr-TR" i="1" dirty="0" smtClean="0"/>
          </a:p>
          <a:p>
            <a:r>
              <a:rPr lang="tr-TR" i="1" dirty="0" smtClean="0"/>
              <a:t>İlk harf yazma öğretiminde yeni bir harf verilirken öğrencilere harf gösterilmeli, önce parmakla havada/kum havuzunda/masada/tahtada çizim yolu gösterilerek çizilmeli ve harfin nasıl çizildiği anlatılarak öğrencilerle birlikte okunmalıdır.</a:t>
            </a:r>
          </a:p>
          <a:p>
            <a:r>
              <a:rPr lang="tr-TR" i="1" dirty="0" smtClean="0"/>
              <a:t>Harf çalışma kağıtları veya alıştırma kitaplarında yer alan çizim yönlerinin de gösterildiği harfin üzerinden kalemle gidilerek harfin  yazımına hazırlık yapılmalıdır. Yazma çalışması yapılırken harfin okunması da sağlanmalıdır.</a:t>
            </a:r>
          </a:p>
          <a:p>
            <a:r>
              <a:rPr lang="tr-TR" i="1" dirty="0" smtClean="0"/>
              <a:t>Öğretmen harfi renkli kalemle öğrencilerin defterine uygun satır aralıklarına yazmalı öğrencilerde kurşun kalemleriyle takip ederek yazmalıdır.</a:t>
            </a:r>
          </a:p>
          <a:p>
            <a:r>
              <a:rPr lang="tr-TR" i="1" dirty="0" smtClean="0"/>
              <a:t>Gittikçe harf yönünü gösteren oklar kaldırılmalı; ipucu verilen çizgiler,öğrencinin ilerleme hızına göre silikleştirilmelidir.</a:t>
            </a:r>
          </a:p>
        </p:txBody>
      </p:sp>
    </p:spTree>
    <p:extLst>
      <p:ext uri="{BB962C8B-B14F-4D97-AF65-F5344CB8AC3E}">
        <p14:creationId xmlns="" xmlns:p14="http://schemas.microsoft.com/office/powerpoint/2010/main" val="38878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7290" y="571480"/>
            <a:ext cx="7177110" cy="5339742"/>
          </a:xfrm>
        </p:spPr>
        <p:txBody>
          <a:bodyPr>
            <a:normAutofit lnSpcReduction="10000"/>
          </a:bodyPr>
          <a:lstStyle/>
          <a:p>
            <a:r>
              <a:rPr lang="tr-TR" i="1" dirty="0" smtClean="0"/>
              <a:t>Öğretmenler defterlerinin ilk satırına kendilerinin yazdıkları harfi öğrencilerin bağımsız bir şekilde yazmalarını beklemelidir. Gereksinin duyan öğrenciler için sözel veya fiziksel ipuçları verilmelidir.</a:t>
            </a:r>
          </a:p>
          <a:p>
            <a:r>
              <a:rPr lang="tr-TR" i="1" dirty="0" smtClean="0"/>
              <a:t>Öğrencilere,defterin ilk satırına yazılanlara bakarak yazma,tahtada yazılanlara bakarak yazma gibi yazma çalışmaları yaptırılmalıdır. Verilen sesi ve verilen sesle daha önce öğrendiği sesleri birleştirerek oluşturulan yeni sözcükleri bu şekilde bağımsız olarak yazdığında bir sonraki sesin yazımının öğretimine geçilmeli ve aynı süreç tekrarlanmalıdır.</a:t>
            </a:r>
          </a:p>
          <a:p>
            <a:r>
              <a:rPr lang="tr-TR" i="1" dirty="0" smtClean="0"/>
              <a:t>Öğretmenler,öğrencilere </a:t>
            </a:r>
            <a:r>
              <a:rPr lang="tr-TR" i="1" u="sng" dirty="0" smtClean="0"/>
              <a:t>yazının okunaklı </a:t>
            </a:r>
            <a:r>
              <a:rPr lang="tr-TR" i="1" dirty="0" smtClean="0"/>
              <a:t>olması için gereken </a:t>
            </a:r>
            <a:r>
              <a:rPr lang="tr-TR" i="1" u="sng" dirty="0" smtClean="0"/>
              <a:t>kuraları </a:t>
            </a:r>
            <a:r>
              <a:rPr lang="tr-TR" i="1" dirty="0" smtClean="0"/>
              <a:t>olduğunu belirtmelidir.</a:t>
            </a:r>
          </a:p>
          <a:p>
            <a:r>
              <a:rPr lang="tr-TR" i="1" dirty="0" smtClean="0"/>
              <a:t>Model olarak yazılmış  </a:t>
            </a:r>
            <a:r>
              <a:rPr lang="tr-TR" i="1" u="sng" dirty="0" smtClean="0"/>
              <a:t>iyi ve kötü yazı örneklerini </a:t>
            </a:r>
            <a:r>
              <a:rPr lang="tr-TR" i="1" dirty="0" smtClean="0"/>
              <a:t>öğrencilere göstermelidir.</a:t>
            </a:r>
          </a:p>
          <a:p>
            <a:r>
              <a:rPr lang="tr-TR" i="1" dirty="0" smtClean="0"/>
              <a:t>Harflerin büyüklüğüne ve birbirlerine oranlarına, satır çizgilerine göre yazının konumuna,eğimine ve harfler ile sözcükler arasında boşluklar olduğuna dikkat çekmelidir.</a:t>
            </a:r>
          </a:p>
          <a:p>
            <a:pPr marL="0" indent="0">
              <a:buNone/>
            </a:pPr>
            <a:endParaRPr lang="en-US" i="1" dirty="0"/>
          </a:p>
        </p:txBody>
      </p:sp>
    </p:spTree>
    <p:extLst>
      <p:ext uri="{BB962C8B-B14F-4D97-AF65-F5344CB8AC3E}">
        <p14:creationId xmlns="" xmlns:p14="http://schemas.microsoft.com/office/powerpoint/2010/main" val="375589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214290"/>
            <a:ext cx="7105672" cy="6215106"/>
          </a:xfrm>
        </p:spPr>
        <p:txBody>
          <a:bodyPr>
            <a:normAutofit/>
          </a:bodyPr>
          <a:lstStyle/>
          <a:p>
            <a:endParaRPr lang="tr-TR" sz="2400" dirty="0" smtClean="0"/>
          </a:p>
          <a:p>
            <a:r>
              <a:rPr lang="tr-TR" sz="2400" dirty="0" smtClean="0"/>
              <a:t> </a:t>
            </a:r>
            <a:r>
              <a:rPr lang="tr-TR" sz="2400" i="1" dirty="0" smtClean="0"/>
              <a:t>Güzel yazmak için nasıl oturulması,kalemin nasıl tutulması ve kağıdın nasıl konumlandırılması gerektiği de mutlaka anlatarak bu davranışlara model olmalıdır.</a:t>
            </a:r>
          </a:p>
          <a:p>
            <a:r>
              <a:rPr lang="tr-TR" sz="2400" i="1" dirty="0" smtClean="0"/>
              <a:t>Öğrencilerle yazıları hakkında birlikte konuşmalı uygun olan yazıları ile uygun olamayan yazıları hakkında değerlendirme yapılmalı ve uygun olmayanı düzeltmek için neler yapılabileceği tartışılmalıdır.</a:t>
            </a:r>
          </a:p>
          <a:p>
            <a:r>
              <a:rPr lang="tr-TR" sz="2400" i="1" dirty="0" smtClean="0"/>
              <a:t>Öğrencilerin yazmakta zorlandıkları harflerle ilgili ek alıştırmalar yapılmalıdır.</a:t>
            </a:r>
            <a:endParaRPr lang="tr-TR" sz="2400" i="1" dirty="0"/>
          </a:p>
          <a:p>
            <a:pPr marL="0" indent="0">
              <a:buNone/>
            </a:pPr>
            <a:endParaRPr lang="en-US" sz="2400" dirty="0"/>
          </a:p>
        </p:txBody>
      </p:sp>
    </p:spTree>
    <p:extLst>
      <p:ext uri="{BB962C8B-B14F-4D97-AF65-F5344CB8AC3E}">
        <p14:creationId xmlns="" xmlns:p14="http://schemas.microsoft.com/office/powerpoint/2010/main" val="386456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Olası Okunaklılık Sorunları ve Yapılması Gerekenler</a:t>
            </a:r>
            <a:endParaRPr lang="tr-TR" dirty="0"/>
          </a:p>
        </p:txBody>
      </p:sp>
      <p:graphicFrame>
        <p:nvGraphicFramePr>
          <p:cNvPr id="5" name="4 İçerik Yer Tutucusu"/>
          <p:cNvGraphicFramePr>
            <a:graphicFrameLocks noGrp="1"/>
          </p:cNvGraphicFramePr>
          <p:nvPr>
            <p:ph idx="1"/>
          </p:nvPr>
        </p:nvGraphicFramePr>
        <p:xfrm>
          <a:off x="928688" y="1857375"/>
          <a:ext cx="7605711" cy="4607560"/>
        </p:xfrm>
        <a:graphic>
          <a:graphicData uri="http://schemas.openxmlformats.org/drawingml/2006/table">
            <a:tbl>
              <a:tblPr firstRow="1" bandRow="1">
                <a:tableStyleId>{5C22544A-7EE6-4342-B048-85BDC9FD1C3A}</a:tableStyleId>
              </a:tblPr>
              <a:tblGrid>
                <a:gridCol w="2535237"/>
                <a:gridCol w="2535237"/>
                <a:gridCol w="2535237"/>
              </a:tblGrid>
              <a:tr h="370840">
                <a:tc>
                  <a:txBody>
                    <a:bodyPr/>
                    <a:lstStyle/>
                    <a:p>
                      <a:pPr algn="ctr"/>
                      <a:r>
                        <a:rPr lang="tr-TR" dirty="0" smtClean="0"/>
                        <a:t>Sorunlar</a:t>
                      </a:r>
                      <a:endParaRPr lang="tr-TR" dirty="0"/>
                    </a:p>
                  </a:txBody>
                  <a:tcPr/>
                </a:tc>
                <a:tc>
                  <a:txBody>
                    <a:bodyPr/>
                    <a:lstStyle/>
                    <a:p>
                      <a:pPr algn="ctr"/>
                      <a:r>
                        <a:rPr lang="tr-TR" dirty="0" smtClean="0"/>
                        <a:t>Olası  Nedenler</a:t>
                      </a:r>
                      <a:endParaRPr lang="tr-TR" dirty="0"/>
                    </a:p>
                  </a:txBody>
                  <a:tcPr/>
                </a:tc>
                <a:tc>
                  <a:txBody>
                    <a:bodyPr/>
                    <a:lstStyle/>
                    <a:p>
                      <a:pPr algn="ctr"/>
                      <a:r>
                        <a:rPr lang="tr-TR" dirty="0" smtClean="0"/>
                        <a:t>Ne Yapılmalı</a:t>
                      </a:r>
                      <a:endParaRPr lang="tr-TR" dirty="0"/>
                    </a:p>
                  </a:txBody>
                  <a:tcPr/>
                </a:tc>
              </a:tr>
              <a:tr h="370840">
                <a:tc>
                  <a:txBody>
                    <a:bodyPr/>
                    <a:lstStyle/>
                    <a:p>
                      <a:r>
                        <a:rPr lang="tr-TR" sz="1400" dirty="0" smtClean="0"/>
                        <a:t>Harflerin</a:t>
                      </a:r>
                      <a:r>
                        <a:rPr lang="tr-TR" sz="1400" baseline="0" dirty="0" smtClean="0"/>
                        <a:t> çok geniş </a:t>
                      </a:r>
                      <a:r>
                        <a:rPr lang="tr-TR" sz="1400" baseline="0" smtClean="0"/>
                        <a:t>/ yuvarlak </a:t>
                      </a:r>
                      <a:r>
                        <a:rPr lang="tr-TR" sz="1400" baseline="0" dirty="0" smtClean="0"/>
                        <a:t>olması</a:t>
                      </a:r>
                      <a:endParaRPr lang="tr-TR" sz="1400" dirty="0"/>
                    </a:p>
                  </a:txBody>
                  <a:tcPr/>
                </a:tc>
                <a:tc>
                  <a:txBody>
                    <a:bodyPr/>
                    <a:lstStyle/>
                    <a:p>
                      <a:r>
                        <a:rPr lang="tr-TR" sz="1400" dirty="0" smtClean="0"/>
                        <a:t>Öğrenci yazarken kolunu gerektiğinden fazla çevirmesi ve/veya  harfin şeklinin doğru hatırlayamaması</a:t>
                      </a:r>
                      <a:endParaRPr lang="tr-TR" sz="1400" dirty="0"/>
                    </a:p>
                  </a:txBody>
                  <a:tcPr/>
                </a:tc>
                <a:tc>
                  <a:txBody>
                    <a:bodyPr/>
                    <a:lstStyle/>
                    <a:p>
                      <a:r>
                        <a:rPr lang="tr-TR" sz="1400" dirty="0" smtClean="0"/>
                        <a:t>Kolun masa üzerindeki pozisyonu harf büyüklüklerinin</a:t>
                      </a:r>
                      <a:r>
                        <a:rPr lang="tr-TR" sz="1400" baseline="0" dirty="0" smtClean="0"/>
                        <a:t> ve şekillerinin nasıl olması gerektiği öğrenci ile birlikte  gözden geçirilmelidir.</a:t>
                      </a:r>
                      <a:endParaRPr lang="tr-TR" sz="1400" dirty="0"/>
                    </a:p>
                  </a:txBody>
                  <a:tcPr/>
                </a:tc>
              </a:tr>
              <a:tr h="370840">
                <a:tc>
                  <a:txBody>
                    <a:bodyPr/>
                    <a:lstStyle/>
                    <a:p>
                      <a:r>
                        <a:rPr lang="tr-TR" sz="1400" dirty="0" smtClean="0"/>
                        <a:t>Harflerin çok dar olması</a:t>
                      </a:r>
                      <a:endParaRPr lang="tr-TR" sz="1400" dirty="0"/>
                    </a:p>
                  </a:txBody>
                  <a:tcPr/>
                </a:tc>
                <a:tc>
                  <a:txBody>
                    <a:bodyPr/>
                    <a:lstStyle/>
                    <a:p>
                      <a:r>
                        <a:rPr lang="tr-TR" sz="1400" dirty="0" smtClean="0"/>
                        <a:t>Öğrenci yazarken kolunu hareket ettirmeden sadece parmaklarını hareket ettirerek yazması</a:t>
                      </a:r>
                      <a:r>
                        <a:rPr lang="tr-TR" sz="1400" baseline="0" dirty="0" smtClean="0"/>
                        <a:t> ve/veya harfin şeklini doğru hatırlayamaması</a:t>
                      </a:r>
                      <a:endParaRPr lang="tr-TR" sz="1400" dirty="0"/>
                    </a:p>
                  </a:txBody>
                  <a:tcPr/>
                </a:tc>
                <a:tc>
                  <a:txBody>
                    <a:bodyPr/>
                    <a:lstStyle/>
                    <a:p>
                      <a:r>
                        <a:rPr lang="tr-TR" sz="1400" dirty="0" smtClean="0"/>
                        <a:t>Öğrencinin kollarının masa üzerindeki pozisyonu gözden geçirilmeli,sadece parmak hareketleri ile değil kol hareketlerinden de destek alarak yazması sağlanmalıdır. Öğrenciye üzerinde harfleri doğru yazılmış şekillerinin olduğu asetat kağıdı verilmeli ve yazılarını bu kağıt yardımıyla kontrol etmeleri istenmelidir.</a:t>
                      </a:r>
                      <a:endParaRPr lang="tr-TR" sz="14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928670"/>
          </a:xfrm>
        </p:spPr>
        <p:txBody>
          <a:bodyPr>
            <a:normAutofit fontScale="90000"/>
          </a:bodyPr>
          <a:lstStyle/>
          <a:p>
            <a:pPr algn="ctr"/>
            <a:r>
              <a:rPr lang="tr-TR" dirty="0" smtClean="0"/>
              <a:t>Olası Okunaklılık Sorunları ve Yapılması Gerekenler</a:t>
            </a:r>
            <a:endParaRPr lang="tr-TR" dirty="0"/>
          </a:p>
        </p:txBody>
      </p:sp>
      <p:graphicFrame>
        <p:nvGraphicFramePr>
          <p:cNvPr id="5" name="4 İçerik Yer Tutucusu"/>
          <p:cNvGraphicFramePr>
            <a:graphicFrameLocks noGrp="1"/>
          </p:cNvGraphicFramePr>
          <p:nvPr>
            <p:ph idx="1"/>
          </p:nvPr>
        </p:nvGraphicFramePr>
        <p:xfrm>
          <a:off x="142843" y="1071546"/>
          <a:ext cx="8858313" cy="5786454"/>
        </p:xfrm>
        <a:graphic>
          <a:graphicData uri="http://schemas.openxmlformats.org/drawingml/2006/table">
            <a:tbl>
              <a:tblPr firstRow="1" bandRow="1">
                <a:tableStyleId>{5C22544A-7EE6-4342-B048-85BDC9FD1C3A}</a:tableStyleId>
              </a:tblPr>
              <a:tblGrid>
                <a:gridCol w="2952771"/>
                <a:gridCol w="2952771"/>
                <a:gridCol w="2952771"/>
              </a:tblGrid>
              <a:tr h="408917">
                <a:tc>
                  <a:txBody>
                    <a:bodyPr/>
                    <a:lstStyle/>
                    <a:p>
                      <a:pPr algn="ctr"/>
                      <a:r>
                        <a:rPr lang="tr-TR" dirty="0" smtClean="0"/>
                        <a:t>Sorunlar</a:t>
                      </a:r>
                      <a:endParaRPr lang="tr-TR" dirty="0"/>
                    </a:p>
                  </a:txBody>
                  <a:tcPr/>
                </a:tc>
                <a:tc>
                  <a:txBody>
                    <a:bodyPr/>
                    <a:lstStyle/>
                    <a:p>
                      <a:pPr algn="ctr"/>
                      <a:r>
                        <a:rPr lang="tr-TR" dirty="0" smtClean="0"/>
                        <a:t>Olası  Nedenler</a:t>
                      </a:r>
                      <a:endParaRPr lang="tr-TR" dirty="0"/>
                    </a:p>
                  </a:txBody>
                  <a:tcPr/>
                </a:tc>
                <a:tc>
                  <a:txBody>
                    <a:bodyPr/>
                    <a:lstStyle/>
                    <a:p>
                      <a:pPr algn="ctr"/>
                      <a:r>
                        <a:rPr lang="tr-TR" dirty="0" smtClean="0"/>
                        <a:t>Ne Yapılmalı</a:t>
                      </a:r>
                      <a:endParaRPr lang="tr-TR" dirty="0"/>
                    </a:p>
                  </a:txBody>
                  <a:tcPr/>
                </a:tc>
              </a:tr>
              <a:tr h="2218234">
                <a:tc>
                  <a:txBody>
                    <a:bodyPr/>
                    <a:lstStyle/>
                    <a:p>
                      <a:r>
                        <a:rPr lang="tr-TR" sz="1400" dirty="0" smtClean="0"/>
                        <a:t>Harflerin</a:t>
                      </a:r>
                      <a:r>
                        <a:rPr lang="tr-TR" sz="1400" baseline="0" dirty="0" smtClean="0"/>
                        <a:t> çok büyük  olması</a:t>
                      </a:r>
                      <a:endParaRPr lang="tr-TR" sz="1400" dirty="0"/>
                    </a:p>
                  </a:txBody>
                  <a:tcPr/>
                </a:tc>
                <a:tc>
                  <a:txBody>
                    <a:bodyPr/>
                    <a:lstStyle/>
                    <a:p>
                      <a:r>
                        <a:rPr lang="tr-TR" sz="1400" dirty="0" smtClean="0"/>
                        <a:t>Öğrenci yazarken kolunu abartılı bir şekilde hareket ettirmesi ve/veya  harfin şeklinin doğru hatırlayamaması</a:t>
                      </a:r>
                      <a:endParaRPr lang="tr-TR" sz="1400" dirty="0"/>
                    </a:p>
                  </a:txBody>
                  <a:tcPr/>
                </a:tc>
                <a:tc>
                  <a:txBody>
                    <a:bodyPr/>
                    <a:lstStyle/>
                    <a:p>
                      <a:r>
                        <a:rPr lang="tr-TR" sz="1400" dirty="0" smtClean="0"/>
                        <a:t>Öğrencinin kollarının masa üzerindeki pozisyonu gözden geçilmelidir. Öğrenciye üzerinde harfin büyüklüklerin</a:t>
                      </a:r>
                      <a:r>
                        <a:rPr lang="tr-TR" sz="1400" baseline="0" dirty="0" smtClean="0"/>
                        <a:t> uygun büyüklükte ve doğru bir şekilde yazılmış şekillerinin </a:t>
                      </a:r>
                      <a:r>
                        <a:rPr lang="tr-TR" sz="1400" dirty="0" smtClean="0"/>
                        <a:t>olduğu asetat kağıdı verilmeli ve yazılarını bu kağıt yardımıyla kontrol etmeleri istenmelidir.</a:t>
                      </a:r>
                      <a:endParaRPr lang="tr-TR" sz="1400" dirty="0"/>
                    </a:p>
                  </a:txBody>
                  <a:tcPr/>
                </a:tc>
              </a:tr>
              <a:tr h="3159303">
                <a:tc>
                  <a:txBody>
                    <a:bodyPr/>
                    <a:lstStyle/>
                    <a:p>
                      <a:r>
                        <a:rPr lang="tr-TR" sz="1400" dirty="0" smtClean="0"/>
                        <a:t>Harflerin çok küçük ve düzensiz / farklı büyüklükte olması</a:t>
                      </a:r>
                      <a:endParaRPr lang="tr-TR" sz="1400" dirty="0"/>
                    </a:p>
                  </a:txBody>
                  <a:tcPr/>
                </a:tc>
                <a:tc>
                  <a:txBody>
                    <a:bodyPr/>
                    <a:lstStyle/>
                    <a:p>
                      <a:r>
                        <a:rPr lang="tr-TR" sz="1400" dirty="0" smtClean="0"/>
                        <a:t>Öğrenci yazarken kolunu hareket ettirmeden sadece parmaklarını hareket ettirerek yazması</a:t>
                      </a:r>
                      <a:r>
                        <a:rPr lang="tr-TR" sz="1400" baseline="0" dirty="0" smtClean="0"/>
                        <a:t> ve/veya harfin şeklini doğru hatırlayamaması</a:t>
                      </a:r>
                      <a:endParaRPr lang="tr-TR" sz="1400" dirty="0"/>
                    </a:p>
                  </a:txBody>
                  <a:tcPr/>
                </a:tc>
                <a:tc>
                  <a:txBody>
                    <a:bodyPr/>
                    <a:lstStyle/>
                    <a:p>
                      <a:r>
                        <a:rPr lang="tr-TR" sz="1400" dirty="0" smtClean="0"/>
                        <a:t>Öğrencinin kollarının masa üzerindeki pozisyonu  ve kalem tutma şekli gözden geçirilmeli,sadece parmak hareketleri ile değil kol hareketlerinden de destek alarak yazması sağlanmalıdır. Öğrenciye üzerinde harflerin</a:t>
                      </a:r>
                      <a:r>
                        <a:rPr lang="tr-TR" sz="1400" baseline="0" dirty="0" smtClean="0"/>
                        <a:t> uygun büyüklükte ve </a:t>
                      </a:r>
                      <a:r>
                        <a:rPr lang="tr-TR" sz="1400" dirty="0" smtClean="0"/>
                        <a:t>doğru  bir şekilde yazılmış şekillerinin olduğu asetat kağıdı verilmeli ve yazılarını bu kağıt yardımıyla kontrol etmeleri istenmelidir.</a:t>
                      </a:r>
                      <a:endParaRPr lang="tr-TR" sz="14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928670"/>
          </a:xfrm>
        </p:spPr>
        <p:txBody>
          <a:bodyPr>
            <a:normAutofit fontScale="90000"/>
          </a:bodyPr>
          <a:lstStyle/>
          <a:p>
            <a:pPr algn="ctr"/>
            <a:r>
              <a:rPr lang="tr-TR" dirty="0" smtClean="0"/>
              <a:t>Olası Okunaklılık Sorunları ve Yapılması Gerekenler</a:t>
            </a:r>
            <a:endParaRPr lang="tr-TR" dirty="0"/>
          </a:p>
        </p:txBody>
      </p:sp>
      <p:graphicFrame>
        <p:nvGraphicFramePr>
          <p:cNvPr id="5" name="4 İçerik Yer Tutucusu"/>
          <p:cNvGraphicFramePr>
            <a:graphicFrameLocks noGrp="1"/>
          </p:cNvGraphicFramePr>
          <p:nvPr>
            <p:ph idx="1"/>
          </p:nvPr>
        </p:nvGraphicFramePr>
        <p:xfrm>
          <a:off x="142843" y="1071546"/>
          <a:ext cx="8858313" cy="6433340"/>
        </p:xfrm>
        <a:graphic>
          <a:graphicData uri="http://schemas.openxmlformats.org/drawingml/2006/table">
            <a:tbl>
              <a:tblPr firstRow="1" bandRow="1">
                <a:tableStyleId>{5C22544A-7EE6-4342-B048-85BDC9FD1C3A}</a:tableStyleId>
              </a:tblPr>
              <a:tblGrid>
                <a:gridCol w="2952771"/>
                <a:gridCol w="2952771"/>
                <a:gridCol w="2952771"/>
              </a:tblGrid>
              <a:tr h="408917">
                <a:tc>
                  <a:txBody>
                    <a:bodyPr/>
                    <a:lstStyle/>
                    <a:p>
                      <a:pPr algn="ctr"/>
                      <a:r>
                        <a:rPr lang="tr-TR" dirty="0" smtClean="0"/>
                        <a:t>Sorunlar</a:t>
                      </a:r>
                      <a:endParaRPr lang="tr-TR" dirty="0"/>
                    </a:p>
                  </a:txBody>
                  <a:tcPr/>
                </a:tc>
                <a:tc>
                  <a:txBody>
                    <a:bodyPr/>
                    <a:lstStyle/>
                    <a:p>
                      <a:pPr algn="ctr"/>
                      <a:r>
                        <a:rPr lang="tr-TR" dirty="0" smtClean="0"/>
                        <a:t>Olası  Nedenler</a:t>
                      </a:r>
                      <a:endParaRPr lang="tr-TR" dirty="0"/>
                    </a:p>
                  </a:txBody>
                  <a:tcPr/>
                </a:tc>
                <a:tc>
                  <a:txBody>
                    <a:bodyPr/>
                    <a:lstStyle/>
                    <a:p>
                      <a:pPr algn="ctr"/>
                      <a:r>
                        <a:rPr lang="tr-TR" dirty="0" smtClean="0"/>
                        <a:t>Ne Yapılmalı</a:t>
                      </a:r>
                      <a:endParaRPr lang="tr-TR" dirty="0"/>
                    </a:p>
                  </a:txBody>
                  <a:tcPr/>
                </a:tc>
              </a:tr>
              <a:tr h="2218234">
                <a:tc>
                  <a:txBody>
                    <a:bodyPr/>
                    <a:lstStyle/>
                    <a:p>
                      <a:r>
                        <a:rPr lang="tr-TR" sz="1400" dirty="0" smtClean="0"/>
                        <a:t>Sözcük içerisindeki harflerin birbirine </a:t>
                      </a:r>
                      <a:r>
                        <a:rPr lang="tr-TR" sz="1400" baseline="0" dirty="0" smtClean="0"/>
                        <a:t> çok uzak veya çok yakın yazılması</a:t>
                      </a:r>
                      <a:endParaRPr lang="tr-TR" sz="1400" dirty="0"/>
                    </a:p>
                  </a:txBody>
                  <a:tcPr/>
                </a:tc>
                <a:tc>
                  <a:txBody>
                    <a:bodyPr/>
                    <a:lstStyle/>
                    <a:p>
                      <a:r>
                        <a:rPr lang="tr-TR" sz="1400" dirty="0" smtClean="0"/>
                        <a:t>Öğrenci yazarken kolunu  hareket ettirmeden sadece parmaklarını hareket ettirerek yazması  ve/veya  harfleri</a:t>
                      </a:r>
                      <a:r>
                        <a:rPr lang="tr-TR" sz="1400" baseline="0" dirty="0" smtClean="0"/>
                        <a:t> nasıl birleştireceğini kavrayamamış olması.</a:t>
                      </a:r>
                      <a:endParaRPr lang="tr-TR" sz="1400" dirty="0"/>
                    </a:p>
                  </a:txBody>
                  <a:tcPr/>
                </a:tc>
                <a:tc>
                  <a:txBody>
                    <a:bodyPr/>
                    <a:lstStyle/>
                    <a:p>
                      <a:r>
                        <a:rPr lang="tr-TR" sz="1400" dirty="0" smtClean="0"/>
                        <a:t>Öğrencinin kollarının masa üzerindeki pozisyonu  ve kalem tutma şekli gözden geçirilmeli,</a:t>
                      </a:r>
                      <a:r>
                        <a:rPr lang="tr-TR" sz="1400" baseline="0" dirty="0" smtClean="0"/>
                        <a:t> sadece parmak hareketiyle değil,kol hareketlerinden de destek alarak yazması sağlanmalıdır. Harflerin nasıl birleştirileceği öğrenciyle gözden geçirilmeli,bir harfin nerede bittiğini ve yeni harfle nasıl başlandığı gösterilmeli, 4- 5 harfli sözcüklerle alıştırma yapılmalıdır.</a:t>
                      </a:r>
                      <a:endParaRPr lang="tr-TR" sz="1400" dirty="0"/>
                    </a:p>
                  </a:txBody>
                  <a:tcPr/>
                </a:tc>
              </a:tr>
              <a:tr h="3159303">
                <a:tc>
                  <a:txBody>
                    <a:bodyPr/>
                    <a:lstStyle/>
                    <a:p>
                      <a:r>
                        <a:rPr lang="tr-TR" sz="1400" dirty="0" smtClean="0"/>
                        <a:t>Harfler</a:t>
                      </a:r>
                      <a:r>
                        <a:rPr lang="tr-TR" sz="1400" baseline="0" dirty="0" smtClean="0"/>
                        <a:t> arasında</a:t>
                      </a:r>
                      <a:r>
                        <a:rPr lang="tr-TR" sz="1400" dirty="0" smtClean="0"/>
                        <a:t> çok fazla boşluk bırakma</a:t>
                      </a:r>
                      <a:endParaRPr lang="tr-TR" sz="1400" dirty="0"/>
                    </a:p>
                  </a:txBody>
                  <a:tcPr/>
                </a:tc>
                <a:tc>
                  <a:txBody>
                    <a:bodyPr/>
                    <a:lstStyle/>
                    <a:p>
                      <a:r>
                        <a:rPr lang="tr-TR" sz="1400" dirty="0" smtClean="0"/>
                        <a:t>Öğrenci yazarken kolunu  abartılı bir şekilde hareket  ettirmesi</a:t>
                      </a:r>
                      <a:r>
                        <a:rPr lang="tr-TR" sz="1400" baseline="0" dirty="0" smtClean="0"/>
                        <a:t>  ve/veya harfleri nasıl birleştireceğini kavrayamamış olması.</a:t>
                      </a:r>
                      <a:endParaRPr lang="tr-TR" sz="1400" dirty="0"/>
                    </a:p>
                  </a:txBody>
                  <a:tcPr/>
                </a:tc>
                <a:tc>
                  <a:txBody>
                    <a:bodyPr/>
                    <a:lstStyle/>
                    <a:p>
                      <a:r>
                        <a:rPr lang="tr-TR" sz="1400" dirty="0" smtClean="0"/>
                        <a:t>Öğrencinin kollarının masa üzerindeki pozisyonu  kontrol edilmelidir. Harflerin nasıl birleştirileceği öğrenci ile gözden geçirilmeli</a:t>
                      </a:r>
                      <a:r>
                        <a:rPr lang="tr-TR" sz="1400" baseline="0" dirty="0" smtClean="0"/>
                        <a:t>, bir harfin nerede bittiği yeni harfle nasıl bağlandığı gösterilmeli,4 – 5 harfli sözcüklerle alıştırmalar yapılmalıdır.</a:t>
                      </a:r>
                      <a:endParaRPr lang="tr-TR" sz="1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YAZMA BOZUKLUĞU</a:t>
            </a:r>
            <a:br>
              <a:rPr lang="tr-TR" dirty="0" smtClean="0"/>
            </a:br>
            <a:r>
              <a:rPr lang="tr-TR" dirty="0" smtClean="0"/>
              <a:t>DİSGRAFİ</a:t>
            </a:r>
            <a:endParaRPr lang="tr-TR" dirty="0"/>
          </a:p>
        </p:txBody>
      </p:sp>
      <p:sp>
        <p:nvSpPr>
          <p:cNvPr id="3" name="2 İçerik Yer Tutucusu"/>
          <p:cNvSpPr>
            <a:spLocks noGrp="1"/>
          </p:cNvSpPr>
          <p:nvPr>
            <p:ph idx="1"/>
          </p:nvPr>
        </p:nvSpPr>
        <p:spPr/>
        <p:txBody>
          <a:bodyPr/>
          <a:lstStyle/>
          <a:p>
            <a:r>
              <a:rPr lang="tr-TR" dirty="0" smtClean="0"/>
              <a:t>TANIM ;</a:t>
            </a:r>
          </a:p>
          <a:p>
            <a:pPr>
              <a:buNone/>
            </a:pPr>
            <a:r>
              <a:rPr lang="tr-TR" sz="2800" dirty="0" smtClean="0"/>
              <a:t>Bireyin bir konuya ilişkin bilgisini,duygu,düşüncelerini yazılı olarak ifade etmesi olarak tanımlanan yazma becerisi,öğrencilerin başkalar ile iletişimini ve akademik başarısını etkileyen temel becerilerden biridir.</a:t>
            </a:r>
            <a:endParaRPr 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928670"/>
          </a:xfrm>
        </p:spPr>
        <p:txBody>
          <a:bodyPr>
            <a:normAutofit fontScale="90000"/>
          </a:bodyPr>
          <a:lstStyle/>
          <a:p>
            <a:pPr algn="ctr"/>
            <a:r>
              <a:rPr lang="tr-TR" dirty="0" smtClean="0"/>
              <a:t>Olası Okunaklılık Sorunları ve Yapılması Gerekenler</a:t>
            </a:r>
            <a:endParaRPr lang="tr-TR" dirty="0"/>
          </a:p>
        </p:txBody>
      </p:sp>
      <p:graphicFrame>
        <p:nvGraphicFramePr>
          <p:cNvPr id="5" name="4 İçerik Yer Tutucusu"/>
          <p:cNvGraphicFramePr>
            <a:graphicFrameLocks noGrp="1"/>
          </p:cNvGraphicFramePr>
          <p:nvPr>
            <p:ph idx="1"/>
          </p:nvPr>
        </p:nvGraphicFramePr>
        <p:xfrm>
          <a:off x="142843" y="1071546"/>
          <a:ext cx="8858313" cy="5786454"/>
        </p:xfrm>
        <a:graphic>
          <a:graphicData uri="http://schemas.openxmlformats.org/drawingml/2006/table">
            <a:tbl>
              <a:tblPr firstRow="1" bandRow="1">
                <a:tableStyleId>{5C22544A-7EE6-4342-B048-85BDC9FD1C3A}</a:tableStyleId>
              </a:tblPr>
              <a:tblGrid>
                <a:gridCol w="2952771"/>
                <a:gridCol w="2952771"/>
                <a:gridCol w="2952771"/>
              </a:tblGrid>
              <a:tr h="408917">
                <a:tc>
                  <a:txBody>
                    <a:bodyPr/>
                    <a:lstStyle/>
                    <a:p>
                      <a:pPr algn="ctr"/>
                      <a:r>
                        <a:rPr lang="tr-TR" dirty="0" smtClean="0"/>
                        <a:t>Sorunlar</a:t>
                      </a:r>
                      <a:endParaRPr lang="tr-TR" dirty="0"/>
                    </a:p>
                  </a:txBody>
                  <a:tcPr/>
                </a:tc>
                <a:tc>
                  <a:txBody>
                    <a:bodyPr/>
                    <a:lstStyle/>
                    <a:p>
                      <a:pPr algn="ctr"/>
                      <a:r>
                        <a:rPr lang="tr-TR" dirty="0" smtClean="0"/>
                        <a:t>Olası  Nedenler</a:t>
                      </a:r>
                      <a:endParaRPr lang="tr-TR" dirty="0"/>
                    </a:p>
                  </a:txBody>
                  <a:tcPr/>
                </a:tc>
                <a:tc>
                  <a:txBody>
                    <a:bodyPr/>
                    <a:lstStyle/>
                    <a:p>
                      <a:pPr algn="ctr"/>
                      <a:r>
                        <a:rPr lang="tr-TR" dirty="0" smtClean="0"/>
                        <a:t>Ne Yapılmalı</a:t>
                      </a:r>
                      <a:endParaRPr lang="tr-TR" dirty="0"/>
                    </a:p>
                  </a:txBody>
                  <a:tcPr/>
                </a:tc>
              </a:tr>
              <a:tr h="2218234">
                <a:tc>
                  <a:txBody>
                    <a:bodyPr/>
                    <a:lstStyle/>
                    <a:p>
                      <a:r>
                        <a:rPr lang="tr-TR" sz="1400" dirty="0" smtClean="0"/>
                        <a:t>Sözcükler arsında</a:t>
                      </a:r>
                      <a:r>
                        <a:rPr lang="tr-TR" sz="1400" baseline="0" dirty="0" smtClean="0"/>
                        <a:t> uygun boşluklar bırakmama</a:t>
                      </a:r>
                      <a:endParaRPr lang="tr-TR" sz="1400" dirty="0"/>
                    </a:p>
                  </a:txBody>
                  <a:tcPr/>
                </a:tc>
                <a:tc>
                  <a:txBody>
                    <a:bodyPr/>
                    <a:lstStyle/>
                    <a:p>
                      <a:r>
                        <a:rPr lang="tr-TR" sz="1400" dirty="0" smtClean="0"/>
                        <a:t>Öğrencinin sözcükler arasında ne kadar boşluk bırakması gerektiğini</a:t>
                      </a:r>
                      <a:r>
                        <a:rPr lang="tr-TR" sz="1400" baseline="0" dirty="0" smtClean="0"/>
                        <a:t> kavrayamamış olması.</a:t>
                      </a:r>
                      <a:endParaRPr lang="tr-TR" sz="1400" dirty="0"/>
                    </a:p>
                  </a:txBody>
                  <a:tcPr/>
                </a:tc>
                <a:tc>
                  <a:txBody>
                    <a:bodyPr/>
                    <a:lstStyle/>
                    <a:p>
                      <a:r>
                        <a:rPr lang="tr-TR" sz="1400" dirty="0" smtClean="0"/>
                        <a:t>Öğrenci ile birlikte okunaklı ve doğru yazılmış bir yazılı ürün hakkında konuşarak sözcükler arasında boşluklara dikkat çekilmelidir. Bir sözcüğün yazımı bittikten sonra takip eden diğer sözcüğün başlangıç yeri gösterilmelidir.</a:t>
                      </a:r>
                      <a:endParaRPr lang="tr-TR" sz="1400" dirty="0"/>
                    </a:p>
                  </a:txBody>
                  <a:tcPr/>
                </a:tc>
              </a:tr>
              <a:tr h="3159303">
                <a:tc>
                  <a:txBody>
                    <a:bodyPr/>
                    <a:lstStyle/>
                    <a:p>
                      <a:r>
                        <a:rPr lang="tr-TR" sz="1400" dirty="0" smtClean="0"/>
                        <a:t>Harfler</a:t>
                      </a:r>
                      <a:r>
                        <a:rPr lang="tr-TR" sz="1400" baseline="0" dirty="0" smtClean="0"/>
                        <a:t>in düzgün hizada yazılmaması / satırın takip edilmemesi</a:t>
                      </a:r>
                      <a:endParaRPr lang="tr-TR" sz="1400" dirty="0"/>
                    </a:p>
                  </a:txBody>
                  <a:tcPr/>
                </a:tc>
                <a:tc>
                  <a:txBody>
                    <a:bodyPr/>
                    <a:lstStyle/>
                    <a:p>
                      <a:r>
                        <a:rPr lang="tr-TR" sz="1400" dirty="0" smtClean="0"/>
                        <a:t>Öğrencinin yazma pozisyonunun</a:t>
                      </a:r>
                      <a:r>
                        <a:rPr lang="tr-TR" sz="1400" baseline="0" dirty="0" smtClean="0"/>
                        <a:t> yanlış olması yazarken kolunu hareket ettirmeden sadece parmaklarını hareket ettirerek yazması, satırı takip etmesi gerektiğini kavrayamamış olması,harfleri yanlış birleştirmesi.</a:t>
                      </a:r>
                      <a:endParaRPr lang="tr-TR" sz="1400" dirty="0"/>
                    </a:p>
                  </a:txBody>
                  <a:tcPr/>
                </a:tc>
                <a:tc>
                  <a:txBody>
                    <a:bodyPr/>
                    <a:lstStyle/>
                    <a:p>
                      <a:r>
                        <a:rPr lang="tr-TR" sz="1400" dirty="0" smtClean="0"/>
                        <a:t>Öğrencinin yazma sırasındaki pozisyonu gözden geçirilmeli</a:t>
                      </a:r>
                      <a:r>
                        <a:rPr lang="tr-TR" sz="1400" baseline="0" dirty="0" smtClean="0"/>
                        <a:t> , satır çizgisi üzerine yazması gerektiğini vurgulayan araştırmalar tekrarlı olarak yapılmalı, satır çizgisi koyu renkli bir kalemle belirginleştirilmeli ve öğrencinin yazısı düzeldikçe silikleştirilmelidir, bir harfin nerede bittiği yeni harfle nasıl bağlandığı gösterilmeli,4 – 5 harfli sözcüklerle alıştırmalar yapılmalıdır.</a:t>
                      </a:r>
                      <a:endParaRPr lang="tr-TR" sz="14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928670"/>
          </a:xfrm>
        </p:spPr>
        <p:txBody>
          <a:bodyPr>
            <a:normAutofit fontScale="90000"/>
          </a:bodyPr>
          <a:lstStyle/>
          <a:p>
            <a:pPr algn="ctr"/>
            <a:r>
              <a:rPr lang="tr-TR" dirty="0" smtClean="0"/>
              <a:t>Olası Okunaklılık Sorunları ve Yapılması Gerekenler</a:t>
            </a:r>
            <a:endParaRPr lang="tr-TR" dirty="0"/>
          </a:p>
        </p:txBody>
      </p:sp>
      <p:graphicFrame>
        <p:nvGraphicFramePr>
          <p:cNvPr id="5" name="4 İçerik Yer Tutucusu"/>
          <p:cNvGraphicFramePr>
            <a:graphicFrameLocks noGrp="1"/>
          </p:cNvGraphicFramePr>
          <p:nvPr>
            <p:ph idx="1"/>
          </p:nvPr>
        </p:nvGraphicFramePr>
        <p:xfrm>
          <a:off x="142843" y="1071547"/>
          <a:ext cx="8501124" cy="2294115"/>
        </p:xfrm>
        <a:graphic>
          <a:graphicData uri="http://schemas.openxmlformats.org/drawingml/2006/table">
            <a:tbl>
              <a:tblPr firstRow="1" bandRow="1">
                <a:tableStyleId>{5C22544A-7EE6-4342-B048-85BDC9FD1C3A}</a:tableStyleId>
              </a:tblPr>
              <a:tblGrid>
                <a:gridCol w="2833708"/>
                <a:gridCol w="2833708"/>
                <a:gridCol w="2833708"/>
              </a:tblGrid>
              <a:tr h="315435">
                <a:tc>
                  <a:txBody>
                    <a:bodyPr/>
                    <a:lstStyle/>
                    <a:p>
                      <a:pPr algn="ctr"/>
                      <a:r>
                        <a:rPr lang="tr-TR" dirty="0" smtClean="0"/>
                        <a:t>Sorunlar</a:t>
                      </a:r>
                      <a:endParaRPr lang="tr-TR" dirty="0"/>
                    </a:p>
                  </a:txBody>
                  <a:tcPr/>
                </a:tc>
                <a:tc>
                  <a:txBody>
                    <a:bodyPr/>
                    <a:lstStyle/>
                    <a:p>
                      <a:pPr algn="ctr"/>
                      <a:r>
                        <a:rPr lang="tr-TR" dirty="0" smtClean="0"/>
                        <a:t>Olası  Nedenler</a:t>
                      </a:r>
                      <a:endParaRPr lang="tr-TR" dirty="0"/>
                    </a:p>
                  </a:txBody>
                  <a:tcPr/>
                </a:tc>
                <a:tc>
                  <a:txBody>
                    <a:bodyPr/>
                    <a:lstStyle/>
                    <a:p>
                      <a:pPr algn="ctr"/>
                      <a:r>
                        <a:rPr lang="tr-TR" dirty="0" smtClean="0"/>
                        <a:t>Ne Yapılmalı</a:t>
                      </a:r>
                      <a:endParaRPr lang="tr-TR" dirty="0"/>
                    </a:p>
                  </a:txBody>
                  <a:tcPr/>
                </a:tc>
              </a:tr>
              <a:tr h="630869">
                <a:tc>
                  <a:txBody>
                    <a:bodyPr/>
                    <a:lstStyle/>
                    <a:p>
                      <a:r>
                        <a:rPr lang="tr-TR" sz="1400" dirty="0" smtClean="0"/>
                        <a:t>Sola eğik yazı</a:t>
                      </a:r>
                      <a:endParaRPr lang="tr-TR" sz="1400" dirty="0"/>
                    </a:p>
                  </a:txBody>
                  <a:tcPr/>
                </a:tc>
                <a:tc>
                  <a:txBody>
                    <a:bodyPr/>
                    <a:lstStyle/>
                    <a:p>
                      <a:r>
                        <a:rPr lang="tr-TR" sz="1400" dirty="0" smtClean="0"/>
                        <a:t>Öğrencinin sol</a:t>
                      </a:r>
                      <a:r>
                        <a:rPr lang="tr-TR" sz="1400" baseline="0" dirty="0" smtClean="0"/>
                        <a:t> </a:t>
                      </a:r>
                      <a:r>
                        <a:rPr lang="tr-TR" sz="1400" dirty="0" smtClean="0"/>
                        <a:t>eli ile yazması.</a:t>
                      </a:r>
                      <a:endParaRPr lang="tr-TR" sz="1400" dirty="0"/>
                    </a:p>
                  </a:txBody>
                  <a:tcPr/>
                </a:tc>
                <a:tc>
                  <a:txBody>
                    <a:bodyPr/>
                    <a:lstStyle/>
                    <a:p>
                      <a:r>
                        <a:rPr lang="tr-TR" sz="1400" dirty="0" smtClean="0"/>
                        <a:t>Öğrencinin kalem tutuş şekli ve kağıdın masa üzerindeki açısı kontrol edilmeli.</a:t>
                      </a:r>
                      <a:endParaRPr lang="tr-TR" sz="1400" dirty="0"/>
                    </a:p>
                  </a:txBody>
                  <a:tcPr/>
                </a:tc>
              </a:tr>
              <a:tr h="1196835">
                <a:tc>
                  <a:txBody>
                    <a:bodyPr/>
                    <a:lstStyle/>
                    <a:p>
                      <a:r>
                        <a:rPr lang="tr-TR" sz="1400" dirty="0" smtClean="0"/>
                        <a:t>Dik yazı / eğimsiz yazı</a:t>
                      </a:r>
                      <a:endParaRPr lang="tr-TR" sz="1400" dirty="0"/>
                    </a:p>
                  </a:txBody>
                  <a:tcPr/>
                </a:tc>
                <a:tc>
                  <a:txBody>
                    <a:bodyPr/>
                    <a:lstStyle/>
                    <a:p>
                      <a:r>
                        <a:rPr lang="tr-TR" sz="1400" dirty="0" smtClean="0"/>
                        <a:t>Öğrencinin uygun pozisyonda oturmaması</a:t>
                      </a:r>
                      <a:endParaRPr lang="tr-TR" sz="1400" dirty="0"/>
                    </a:p>
                  </a:txBody>
                  <a:tcPr/>
                </a:tc>
                <a:tc>
                  <a:txBody>
                    <a:bodyPr/>
                    <a:lstStyle/>
                    <a:p>
                      <a:r>
                        <a:rPr lang="tr-TR" sz="1400" dirty="0" smtClean="0"/>
                        <a:t>Öğrencinin kalem tutuş şekli ve kağıdın masa üzerindeki  konumu gözden geçirilmelidir.</a:t>
                      </a:r>
                      <a:endParaRPr lang="tr-TR" sz="1400" dirty="0"/>
                    </a:p>
                  </a:txBody>
                  <a:tcPr/>
                </a:tc>
              </a:tr>
            </a:tbl>
          </a:graphicData>
        </a:graphic>
      </p:graphicFrame>
      <p:graphicFrame>
        <p:nvGraphicFramePr>
          <p:cNvPr id="4" name="3 Tablo"/>
          <p:cNvGraphicFramePr>
            <a:graphicFrameLocks noGrp="1"/>
          </p:cNvGraphicFramePr>
          <p:nvPr/>
        </p:nvGraphicFramePr>
        <p:xfrm>
          <a:off x="214282" y="3429000"/>
          <a:ext cx="8429685" cy="2225040"/>
        </p:xfrm>
        <a:graphic>
          <a:graphicData uri="http://schemas.openxmlformats.org/drawingml/2006/table">
            <a:tbl>
              <a:tblPr firstRow="1" bandRow="1">
                <a:tableStyleId>{F5AB1C69-6EDB-4FF4-983F-18BD219EF322}</a:tableStyleId>
              </a:tblPr>
              <a:tblGrid>
                <a:gridCol w="2809895"/>
                <a:gridCol w="2809895"/>
                <a:gridCol w="2809895"/>
              </a:tblGrid>
              <a:tr h="799468">
                <a:tc>
                  <a:txBody>
                    <a:bodyPr/>
                    <a:lstStyle/>
                    <a:p>
                      <a:r>
                        <a:rPr lang="tr-TR" sz="1400" dirty="0" smtClean="0">
                          <a:solidFill>
                            <a:schemeClr val="tx1"/>
                          </a:solidFill>
                        </a:rPr>
                        <a:t>Sağa çok eğik yazı</a:t>
                      </a:r>
                      <a:endParaRPr lang="tr-TR" sz="1400" dirty="0">
                        <a:solidFill>
                          <a:schemeClr val="tx1"/>
                        </a:solidFill>
                      </a:endParaRPr>
                    </a:p>
                  </a:txBody>
                  <a:tcPr/>
                </a:tc>
                <a:tc>
                  <a:txBody>
                    <a:bodyPr/>
                    <a:lstStyle/>
                    <a:p>
                      <a:r>
                        <a:rPr lang="tr-TR" sz="1400" dirty="0" smtClean="0">
                          <a:solidFill>
                            <a:schemeClr val="tx1"/>
                          </a:solidFill>
                        </a:rPr>
                        <a:t>Öğrencinin</a:t>
                      </a:r>
                      <a:r>
                        <a:rPr lang="tr-TR" sz="1400" baseline="0" dirty="0" smtClean="0">
                          <a:solidFill>
                            <a:schemeClr val="tx1"/>
                          </a:solidFill>
                        </a:rPr>
                        <a:t> yazarken kolunu hareket ettirmeden sadece parmaklarını hareket ettirerek yazması</a:t>
                      </a:r>
                      <a:endParaRPr lang="tr-TR" sz="1400" dirty="0">
                        <a:solidFill>
                          <a:schemeClr val="tx1"/>
                        </a:solidFill>
                      </a:endParaRPr>
                    </a:p>
                  </a:txBody>
                  <a:tcPr/>
                </a:tc>
                <a:tc>
                  <a:txBody>
                    <a:bodyPr/>
                    <a:lstStyle/>
                    <a:p>
                      <a:r>
                        <a:rPr lang="tr-TR" sz="1400" dirty="0" smtClean="0">
                          <a:solidFill>
                            <a:schemeClr val="tx1"/>
                          </a:solidFill>
                        </a:rPr>
                        <a:t>Kağıdın masa üzerindeki konumu gözden geçirilmeli, öğrenciye harfleri uygun eğimde yazılı olduğu bir kağıt verilerek kendi yazısını kontrol etmesi</a:t>
                      </a:r>
                      <a:r>
                        <a:rPr lang="tr-TR" sz="1400" baseline="0" dirty="0" smtClean="0">
                          <a:solidFill>
                            <a:schemeClr val="tx1"/>
                          </a:solidFill>
                        </a:rPr>
                        <a:t> sağlanmalı, alfabe küçük harflerle tahtaya yazılıp, öğrencinin renkli tebeşirlerle üzerinden geçmesi </a:t>
                      </a:r>
                      <a:r>
                        <a:rPr lang="tr-TR" sz="1400" baseline="0" smtClean="0">
                          <a:solidFill>
                            <a:schemeClr val="tx1"/>
                          </a:solidFill>
                        </a:rPr>
                        <a:t>etkinliği yapılmalıdır.</a:t>
                      </a:r>
                      <a:endParaRPr lang="tr-TR" sz="1400" dirty="0">
                        <a:solidFill>
                          <a:schemeClr val="tx1"/>
                        </a:solidFill>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214290"/>
            <a:ext cx="7105672" cy="6429420"/>
          </a:xfrm>
        </p:spPr>
        <p:txBody>
          <a:bodyPr/>
          <a:lstStyle/>
          <a:p>
            <a:endParaRPr lang="tr-TR" sz="2000" dirty="0" smtClean="0"/>
          </a:p>
          <a:p>
            <a:pPr algn="ctr"/>
            <a:r>
              <a:rPr lang="tr-TR" sz="2000" b="1" dirty="0" smtClean="0"/>
              <a:t>Eğitimciler İçin Öneriler</a:t>
            </a:r>
          </a:p>
          <a:p>
            <a:pPr>
              <a:buFont typeface="Wingdings" pitchFamily="2" charset="2"/>
              <a:buChar char="v"/>
            </a:pPr>
            <a:r>
              <a:rPr lang="tr-TR" sz="2000" i="1" dirty="0" smtClean="0"/>
              <a:t>Okuma yazma çalışmaları eş zamanlı yürütülmelidir.</a:t>
            </a:r>
            <a:r>
              <a:rPr lang="tr-TR" sz="2000" i="1" dirty="0" smtClean="0"/>
              <a:t> </a:t>
            </a:r>
            <a:r>
              <a:rPr lang="tr-TR" sz="2000" i="1" dirty="0" smtClean="0"/>
              <a:t>Öğrencilere verilen ses,bu sesten oluşturulan hece ve sözcükler hem okutulmalı hem de yazdırılmalıdır.</a:t>
            </a:r>
          </a:p>
          <a:p>
            <a:pPr>
              <a:buFont typeface="Wingdings" pitchFamily="2" charset="2"/>
              <a:buChar char="v"/>
            </a:pPr>
            <a:r>
              <a:rPr lang="tr-TR" sz="2000" i="1" dirty="0" smtClean="0"/>
              <a:t>Sınıflarda,özellikle ilkokulun ilk yıllarında yakın ve uzak mesafeden bakarak yazma,dikte çalışmalarına sıklıkla yer verilmelidir.</a:t>
            </a:r>
          </a:p>
          <a:p>
            <a:pPr>
              <a:buFont typeface="Wingdings" pitchFamily="2" charset="2"/>
              <a:buChar char="v"/>
            </a:pPr>
            <a:r>
              <a:rPr lang="tr-TR" sz="2000" i="1" dirty="0" smtClean="0"/>
              <a:t>Öğrencilerin defterleri,diğer yazılı ürünleri mutlaka incelenmeli okunaklılık ve heceleme hataları mutlaka analiz edilmelidir. El yazısı ve heceleme hatalarının mümkün olduğunca erken belirlenip gerekli müdahalelerin yapılması olası yazılı ifade güçlüklerini de önleyecektir.</a:t>
            </a:r>
          </a:p>
          <a:p>
            <a:pPr>
              <a:buFont typeface="Wingdings" pitchFamily="2" charset="2"/>
              <a:buChar char="v"/>
            </a:pPr>
            <a:r>
              <a:rPr lang="tr-TR" sz="2000" i="1" dirty="0" smtClean="0"/>
              <a:t>Öğrencilerin yazılı metinlerinde dilbilgisi ve yazım hatalarının üzerinde fazlaca durulması onların kendilerini ifade etme ve yaratıcı düşünme becerilerini olumsuz etkileyebilmektedir. </a:t>
            </a:r>
            <a:endParaRPr lang="tr-TR" sz="2000" i="1" dirty="0"/>
          </a:p>
          <a:p>
            <a:pPr marL="0" indent="0">
              <a:buNone/>
            </a:pPr>
            <a:endParaRPr lang="en-US" i="1" dirty="0"/>
          </a:p>
        </p:txBody>
      </p:sp>
    </p:spTree>
    <p:extLst>
      <p:ext uri="{BB962C8B-B14F-4D97-AF65-F5344CB8AC3E}">
        <p14:creationId xmlns="" xmlns:p14="http://schemas.microsoft.com/office/powerpoint/2010/main" val="334479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05" y="500042"/>
            <a:ext cx="6962796" cy="5411180"/>
          </a:xfrm>
        </p:spPr>
        <p:txBody>
          <a:bodyPr/>
          <a:lstStyle/>
          <a:p>
            <a:pPr>
              <a:buNone/>
            </a:pPr>
            <a:endParaRPr lang="tr-TR" sz="2400" dirty="0" smtClean="0"/>
          </a:p>
          <a:p>
            <a:pPr>
              <a:buFont typeface="Wingdings" pitchFamily="2" charset="2"/>
              <a:buChar char="v"/>
            </a:pPr>
            <a:r>
              <a:rPr lang="tr-TR" sz="2000" i="1" dirty="0" smtClean="0"/>
              <a:t>      </a:t>
            </a:r>
            <a:r>
              <a:rPr lang="tr-TR" sz="2000" i="1" dirty="0" smtClean="0"/>
              <a:t>Öğrencilere kendini değerlendirme stratejilerinin öğretilmesi kendi gelişimlerini takip edebilme fırsatı verecektir.</a:t>
            </a:r>
          </a:p>
          <a:p>
            <a:pPr>
              <a:buFont typeface="Wingdings" pitchFamily="2" charset="2"/>
              <a:buChar char="v"/>
            </a:pPr>
            <a:r>
              <a:rPr lang="tr-TR" sz="2000" i="1" dirty="0" smtClean="0"/>
              <a:t>      Yazma etkinlikleri sadece Türkçe dersi ile sınırlı kalmamalı,öğrencilere diğer derslerde de öğrendiklerini yada düşüncelerini yazılı olarak ta ifade etme fırsatı verilmelidir.</a:t>
            </a:r>
          </a:p>
          <a:p>
            <a:pPr>
              <a:buFont typeface="Wingdings" pitchFamily="2" charset="2"/>
              <a:buChar char="v"/>
            </a:pPr>
            <a:r>
              <a:rPr lang="tr-TR" sz="2000" i="1" dirty="0" smtClean="0"/>
              <a:t>      Öğrencilere yazma ödevleri için yeterli süre verilmelidir. Böylelikle öğrenciler planlama,taslak oluşturma,gözden geçirme,kontrol etme aşamaları için yeterince zamana sahip olabilecek ve gerektiğinde bu aşamaları tekrar edebilecektirler.</a:t>
            </a:r>
            <a:endParaRPr lang="tr-TR" sz="2000" i="1" dirty="0" smtClean="0"/>
          </a:p>
          <a:p>
            <a:pPr>
              <a:buFont typeface="Wingdings" pitchFamily="2" charset="2"/>
              <a:buChar char="v"/>
            </a:pPr>
            <a:endParaRPr lang="en-US" sz="2000" i="1" dirty="0"/>
          </a:p>
        </p:txBody>
      </p:sp>
    </p:spTree>
    <p:extLst>
      <p:ext uri="{BB962C8B-B14F-4D97-AF65-F5344CB8AC3E}">
        <p14:creationId xmlns="" xmlns:p14="http://schemas.microsoft.com/office/powerpoint/2010/main" val="1240393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714356"/>
            <a:ext cx="6591985" cy="5196866"/>
          </a:xfrm>
        </p:spPr>
        <p:txBody>
          <a:bodyPr/>
          <a:lstStyle/>
          <a:p>
            <a:pPr>
              <a:buNone/>
            </a:pPr>
            <a:r>
              <a:rPr lang="tr-TR" sz="3200" dirty="0" smtClean="0"/>
              <a:t>             </a:t>
            </a:r>
          </a:p>
          <a:p>
            <a:pPr>
              <a:buFont typeface="Wingdings" pitchFamily="2" charset="2"/>
              <a:buChar char="v"/>
            </a:pPr>
            <a:r>
              <a:rPr lang="tr-TR" sz="2000" i="1" dirty="0" smtClean="0"/>
              <a:t>Öğrenciler öğretmenlerinin ne tür konularda yazdıklarını,konu seçerken neler yaptığını,yazıda karşılaştıkları sorunları nasıl çözdüklerini gördüklerinde metin yazmanın aynı zamanda bir problem çözme süreci olduğunu ve kendi yaşadıkları güçlüklerin de aşılanmayacak güçlükler olmadığını anlayacaklardır. Bu nedenle öğretmenlerin sesli düşünerek model olmaları önemlidir.</a:t>
            </a:r>
          </a:p>
          <a:p>
            <a:pPr>
              <a:buFont typeface="Wingdings" pitchFamily="2" charset="2"/>
              <a:buChar char="v"/>
            </a:pPr>
            <a:r>
              <a:rPr lang="tr-TR" sz="2000" i="1" dirty="0" smtClean="0"/>
              <a:t>Öğrencilerin düzenli okuma alışkanlığının kazandırılması sözcük bilgilerini artırır ve metin türlerini öğrenmelerini sağlar.</a:t>
            </a:r>
            <a:endParaRPr lang="en-US" sz="2000" i="1" dirty="0"/>
          </a:p>
        </p:txBody>
      </p:sp>
    </p:spTree>
    <p:extLst>
      <p:ext uri="{BB962C8B-B14F-4D97-AF65-F5344CB8AC3E}">
        <p14:creationId xmlns="" xmlns:p14="http://schemas.microsoft.com/office/powerpoint/2010/main" val="145298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29" y="571480"/>
            <a:ext cx="7105672" cy="5339742"/>
          </a:xfrm>
        </p:spPr>
        <p:txBody>
          <a:bodyPr>
            <a:normAutofit/>
          </a:bodyPr>
          <a:lstStyle/>
          <a:p>
            <a:pPr marL="0" indent="0">
              <a:buFont typeface="Wingdings" pitchFamily="2" charset="2"/>
              <a:buChar char="v"/>
            </a:pPr>
            <a:endParaRPr lang="tr-TR" sz="2000" i="1" dirty="0" smtClean="0"/>
          </a:p>
          <a:p>
            <a:pPr marL="0" indent="0">
              <a:buFont typeface="Wingdings" pitchFamily="2" charset="2"/>
              <a:buChar char="v"/>
            </a:pPr>
            <a:r>
              <a:rPr lang="tr-TR" sz="2000" i="1" dirty="0" smtClean="0"/>
              <a:t>Öğrencilere eş – anlamlı ve zıt – anlamlı sözcükler,bağlaçları ve sıfatları öğretilmelidir. Bu etkinlikler yapılırken sözcük listelerinden oluşturulan posterlerin sınıf içerisinde öğrencilerin kolaylıkla görebilecekleri panolara asılması sözcükleri öğrenmelerinde etkili olacaktır.</a:t>
            </a:r>
          </a:p>
          <a:p>
            <a:pPr marL="0" indent="0">
              <a:buFont typeface="Wingdings" pitchFamily="2" charset="2"/>
              <a:buChar char="v"/>
            </a:pPr>
            <a:r>
              <a:rPr lang="tr-TR" sz="2000" i="1" dirty="0" smtClean="0"/>
              <a:t>Sınıf içerisinde grup çalışmalarında yazma becerisinde güçlük yaşayan öğrencilere, bu beceride yeterli olan akranları ile çalışma fırsatı sağlanmalıdır. Böylelikle yazma güçlüğü olan öğrenciler gruplar içinde çalışırken akranlarının metin oluşturma sürecinde yaptıklarını model olarak öğrenebilirler.</a:t>
            </a:r>
          </a:p>
          <a:p>
            <a:pPr marL="0" indent="0">
              <a:buFont typeface="Wingdings" pitchFamily="2" charset="2"/>
              <a:buChar char="v"/>
            </a:pPr>
            <a:endParaRPr lang="tr-TR" sz="2000" i="1" dirty="0"/>
          </a:p>
          <a:p>
            <a:endParaRPr lang="en-US" sz="2000" i="1" dirty="0"/>
          </a:p>
        </p:txBody>
      </p:sp>
    </p:spTree>
    <p:extLst>
      <p:ext uri="{BB962C8B-B14F-4D97-AF65-F5344CB8AC3E}">
        <p14:creationId xmlns="" xmlns:p14="http://schemas.microsoft.com/office/powerpoint/2010/main" val="3284576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357290" y="785794"/>
            <a:ext cx="7329510" cy="5310206"/>
          </a:xfrm>
        </p:spPr>
        <p:txBody>
          <a:bodyPr>
            <a:normAutofit/>
          </a:bodyPr>
          <a:lstStyle/>
          <a:p>
            <a:pPr>
              <a:buNone/>
            </a:pPr>
            <a:r>
              <a:rPr lang="tr-TR" sz="2000" i="1" dirty="0" smtClean="0">
                <a:solidFill>
                  <a:schemeClr val="bg1"/>
                </a:solidFill>
              </a:rPr>
              <a:t>  </a:t>
            </a:r>
          </a:p>
          <a:p>
            <a:pPr>
              <a:buFont typeface="Wingdings" pitchFamily="2" charset="2"/>
              <a:buChar char="v"/>
            </a:pPr>
            <a:endParaRPr lang="tr-TR" sz="2000" i="1" dirty="0" smtClean="0">
              <a:solidFill>
                <a:schemeClr val="bg1"/>
              </a:solidFill>
            </a:endParaRPr>
          </a:p>
          <a:p>
            <a:pPr>
              <a:buFont typeface="Wingdings" pitchFamily="2" charset="2"/>
              <a:buChar char="v"/>
            </a:pPr>
            <a:endParaRPr lang="tr-TR" sz="2000" i="1" dirty="0" smtClean="0">
              <a:solidFill>
                <a:schemeClr val="bg1"/>
              </a:solidFill>
            </a:endParaRPr>
          </a:p>
          <a:p>
            <a:pPr>
              <a:buFont typeface="Wingdings" pitchFamily="2" charset="2"/>
              <a:buChar char="v"/>
            </a:pPr>
            <a:r>
              <a:rPr lang="tr-TR" sz="2000" i="1" dirty="0" smtClean="0">
                <a:solidFill>
                  <a:schemeClr val="bg1"/>
                </a:solidFill>
              </a:rPr>
              <a:t> </a:t>
            </a:r>
            <a:r>
              <a:rPr lang="tr-TR" sz="2000" i="1" dirty="0" smtClean="0">
                <a:solidFill>
                  <a:schemeClr val="tx1"/>
                </a:solidFill>
              </a:rPr>
              <a:t>Yazma güçlüğü olan öğrenciler, öğretmenlerinin kendilerine güvendiğini,saygı duyduğunu ve onları önemsediğini hissettiğinde her ne kadar zorlansalar da yazma etkinliğine daha gönüllü olarak katılabilir ve yazmaya karşı olumlu tutumlar geliştirmeye çalışırlar. Bu nedenle öğretmenler öğrencilerin küçük ilerlemelerini de ödüllendirmelidirler. (Bayraktar ve Seçkin,2012)</a:t>
            </a:r>
            <a:endParaRPr lang="tr-TR" sz="2000" i="1"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214290"/>
            <a:ext cx="6591985" cy="5696932"/>
          </a:xfrm>
        </p:spPr>
        <p:txBody>
          <a:bodyPr/>
          <a:lstStyle/>
          <a:p>
            <a:r>
              <a:rPr lang="tr-TR" dirty="0" smtClean="0">
                <a:hlinkClick r:id="rId2" action="ppaction://hlinkfile"/>
              </a:rPr>
              <a:t>Değerlendirme formu</a:t>
            </a:r>
            <a:endParaRPr lang="en-US" dirty="0" smtClean="0"/>
          </a:p>
          <a:p>
            <a:pPr>
              <a:buNone/>
            </a:pPr>
            <a:endParaRPr lang="en-US" dirty="0"/>
          </a:p>
        </p:txBody>
      </p:sp>
    </p:spTree>
    <p:extLst>
      <p:ext uri="{BB962C8B-B14F-4D97-AF65-F5344CB8AC3E}">
        <p14:creationId xmlns="" xmlns:p14="http://schemas.microsoft.com/office/powerpoint/2010/main" val="2054198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endParaRPr lang="tr-TR" dirty="0" smtClean="0"/>
          </a:p>
          <a:p>
            <a:pPr algn="ctr"/>
            <a:r>
              <a:rPr lang="tr-TR" dirty="0" smtClean="0"/>
              <a:t>T e ş e k ü r l e r</a:t>
            </a:r>
          </a:p>
          <a:p>
            <a:pPr algn="ctr"/>
            <a:endParaRPr lang="tr-TR" dirty="0" smtClean="0"/>
          </a:p>
          <a:p>
            <a:pPr algn="ctr"/>
            <a:endParaRPr lang="tr-TR" dirty="0" smtClean="0"/>
          </a:p>
          <a:p>
            <a:pPr algn="ctr"/>
            <a:endParaRPr lang="tr-TR" dirty="0" smtClean="0"/>
          </a:p>
          <a:p>
            <a:pPr algn="r"/>
            <a:r>
              <a:rPr lang="tr-TR" dirty="0" smtClean="0"/>
              <a:t>Hacı </a:t>
            </a:r>
            <a:r>
              <a:rPr lang="tr-TR" dirty="0" err="1" smtClean="0"/>
              <a:t>Kadriye</a:t>
            </a:r>
            <a:r>
              <a:rPr lang="tr-TR" dirty="0" smtClean="0"/>
              <a:t> </a:t>
            </a:r>
            <a:r>
              <a:rPr lang="tr-TR" dirty="0" err="1" smtClean="0"/>
              <a:t>Arslan</a:t>
            </a:r>
            <a:r>
              <a:rPr lang="tr-TR" dirty="0" smtClean="0"/>
              <a:t> Rehberlik ve Araştırma Merkezi</a:t>
            </a:r>
          </a:p>
          <a:p>
            <a:pPr algn="r"/>
            <a:r>
              <a:rPr lang="tr-TR" smtClean="0"/>
              <a:t>2017</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lstStyle/>
          <a:p>
            <a:pPr algn="ctr"/>
            <a:r>
              <a:rPr lang="tr-TR" dirty="0" smtClean="0"/>
              <a:t>YAZMA BOZUKLUĞU</a:t>
            </a:r>
            <a:br>
              <a:rPr lang="tr-TR" dirty="0" smtClean="0"/>
            </a:br>
            <a:r>
              <a:rPr lang="tr-TR" dirty="0" smtClean="0"/>
              <a:t>DİSGRAFİ</a:t>
            </a:r>
            <a:endParaRPr lang="tr-TR" dirty="0"/>
          </a:p>
        </p:txBody>
      </p:sp>
      <p:sp>
        <p:nvSpPr>
          <p:cNvPr id="3" name="2 İçerik Yer Tutucusu"/>
          <p:cNvSpPr>
            <a:spLocks noGrp="1"/>
          </p:cNvSpPr>
          <p:nvPr>
            <p:ph idx="1"/>
          </p:nvPr>
        </p:nvSpPr>
        <p:spPr/>
        <p:txBody>
          <a:bodyPr>
            <a:normAutofit/>
          </a:bodyPr>
          <a:lstStyle/>
          <a:p>
            <a:r>
              <a:rPr lang="tr-TR" sz="3200" dirty="0" smtClean="0"/>
              <a:t>Yazma Becerisinin Bileşenleri;</a:t>
            </a:r>
          </a:p>
          <a:p>
            <a:pPr>
              <a:buNone/>
            </a:pPr>
            <a:r>
              <a:rPr lang="tr-TR" sz="3200" dirty="0" smtClean="0"/>
              <a:t>    1 - El Yazısı</a:t>
            </a:r>
          </a:p>
          <a:p>
            <a:pPr>
              <a:buNone/>
            </a:pPr>
            <a:r>
              <a:rPr lang="tr-TR" sz="3200" dirty="0" smtClean="0"/>
              <a:t>    2 - Heceleme</a:t>
            </a:r>
          </a:p>
          <a:p>
            <a:pPr>
              <a:buNone/>
            </a:pPr>
            <a:r>
              <a:rPr lang="tr-TR" sz="3200" dirty="0" smtClean="0"/>
              <a:t>    3 – Yazılı İfade Becerisi</a:t>
            </a: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20000"/>
              <a:lumOff val="80000"/>
            </a:schemeClr>
          </a:solidFill>
        </p:spPr>
        <p:txBody>
          <a:bodyPr>
            <a:noAutofit/>
          </a:bodyPr>
          <a:lstStyle/>
          <a:p>
            <a:pPr algn="ctr"/>
            <a:r>
              <a:rPr lang="tr-TR" sz="2800" dirty="0" smtClean="0"/>
              <a:t>YAZMA BOZUKLUĞU</a:t>
            </a:r>
            <a:br>
              <a:rPr lang="tr-TR" sz="2800" dirty="0" smtClean="0"/>
            </a:br>
            <a:r>
              <a:rPr lang="tr-TR" sz="2800" dirty="0" smtClean="0"/>
              <a:t>DİSGRAFİ </a:t>
            </a:r>
            <a:br>
              <a:rPr lang="tr-TR" sz="2800" dirty="0" smtClean="0"/>
            </a:br>
            <a:r>
              <a:rPr lang="tr-TR" sz="2800" dirty="0" smtClean="0"/>
              <a:t>(BEKLENEN)</a:t>
            </a:r>
            <a:endParaRPr lang="tr-TR" sz="2800" dirty="0"/>
          </a:p>
        </p:txBody>
      </p:sp>
      <p:sp>
        <p:nvSpPr>
          <p:cNvPr id="3" name="2 İçerik Yer Tutucusu"/>
          <p:cNvSpPr>
            <a:spLocks noGrp="1"/>
          </p:cNvSpPr>
          <p:nvPr>
            <p:ph idx="1"/>
          </p:nvPr>
        </p:nvSpPr>
        <p:spPr/>
        <p:txBody>
          <a:bodyPr/>
          <a:lstStyle/>
          <a:p>
            <a:pPr>
              <a:buNone/>
            </a:pPr>
            <a:endParaRPr lang="tr-TR" dirty="0" smtClean="0"/>
          </a:p>
          <a:p>
            <a:pPr>
              <a:buFont typeface="Wingdings" pitchFamily="2" charset="2"/>
              <a:buChar char="q"/>
            </a:pPr>
            <a:r>
              <a:rPr lang="tr-TR" b="1" i="1" dirty="0" smtClean="0"/>
              <a:t> El yazısı : </a:t>
            </a:r>
            <a:r>
              <a:rPr lang="tr-TR" i="1" dirty="0" smtClean="0"/>
              <a:t>Bireylerin bilgi, deneyim ve düşüncelerini ifade ve kaydetmede kullandıkları önemli bir iletişim aracıdır.</a:t>
            </a:r>
          </a:p>
          <a:p>
            <a:pPr>
              <a:buFont typeface="Wingdings" pitchFamily="2" charset="2"/>
              <a:buChar char="Ø"/>
            </a:pPr>
            <a:r>
              <a:rPr lang="tr-TR" b="1" i="1" dirty="0" smtClean="0"/>
              <a:t>Akıcı olması beklenir ; </a:t>
            </a:r>
            <a:r>
              <a:rPr lang="tr-TR" i="1" dirty="0" smtClean="0"/>
              <a:t>Bu da,parmak hareketlerinin kontrolü,</a:t>
            </a:r>
          </a:p>
          <a:p>
            <a:pPr>
              <a:buNone/>
            </a:pPr>
            <a:r>
              <a:rPr lang="tr-TR" i="1" dirty="0" smtClean="0"/>
              <a:t>       el-göz koordinasyonu,</a:t>
            </a:r>
          </a:p>
          <a:p>
            <a:pPr>
              <a:buNone/>
            </a:pPr>
            <a:r>
              <a:rPr lang="tr-TR" b="1" i="1" dirty="0" smtClean="0"/>
              <a:t>       </a:t>
            </a:r>
            <a:r>
              <a:rPr lang="tr-TR" i="1" dirty="0" smtClean="0"/>
              <a:t>harflerin doğru bir şekilde algılanması,</a:t>
            </a:r>
          </a:p>
          <a:p>
            <a:pPr>
              <a:buNone/>
            </a:pPr>
            <a:r>
              <a:rPr lang="tr-TR" b="1" i="1" dirty="0" smtClean="0"/>
              <a:t>       </a:t>
            </a:r>
            <a:r>
              <a:rPr lang="tr-TR" i="1" dirty="0" smtClean="0"/>
              <a:t>sembollerin görsel bellekte tutulması (</a:t>
            </a:r>
            <a:r>
              <a:rPr lang="tr-TR" sz="1400" i="1" dirty="0" smtClean="0"/>
              <a:t>harfleri oluşturan çizgilerin ve çiziliş sırasının- yönlerinin bellekte tutulması)  </a:t>
            </a:r>
            <a:r>
              <a:rPr lang="tr-TR" i="1" dirty="0" smtClean="0"/>
              <a:t>gibi alt becerileri gerektirmektedir.</a:t>
            </a:r>
            <a:endParaRPr lang="tr-TR"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0"/>
            <a:ext cx="6589199" cy="1785926"/>
          </a:xfrm>
          <a:solidFill>
            <a:schemeClr val="accent1">
              <a:lumMod val="20000"/>
              <a:lumOff val="80000"/>
            </a:schemeClr>
          </a:solidFill>
        </p:spPr>
        <p:txBody>
          <a:bodyPr>
            <a:normAutofit/>
          </a:bodyPr>
          <a:lstStyle/>
          <a:p>
            <a:pPr algn="ctr"/>
            <a:r>
              <a:rPr lang="tr-TR" dirty="0" smtClean="0"/>
              <a:t>YAZMA BOZUKLUĞU</a:t>
            </a:r>
            <a:br>
              <a:rPr lang="tr-TR" dirty="0" smtClean="0"/>
            </a:br>
            <a:r>
              <a:rPr lang="tr-TR" dirty="0" smtClean="0"/>
              <a:t>DİSGRAFİ </a:t>
            </a:r>
            <a:br>
              <a:rPr lang="tr-TR" dirty="0" smtClean="0"/>
            </a:br>
            <a:r>
              <a:rPr lang="tr-TR" dirty="0" smtClean="0"/>
              <a:t>(BEKLENEN)</a:t>
            </a:r>
            <a:endParaRPr lang="tr-TR" dirty="0"/>
          </a:p>
        </p:txBody>
      </p:sp>
      <p:sp>
        <p:nvSpPr>
          <p:cNvPr id="3" name="2 İçerik Yer Tutucusu"/>
          <p:cNvSpPr>
            <a:spLocks noGrp="1"/>
          </p:cNvSpPr>
          <p:nvPr>
            <p:ph idx="1"/>
          </p:nvPr>
        </p:nvSpPr>
        <p:spPr>
          <a:xfrm>
            <a:off x="1571605" y="2133600"/>
            <a:ext cx="6962796" cy="4224358"/>
          </a:xfrm>
        </p:spPr>
        <p:txBody>
          <a:bodyPr>
            <a:normAutofit/>
          </a:bodyPr>
          <a:lstStyle/>
          <a:p>
            <a:r>
              <a:rPr lang="tr-TR" sz="2800" b="1" dirty="0" smtClean="0"/>
              <a:t>Okunaklılık, </a:t>
            </a:r>
            <a:r>
              <a:rPr lang="tr-TR" sz="2800" i="1" dirty="0" smtClean="0"/>
              <a:t>harflerin uygun şekilde ,uygun büyüklükte,büyük – küçük harfler orantılı olacak şekilde,uygun eğimle,uygun boşluklar bırakılarak ve satır çizgisi takip edilerek yazılmasıyla sağlanmaktadır.</a:t>
            </a:r>
          </a:p>
          <a:p>
            <a:pPr>
              <a:buNone/>
            </a:pPr>
            <a:r>
              <a:rPr lang="tr-TR" sz="2800" b="1" i="1" dirty="0" smtClean="0"/>
              <a:t>Akıcılık </a:t>
            </a:r>
            <a:r>
              <a:rPr lang="tr-TR" sz="2800" i="1" dirty="0" smtClean="0"/>
              <a:t>da sözcüklerin uygun  hızda ve hatasız  bir şekilde yazılması</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348" y="1357298"/>
            <a:ext cx="8143931" cy="4553924"/>
          </a:xfrm>
        </p:spPr>
        <p:txBody>
          <a:bodyPr/>
          <a:lstStyle/>
          <a:p>
            <a:pPr marL="0" indent="0">
              <a:buNone/>
            </a:pPr>
            <a:r>
              <a:rPr lang="tr-TR" dirty="0"/>
              <a:t> </a:t>
            </a:r>
          </a:p>
          <a:p>
            <a:pPr>
              <a:buFont typeface="Wingdings" pitchFamily="2" charset="2"/>
              <a:buChar char="q"/>
            </a:pPr>
            <a:r>
              <a:rPr lang="tr-TR" sz="2800" b="1" dirty="0" smtClean="0"/>
              <a:t>Heceleme;</a:t>
            </a:r>
            <a:r>
              <a:rPr lang="tr-TR" sz="2800" i="1" dirty="0" smtClean="0"/>
              <a:t>duygu ve düşünceleri yazılı bir şekilde doğru olarak ifade etmek için </a:t>
            </a:r>
            <a:r>
              <a:rPr lang="tr-TR" sz="2800" i="1" u="sng" dirty="0" smtClean="0"/>
              <a:t>sesler</a:t>
            </a:r>
            <a:r>
              <a:rPr lang="tr-TR" sz="2800" i="1" dirty="0" smtClean="0"/>
              <a:t>, bu seslere karşılık gelen </a:t>
            </a:r>
            <a:r>
              <a:rPr lang="tr-TR" sz="2800" i="1" u="sng" dirty="0" smtClean="0"/>
              <a:t>harflerle eşleştirmeyi </a:t>
            </a:r>
            <a:r>
              <a:rPr lang="tr-TR" sz="2800" i="1" dirty="0" smtClean="0"/>
              <a:t>gerektiren beceridir.</a:t>
            </a:r>
          </a:p>
          <a:p>
            <a:pPr>
              <a:buFont typeface="Wingdings" pitchFamily="2" charset="2"/>
              <a:buChar char="Ø"/>
            </a:pPr>
            <a:r>
              <a:rPr lang="tr-TR" sz="2800" i="1" dirty="0" smtClean="0"/>
              <a:t>Heceleme becerisi </a:t>
            </a:r>
            <a:r>
              <a:rPr lang="tr-TR" sz="2800" i="1" dirty="0" err="1" smtClean="0"/>
              <a:t>otografik</a:t>
            </a:r>
            <a:r>
              <a:rPr lang="tr-TR" sz="2800" i="1" dirty="0" smtClean="0"/>
              <a:t> çözümleme, ses bilgisel </a:t>
            </a:r>
            <a:r>
              <a:rPr lang="tr-TR" sz="2800" i="1" dirty="0" err="1" smtClean="0"/>
              <a:t>farkındalık</a:t>
            </a:r>
            <a:r>
              <a:rPr lang="tr-TR" sz="2800" i="1" dirty="0" smtClean="0"/>
              <a:t>,ses bilgisel çözümleme,görsel bellek,motor bellek,dikkat ve sözcük bilgisi ile ilişkilidir.</a:t>
            </a:r>
            <a:endParaRPr lang="en-US" sz="2800" dirty="0"/>
          </a:p>
        </p:txBody>
      </p:sp>
    </p:spTree>
    <p:extLst>
      <p:ext uri="{BB962C8B-B14F-4D97-AF65-F5344CB8AC3E}">
        <p14:creationId xmlns="" xmlns:p14="http://schemas.microsoft.com/office/powerpoint/2010/main" val="1007824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603448"/>
            <a:ext cx="8229600" cy="1656184"/>
          </a:xfrm>
        </p:spPr>
        <p:txBody>
          <a:bodyPr>
            <a:normAutofit/>
          </a:bodyPr>
          <a:lstStyle/>
          <a:p>
            <a:pPr algn="ctr"/>
            <a:r>
              <a:rPr lang="tr-TR" sz="3200" dirty="0" smtClean="0">
                <a:solidFill>
                  <a:schemeClr val="tx1"/>
                </a:solidFill>
              </a:rPr>
              <a:t>Sözcüklerin ve Metnin Çözümlenmesi</a:t>
            </a:r>
            <a:endParaRPr lang="tr-TR" sz="3200" dirty="0">
              <a:solidFill>
                <a:schemeClr val="tx1"/>
              </a:solidFill>
            </a:endParaRPr>
          </a:p>
        </p:txBody>
      </p:sp>
      <p:sp>
        <p:nvSpPr>
          <p:cNvPr id="2" name="1 İçerik Yer Tutucusu"/>
          <p:cNvSpPr>
            <a:spLocks noGrp="1"/>
          </p:cNvSpPr>
          <p:nvPr>
            <p:ph idx="1"/>
          </p:nvPr>
        </p:nvSpPr>
        <p:spPr>
          <a:xfrm>
            <a:off x="1043608" y="1196752"/>
            <a:ext cx="7848872" cy="4899248"/>
          </a:xfrm>
        </p:spPr>
        <p:txBody>
          <a:bodyPr>
            <a:normAutofit lnSpcReduction="10000"/>
          </a:bodyPr>
          <a:lstStyle/>
          <a:p>
            <a:pPr>
              <a:buFont typeface="Wingdings" pitchFamily="2" charset="2"/>
              <a:buChar char="q"/>
            </a:pPr>
            <a:r>
              <a:rPr lang="tr-TR" sz="2400" b="1" dirty="0" smtClean="0">
                <a:solidFill>
                  <a:schemeClr val="tx1"/>
                </a:solidFill>
              </a:rPr>
              <a:t>Yazılı İfade Becerisi ;</a:t>
            </a:r>
            <a:r>
              <a:rPr lang="tr-TR" sz="2400" i="1" dirty="0" smtClean="0">
                <a:solidFill>
                  <a:schemeClr val="tx1"/>
                </a:solidFill>
              </a:rPr>
              <a:t> bireyin anlatmak istediği duygu ve düşüncelerini yazılı bir şekilde ifade edebilmesidir.</a:t>
            </a:r>
          </a:p>
          <a:p>
            <a:pPr>
              <a:buFont typeface="Wingdings" pitchFamily="2" charset="2"/>
              <a:buChar char="Ø"/>
            </a:pPr>
            <a:r>
              <a:rPr lang="tr-TR" sz="2400" i="1" dirty="0" smtClean="0">
                <a:solidFill>
                  <a:schemeClr val="tx1"/>
                </a:solidFill>
              </a:rPr>
              <a:t>Burada metin yazma  süreci devreye girer; bunun için öncelikle </a:t>
            </a:r>
            <a:r>
              <a:rPr lang="tr-TR" sz="2400" b="1" i="1" u="sng" dirty="0" smtClean="0">
                <a:solidFill>
                  <a:schemeClr val="tx1"/>
                </a:solidFill>
              </a:rPr>
              <a:t>planlama yapma :</a:t>
            </a:r>
            <a:r>
              <a:rPr lang="tr-TR" sz="2400" i="1" dirty="0" smtClean="0">
                <a:solidFill>
                  <a:schemeClr val="tx1"/>
                </a:solidFill>
              </a:rPr>
              <a:t> yazma amacını ne için kim için yazdığını belirler.</a:t>
            </a:r>
          </a:p>
          <a:p>
            <a:pPr>
              <a:buNone/>
            </a:pPr>
            <a:r>
              <a:rPr lang="tr-TR" sz="2400" i="1" dirty="0" smtClean="0">
                <a:solidFill>
                  <a:schemeClr val="tx1"/>
                </a:solidFill>
              </a:rPr>
              <a:t>      Beyin fırtınası oluşturur,fikir üretir, bilgiyi oluşturur ve organize eder.</a:t>
            </a:r>
          </a:p>
          <a:p>
            <a:pPr>
              <a:buNone/>
            </a:pPr>
            <a:r>
              <a:rPr lang="tr-TR" sz="2400" i="1" dirty="0" smtClean="0">
                <a:solidFill>
                  <a:schemeClr val="tx1"/>
                </a:solidFill>
              </a:rPr>
              <a:t>      Hangi düşünceleri dahil edeceğine ya da çıkarılacağına karar veriri.</a:t>
            </a:r>
          </a:p>
          <a:p>
            <a:pPr>
              <a:buNone/>
            </a:pPr>
            <a:r>
              <a:rPr lang="tr-TR" sz="2400" i="1" dirty="0" smtClean="0">
                <a:solidFill>
                  <a:schemeClr val="tx1"/>
                </a:solidFill>
              </a:rPr>
              <a:t>      Daha sonra anahtar sözcükler oluşturma ve başlangıç cümleleri kurar.</a:t>
            </a:r>
            <a:endParaRPr lang="tr-TR" sz="2400" dirty="0" smtClean="0">
              <a:solidFill>
                <a:schemeClr val="tx1"/>
              </a:solidFill>
            </a:endParaRPr>
          </a:p>
          <a:p>
            <a:pPr>
              <a:buNone/>
            </a:pPr>
            <a:endParaRPr lang="tr-T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0"/>
            <a:ext cx="8229600" cy="692696"/>
          </a:xfrm>
        </p:spPr>
        <p:txBody>
          <a:bodyPr>
            <a:normAutofit/>
          </a:bodyPr>
          <a:lstStyle/>
          <a:p>
            <a:pPr algn="ctr"/>
            <a:endParaRPr lang="tr-TR" sz="2800" dirty="0">
              <a:solidFill>
                <a:schemeClr val="tx1"/>
              </a:solidFill>
            </a:endParaRPr>
          </a:p>
        </p:txBody>
      </p:sp>
      <p:sp>
        <p:nvSpPr>
          <p:cNvPr id="2" name="1 İçerik Yer Tutucusu"/>
          <p:cNvSpPr>
            <a:spLocks noGrp="1"/>
          </p:cNvSpPr>
          <p:nvPr>
            <p:ph idx="1"/>
          </p:nvPr>
        </p:nvSpPr>
        <p:spPr>
          <a:xfrm>
            <a:off x="457200" y="1285860"/>
            <a:ext cx="8401080" cy="5143536"/>
          </a:xfrm>
        </p:spPr>
        <p:txBody>
          <a:bodyPr>
            <a:normAutofit/>
          </a:bodyPr>
          <a:lstStyle/>
          <a:p>
            <a:pPr algn="just">
              <a:buFont typeface="Wingdings" pitchFamily="2" charset="2"/>
              <a:buChar char="q"/>
            </a:pPr>
            <a:r>
              <a:rPr lang="tr-TR" sz="2800" b="1" dirty="0" smtClean="0">
                <a:solidFill>
                  <a:schemeClr val="tx1"/>
                </a:solidFill>
              </a:rPr>
              <a:t>Düzeltme</a:t>
            </a:r>
            <a:r>
              <a:rPr lang="tr-TR" sz="2800" dirty="0" smtClean="0">
                <a:solidFill>
                  <a:schemeClr val="tx1"/>
                </a:solidFill>
              </a:rPr>
              <a:t>; </a:t>
            </a:r>
            <a:r>
              <a:rPr lang="tr-TR" sz="2800" i="1" dirty="0" smtClean="0">
                <a:solidFill>
                  <a:schemeClr val="tx1"/>
                </a:solidFill>
              </a:rPr>
              <a:t>amaçlarına uygun mu,yazdıklarını kontrol eder,kendini izler.</a:t>
            </a:r>
          </a:p>
          <a:p>
            <a:pPr algn="just">
              <a:buFont typeface="Wingdings" pitchFamily="2" charset="2"/>
              <a:buChar char="q"/>
            </a:pPr>
            <a:r>
              <a:rPr lang="tr-TR" sz="2800" b="1" i="1" dirty="0" smtClean="0">
                <a:solidFill>
                  <a:schemeClr val="tx1"/>
                </a:solidFill>
              </a:rPr>
              <a:t>Gözden geçirme;</a:t>
            </a:r>
            <a:r>
              <a:rPr lang="tr-TR" sz="2800" i="1" dirty="0" smtClean="0">
                <a:solidFill>
                  <a:schemeClr val="tx1"/>
                </a:solidFill>
              </a:rPr>
              <a:t> üst bilişsel becerileri gerektirir. Burada kendini düzenleme stratejisi kullanılmaktadır.</a:t>
            </a:r>
          </a:p>
          <a:p>
            <a:pPr algn="just">
              <a:buFont typeface="Wingdings" pitchFamily="2" charset="2"/>
              <a:buChar char="q"/>
            </a:pPr>
            <a:r>
              <a:rPr lang="tr-TR" sz="2800" i="1" dirty="0" smtClean="0">
                <a:solidFill>
                  <a:schemeClr val="tx1"/>
                </a:solidFill>
              </a:rPr>
              <a:t>Yazmada performansı etkileyen bir diğer konu ise, yazılan metin öyküleyici bir metin mi, ya da bilgilendirici bir metin mi , yazılacak bunun belirlenmesi lazım.</a:t>
            </a:r>
            <a:endParaRPr lang="tr-TR" sz="2800" dirty="0" smtClean="0">
              <a:solidFill>
                <a:schemeClr val="tx1"/>
              </a:solidFill>
            </a:endParaRPr>
          </a:p>
        </p:txBody>
      </p:sp>
    </p:spTree>
    <p:extLst>
      <p:ext uri="{BB962C8B-B14F-4D97-AF65-F5344CB8AC3E}">
        <p14:creationId xmlns="" xmlns:p14="http://schemas.microsoft.com/office/powerpoint/2010/main" val="147733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Yazma güçlüğü (</a:t>
            </a:r>
            <a:r>
              <a:rPr lang="tr-TR" dirty="0" err="1" smtClean="0"/>
              <a:t>disgrafi</a:t>
            </a:r>
            <a:r>
              <a:rPr lang="tr-TR" dirty="0" smtClean="0"/>
              <a:t>) ile ilgili özellikleri </a:t>
            </a:r>
            <a:endParaRPr lang="en-US" dirty="0"/>
          </a:p>
        </p:txBody>
      </p:sp>
      <p:sp>
        <p:nvSpPr>
          <p:cNvPr id="3" name="İçerik Yer Tutucusu 2"/>
          <p:cNvSpPr>
            <a:spLocks noGrp="1"/>
          </p:cNvSpPr>
          <p:nvPr>
            <p:ph idx="1"/>
          </p:nvPr>
        </p:nvSpPr>
        <p:spPr/>
        <p:txBody>
          <a:bodyPr>
            <a:noAutofit/>
          </a:bodyPr>
          <a:lstStyle/>
          <a:p>
            <a:r>
              <a:rPr lang="tr-TR" sz="2400" i="1" dirty="0" smtClean="0"/>
              <a:t>Okul yaşındaki bir çok  öğrencinin yazarken zorluklar yaşadığı,özellikle okuma güçlüğü olan öğrencilerin akranlarından daha çok güçlük çektikleri vurgulanmaktadır.</a:t>
            </a:r>
          </a:p>
          <a:p>
            <a:r>
              <a:rPr lang="tr-TR" sz="2400" b="1" i="1" dirty="0" smtClean="0"/>
              <a:t>Onlara göre </a:t>
            </a:r>
            <a:r>
              <a:rPr lang="tr-TR" sz="2400" b="1" i="1" u="sng" dirty="0" smtClean="0"/>
              <a:t>iyi yazma</a:t>
            </a:r>
            <a:r>
              <a:rPr lang="tr-TR" sz="2400" b="1" i="1" dirty="0" smtClean="0"/>
              <a:t>, </a:t>
            </a:r>
            <a:r>
              <a:rPr lang="tr-TR" sz="2400" b="1" i="1" u="sng" dirty="0" smtClean="0"/>
              <a:t>bütün harflerin aynı boyutta </a:t>
            </a:r>
            <a:r>
              <a:rPr lang="tr-TR" sz="2400" b="1" i="1" dirty="0" smtClean="0"/>
              <a:t>olması ve bütün sözcüklerin </a:t>
            </a:r>
            <a:r>
              <a:rPr lang="tr-TR" sz="2400" b="1" i="1" u="sng" dirty="0" smtClean="0"/>
              <a:t>doğru yazılması </a:t>
            </a:r>
            <a:r>
              <a:rPr lang="tr-TR" sz="2400" b="1" i="1" dirty="0" smtClean="0"/>
              <a:t>anlamına gelmektedir. Bu da onların yazmaya sadece </a:t>
            </a:r>
            <a:r>
              <a:rPr lang="tr-TR" sz="2400" b="1" i="1" u="sng" dirty="0" smtClean="0"/>
              <a:t>şekilsel olarak</a:t>
            </a:r>
            <a:r>
              <a:rPr lang="tr-TR" sz="2400" b="1" i="1" dirty="0" smtClean="0"/>
              <a:t> baktıklarını göstermektedir</a:t>
            </a:r>
            <a:r>
              <a:rPr lang="tr-TR" sz="2400" i="1" dirty="0" smtClean="0"/>
              <a:t>.</a:t>
            </a:r>
            <a:endParaRPr lang="tr-TR" sz="2400" dirty="0"/>
          </a:p>
        </p:txBody>
      </p:sp>
    </p:spTree>
    <p:extLst>
      <p:ext uri="{BB962C8B-B14F-4D97-AF65-F5344CB8AC3E}">
        <p14:creationId xmlns="" xmlns:p14="http://schemas.microsoft.com/office/powerpoint/2010/main" val="1179992917"/>
      </p:ext>
    </p:extLst>
  </p:cSld>
  <p:clrMapOvr>
    <a:masterClrMapping/>
  </p:clrMapOvr>
</p:sld>
</file>

<file path=ppt/theme/theme1.xml><?xml version="1.0" encoding="utf-8"?>
<a:theme xmlns:a="http://schemas.openxmlformats.org/drawingml/2006/main" name="Duma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3703</TotalTime>
  <Words>1783</Words>
  <Application>Microsoft Office PowerPoint</Application>
  <PresentationFormat>Ekran Gösterisi (4:3)</PresentationFormat>
  <Paragraphs>171</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Duman</vt:lpstr>
      <vt:lpstr>YAZMA GÜÇLÜKLERİ DİSGRAFİ</vt:lpstr>
      <vt:lpstr>YAZMA BOZUKLUĞU DİSGRAFİ</vt:lpstr>
      <vt:lpstr>YAZMA BOZUKLUĞU DİSGRAFİ</vt:lpstr>
      <vt:lpstr>YAZMA BOZUKLUĞU DİSGRAFİ  (BEKLENEN)</vt:lpstr>
      <vt:lpstr>YAZMA BOZUKLUĞU DİSGRAFİ  (BEKLENEN)</vt:lpstr>
      <vt:lpstr>Slayt 6</vt:lpstr>
      <vt:lpstr>Sözcüklerin ve Metnin Çözümlenmesi</vt:lpstr>
      <vt:lpstr>Slayt 8</vt:lpstr>
      <vt:lpstr>Yazma güçlüğü (disgrafi) ile ilgili özellikleri </vt:lpstr>
      <vt:lpstr>Yazma Hataları  DİSGRAFİ BELİRTİLERİ</vt:lpstr>
      <vt:lpstr>Slayt 11</vt:lpstr>
      <vt:lpstr>Slayt 12</vt:lpstr>
      <vt:lpstr>El Yazısı Öğretiminin Desteklenmesi</vt:lpstr>
      <vt:lpstr>Slayt 14</vt:lpstr>
      <vt:lpstr>Slayt 15</vt:lpstr>
      <vt:lpstr>Slayt 16</vt:lpstr>
      <vt:lpstr>Olası Okunaklılık Sorunları ve Yapılması Gerekenler</vt:lpstr>
      <vt:lpstr>Olası Okunaklılık Sorunları ve Yapılması Gerekenler</vt:lpstr>
      <vt:lpstr>Olası Okunaklılık Sorunları ve Yapılması Gerekenler</vt:lpstr>
      <vt:lpstr>Olası Okunaklılık Sorunları ve Yapılması Gerekenler</vt:lpstr>
      <vt:lpstr>Olası Okunaklılık Sorunları ve Yapılması Gerekenler</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OKUMA-YAZMA GÜÇLÜKLERİ</dc:title>
  <dc:creator>BERRİN</dc:creator>
  <cp:lastModifiedBy>17515875504</cp:lastModifiedBy>
  <cp:revision>378</cp:revision>
  <dcterms:created xsi:type="dcterms:W3CDTF">2012-10-28T15:51:33Z</dcterms:created>
  <dcterms:modified xsi:type="dcterms:W3CDTF">2017-12-01T10:53:08Z</dcterms:modified>
</cp:coreProperties>
</file>