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72" r:id="rId3"/>
    <p:sldId id="273" r:id="rId4"/>
    <p:sldId id="281" r:id="rId5"/>
    <p:sldId id="286" r:id="rId6"/>
    <p:sldId id="283" r:id="rId7"/>
    <p:sldId id="290" r:id="rId8"/>
    <p:sldId id="289" r:id="rId9"/>
    <p:sldId id="288" r:id="rId10"/>
    <p:sldId id="287" r:id="rId11"/>
    <p:sldId id="291" r:id="rId12"/>
    <p:sldId id="292" r:id="rId13"/>
    <p:sldId id="293" r:id="rId14"/>
    <p:sldId id="282" r:id="rId15"/>
    <p:sldId id="295" r:id="rId16"/>
    <p:sldId id="296" r:id="rId17"/>
    <p:sldId id="297" r:id="rId18"/>
    <p:sldId id="298" r:id="rId19"/>
    <p:sldId id="301" r:id="rId20"/>
    <p:sldId id="30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>
        <p:scale>
          <a:sx n="93" d="100"/>
          <a:sy n="93" d="100"/>
        </p:scale>
        <p:origin x="-91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45C8A-7110-4642-9360-4F90E7D422AB}" type="datetimeFigureOut">
              <a:rPr lang="tr-TR" smtClean="0"/>
              <a:pPr/>
              <a:t>22.05.2013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8DD2D-F639-4ED4-AC2B-36BBD7BC500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559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8DD2D-F639-4ED4-AC2B-36BBD7BC5002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tr/url?sa=i&amp;rct=j&amp;q=x+ku%C5%9Fa%C4%9F%C4%B1&amp;source=images&amp;cd=&amp;cad=rja&amp;docid=eHTLDnJdhBpEPM&amp;tbnid=HMFr3UIVVSNhKM:&amp;ved=0CAUQjRw&amp;url=http://tr.cocukakli.com/bunlaricerik.aspx?id=74&amp;ei=frt_UZrkDMPqswbN2oDABg&amp;psig=AFQjCNHTmPHsD8mjRlZsx3x1EO9rKIGdJg&amp;ust=136741194962260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knight+animated+gif&amp;source=images&amp;cd=&amp;cad=rja&amp;docid=0Ql2ZkzH27oxEM&amp;tbnid=8kslpPCaAokk_M:&amp;ved=0CAUQjRw&amp;url=http://3d-animated-gif.blogspot.com/2010/04/knight-practicing-sword.html&amp;ei=pGl_UdqYFInetAa6nICABg&amp;psig=AFQjCNFW0T38v_IDM-ovNzRhsAm12PCyQQ&amp;ust=136739100822212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600200"/>
            <a:ext cx="6934200" cy="1371600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/>
              <a:t>KUŞAĞI VE Y KUŞAĞININ EĞİTİMİ</a:t>
            </a:r>
            <a:endParaRPr lang="tr-TR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4191000"/>
            <a:ext cx="7315200" cy="1447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PROF. Dr. HALİL İ.</a:t>
            </a:r>
            <a:r>
              <a:rPr kumimoji="0" lang="tr-TR" sz="2400" b="0" i="0" u="none" strike="noStrike" kern="1200" cap="all" spc="0" normalizeH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ÜLKER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cap="all" baseline="0" dirty="0" smtClean="0">
                <a:solidFill>
                  <a:schemeClr val="bg1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İŞLETME FAKÜLTESİ DEKANI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b="0" i="0" u="none" strike="noStrike" kern="1200" cap="all" spc="0" normalizeH="0" noProof="0" dirty="0" smtClean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b="0" i="0" u="none" strike="noStrike" kern="1200" cap="all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http://sr.photos3.fotosearch.com/bthumb/CSP/CSP954/k9546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1447800" cy="1447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762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</a:rPr>
              <a:t>2000 ve sonrası </a:t>
            </a:r>
            <a:r>
              <a:rPr lang="tr-TR" sz="6000" dirty="0" smtClean="0">
                <a:solidFill>
                  <a:srgbClr val="FF0000"/>
                </a:solidFill>
              </a:rPr>
              <a:t>z</a:t>
            </a:r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</a:rPr>
              <a:t> Kuşağı</a:t>
            </a:r>
            <a:endParaRPr lang="tr-TR" sz="2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153400" cy="4648200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Özgür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Aktif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Kapalı ortamda duramayan, vb.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ü"/>
            </a:pPr>
            <a:endParaRPr lang="tr-TR" sz="22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just"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" name="Picture 4" descr="http://tr.cocukakli.com/images/haberresimler/561523565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19400"/>
            <a:ext cx="3536154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457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rgbClr val="FF0000"/>
                </a:solidFill>
              </a:rPr>
              <a:t>Y</a:t>
            </a:r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</a:rPr>
              <a:t> Kuşağının İş Ortamı Tercihleri</a:t>
            </a:r>
            <a:endParaRPr lang="tr-TR" sz="2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153400" cy="4648200"/>
          </a:xfrm>
        </p:spPr>
        <p:txBody>
          <a:bodyPr>
            <a:noAutofit/>
          </a:bodyPr>
          <a:lstStyle/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/>
              <a:t>Aktif işleri (genel olarak aktiviteyi) tercih ediyorlar.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/>
              <a:t>Statü istiyorlar. Ama masaya bağlılığı ve hiyerarşiyi reddediyorlar.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/>
              <a:t>Şakayı, teknoloji kullanımını, hareketi ve iletişimi tercih ediyorlar.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/>
              <a:t>Sevdikleri işi yapıyorlar (Sevmediklerini X kuşağının aksine hemen bırakıyorlar)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/>
              <a:t>Özgürlükçüler, bağımsız çalışmayı, kuralsızlığı tercih ediyorlar.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/>
              <a:t>Motive edilmeyi, eğlenerek iş yapmayı, emir alma yerine katılmayı tercih ediyorlar.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/>
              <a:t>Memuriyetten, beklemekten, sabırdan ve şükürden hoşlanmıyorlar.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/>
              <a:t>Herşeyin nedenini sorguluyorlar. Otoriteye bağlı kalmıyorlar.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400" dirty="0" smtClean="0"/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None/>
            </a:pPr>
            <a:endParaRPr lang="tr-TR" sz="2400" dirty="0" smtClean="0"/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400" dirty="0" smtClean="0"/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ü"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just"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enocta.com/root/ContentImages/image/16082908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57200"/>
            <a:ext cx="2514600" cy="2388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8600" y="762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rgbClr val="FF0000"/>
                </a:solidFill>
              </a:rPr>
              <a:t>Y</a:t>
            </a:r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</a:rPr>
              <a:t> Kuşağının İş Ortamı Tercihleri</a:t>
            </a:r>
            <a:endParaRPr lang="tr-TR" sz="2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648200"/>
          </a:xfrm>
        </p:spPr>
        <p:txBody>
          <a:bodyPr>
            <a:normAutofit fontScale="92500"/>
          </a:bodyPr>
          <a:lstStyle/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Kendilerine göre adaletsiz ve ilgisiz herşeyi reddediyorlar ve kavga ediyorlar.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Gerçeğin mutlak değil göreceli olduğunu savunuyorlar.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Güvenilir değiller, geleceği planlayamıyorlar.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Özgüvenleri çok yüksek (ama gerçekçi değil, dayanıksız)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Kendilerini çok beğeniyorlar.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Sabırsızlar. Popüler kültürle iç içeler ve çok kolay hayat istiyorlar.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Mücadele ve zor koşullardan hoşlanmıyorlar, hemen depresyona giriyorlar.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İtaat, tahammül, uyum becerileri yok gibi.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Sürekli motivasyon, çalışma saatlerinde esneklik, rahat çalışma koşulları istiyorlar.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ü"/>
            </a:pPr>
            <a:endParaRPr lang="tr-TR" sz="22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just"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762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rgbClr val="FF0000"/>
                </a:solidFill>
              </a:rPr>
              <a:t>Y</a:t>
            </a:r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</a:rPr>
              <a:t> Kuşağının İş Ortamı Tercihleri</a:t>
            </a:r>
            <a:endParaRPr lang="tr-TR" sz="2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153400" cy="4648200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Sonuç odaklı çalışmayı ve engellenmemeyi bekliyorlar.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Yokluğu tanımıyorlar.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Bir kurumda görev almaktan çok, kendi işlerini kurmaktan yanalar.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ü"/>
            </a:pPr>
            <a:endParaRPr lang="tr-TR" sz="22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just"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8194" name="Picture 2" descr="http://www.abbasguclu.com.tr/a/b/f/c50366be-e4bb-4938-858d-a828719b70bc_coaching1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962400"/>
            <a:ext cx="2895600" cy="2171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10668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  <a:latin typeface="+mn-lt"/>
              </a:rPr>
              <a:t>Bunları biliyor musunuz?</a:t>
            </a:r>
            <a:endParaRPr lang="tr-TR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2888"/>
            <a:ext cx="8229600" cy="4325112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7030A0"/>
                </a:solidFill>
              </a:rPr>
              <a:t>Türkiye</a:t>
            </a:r>
            <a:r>
              <a:rPr lang="tr-TR" sz="2400" dirty="0" smtClean="0"/>
              <a:t>’de TV ve internette büyüyen </a:t>
            </a:r>
            <a:r>
              <a:rPr lang="tr-TR" sz="2400" dirty="0" smtClean="0">
                <a:solidFill>
                  <a:srgbClr val="7030A0"/>
                </a:solidFill>
              </a:rPr>
              <a:t>20 Milyon Y kuşağı</a:t>
            </a:r>
            <a:r>
              <a:rPr lang="tr-TR" sz="2400" dirty="0" smtClean="0"/>
              <a:t> mensubu var.</a:t>
            </a:r>
          </a:p>
          <a:p>
            <a:r>
              <a:rPr lang="tr-TR" sz="2400" dirty="0" smtClean="0"/>
              <a:t>Temel özellikleri: Bireysel yaklaşımcı olmaları</a:t>
            </a:r>
          </a:p>
          <a:p>
            <a:r>
              <a:rPr lang="tr-TR" sz="2400" dirty="0" smtClean="0"/>
              <a:t>Zayıf, sadakatli, çıkarlarını herşeyin üstünde tutan, yarı zamanlı ve uzaktan ilişkiyi tercih eden bir kuşak</a:t>
            </a:r>
          </a:p>
          <a:p>
            <a:r>
              <a:rPr lang="tr-TR" sz="2400" dirty="0" smtClean="0"/>
              <a:t>Danışmanlık, finans, bilişim gibi sözel ve bilişim teknolojisinin yoğun kullanıldığı alanları tercih ediyorlar.</a:t>
            </a:r>
          </a:p>
          <a:p>
            <a:r>
              <a:rPr lang="tr-TR" sz="2400" dirty="0" smtClean="0"/>
              <a:t>İş aramadan, satın almaya, arkadaş edinmeye kadar iletişim teknolojisini öncelikle tercih ediyorlar. </a:t>
            </a:r>
          </a:p>
          <a:p>
            <a:endParaRPr lang="tr-TR" sz="2400" dirty="0" smtClean="0"/>
          </a:p>
        </p:txBody>
      </p:sp>
      <p:pic>
        <p:nvPicPr>
          <p:cNvPr id="7170" name="Picture 2" descr="http://www.maviprogram.com/images/bunlari-biliyormusunu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04542"/>
            <a:ext cx="2514600" cy="2265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/>
              <a:t>e-eğitime çok yatkınlar</a:t>
            </a:r>
          </a:p>
          <a:p>
            <a:r>
              <a:rPr lang="tr-TR" sz="2400" dirty="0" smtClean="0"/>
              <a:t>Bilgiyi zaman ve mekandan bağımsız elde etmeyi önemsiyorlar </a:t>
            </a:r>
            <a:r>
              <a:rPr lang="tr-TR" sz="2400" dirty="0" smtClean="0">
                <a:latin typeface="Calibri"/>
                <a:cs typeface="Calibri"/>
              </a:rPr>
              <a:t>→ Anında soru sorup cevap alabilme</a:t>
            </a:r>
          </a:p>
          <a:p>
            <a:r>
              <a:rPr lang="tr-TR" sz="2400" dirty="0" smtClean="0">
                <a:latin typeface="Calibri"/>
                <a:cs typeface="Calibri"/>
              </a:rPr>
              <a:t>Teknoloji destekli (özellikle bilgisayar) eğitime (proje, take-home, vb.) yatkınlar.</a:t>
            </a:r>
          </a:p>
          <a:p>
            <a:r>
              <a:rPr lang="tr-TR" sz="2400" dirty="0" smtClean="0">
                <a:latin typeface="Calibri"/>
                <a:cs typeface="Calibri"/>
              </a:rPr>
              <a:t>Alternatifsiz doğru bilgi ve yöntem öğrenmek istemiyorlar.</a:t>
            </a:r>
          </a:p>
          <a:p>
            <a:r>
              <a:rPr lang="tr-TR" sz="2400" dirty="0" smtClean="0">
                <a:latin typeface="Calibri"/>
                <a:cs typeface="Calibri"/>
              </a:rPr>
              <a:t>Sonuç odaklı, ancak bilgi ve yöntemlerin kendilerince oluşturulacak eğitim istiyorlar. </a:t>
            </a:r>
          </a:p>
          <a:p>
            <a:r>
              <a:rPr lang="tr-TR" sz="2400" dirty="0" smtClean="0">
                <a:latin typeface="Calibri"/>
                <a:cs typeface="Calibri"/>
              </a:rPr>
              <a:t>Sabit ve seçeneksiz eğitim ortamı/nesneleri tercih etmiyorlar.</a:t>
            </a:r>
          </a:p>
          <a:p>
            <a:r>
              <a:rPr lang="tr-TR" sz="2400" dirty="0" smtClean="0">
                <a:latin typeface="Calibri"/>
                <a:cs typeface="Calibri"/>
              </a:rPr>
              <a:t>Eğitim sürecinin basamaklarını kendileri denemek ve oluşturmak genel tercihleri</a:t>
            </a:r>
          </a:p>
          <a:p>
            <a:endParaRPr lang="tr-TR" sz="2400" dirty="0" smtClean="0"/>
          </a:p>
          <a:p>
            <a:endParaRPr lang="tr-TR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rgbClr val="FF0000"/>
                </a:solidFill>
              </a:rPr>
              <a:t>Y</a:t>
            </a:r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</a:rPr>
              <a:t> Kuşağının Eğitimi</a:t>
            </a:r>
            <a:endParaRPr lang="tr-TR" sz="26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6146" name="Picture 2" descr="http://www.waters.com/webassets/cms/promotion/media/designed_page/Elearning_Publishing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685800"/>
            <a:ext cx="1853191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229600" cy="432511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Kalıcı ilgi alanları yok, duruma ve zamana göre tercihleri değişiyor.</a:t>
            </a:r>
          </a:p>
          <a:p>
            <a:r>
              <a:rPr lang="tr-TR" sz="2400" dirty="0" smtClean="0">
                <a:latin typeface="Calibri"/>
                <a:cs typeface="Calibri"/>
              </a:rPr>
              <a:t>Öğrenme ve bilgi kullanımında sabırlı değil</a:t>
            </a:r>
          </a:p>
          <a:p>
            <a:r>
              <a:rPr lang="tr-TR" sz="2400" dirty="0" smtClean="0">
                <a:latin typeface="Calibri"/>
                <a:cs typeface="Calibri"/>
              </a:rPr>
              <a:t>Teorik, kavramsal, tarihi bilgiden çok uygulama bilgilerini tercih diyorlar.</a:t>
            </a:r>
          </a:p>
          <a:p>
            <a:r>
              <a:rPr lang="tr-TR" sz="2400" dirty="0" smtClean="0">
                <a:latin typeface="Calibri"/>
                <a:cs typeface="Calibri"/>
              </a:rPr>
              <a:t>Gerçek toplum içinde sosyalleşmedikleri için, sosyal medya içinde sosyalleşiyorlar. Eğitimdeki grup çalışmaları ve takım performansları sosyal medya verilerine göre oluşuyor. </a:t>
            </a:r>
          </a:p>
          <a:p>
            <a:r>
              <a:rPr lang="tr-TR" sz="2400" dirty="0" smtClean="0">
                <a:latin typeface="Calibri"/>
                <a:cs typeface="Calibri"/>
              </a:rPr>
              <a:t>Sosyal medyaya göre tutum ve davranış geliştiriyorlar.</a:t>
            </a:r>
          </a:p>
          <a:p>
            <a:r>
              <a:rPr lang="tr-TR" sz="2400" dirty="0" smtClean="0">
                <a:latin typeface="Calibri"/>
                <a:cs typeface="Calibri"/>
              </a:rPr>
              <a:t>Çok uzun gelecekle ilgilenmiyorlar. Yakındaki motivasyon amaçları etkili oluyor.</a:t>
            </a:r>
          </a:p>
          <a:p>
            <a:endParaRPr lang="tr-TR" sz="2400" dirty="0" smtClean="0">
              <a:latin typeface="Calibri"/>
              <a:cs typeface="Calibri"/>
            </a:endParaRPr>
          </a:p>
          <a:p>
            <a:endParaRPr lang="tr-TR" sz="2400" dirty="0" smtClean="0"/>
          </a:p>
          <a:p>
            <a:endParaRPr lang="tr-TR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rgbClr val="FF0000"/>
                </a:solidFill>
              </a:rPr>
              <a:t>Y</a:t>
            </a:r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</a:rPr>
              <a:t> Kuşağının Eğitimi</a:t>
            </a:r>
            <a:endParaRPr lang="tr-TR" sz="26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124" name="Picture 4" descr="http://seoderslerim.com/wp-content/uploads/2013/01/sosyal-med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33400"/>
            <a:ext cx="2776627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511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Direkt öğretim (takrir, demonstrasyon) yerine birlikte ve eğlenceli öğretim yöntemleri istiyorlar.</a:t>
            </a:r>
          </a:p>
          <a:p>
            <a:r>
              <a:rPr lang="tr-TR" sz="2400" dirty="0" smtClean="0">
                <a:latin typeface="Calibri"/>
                <a:cs typeface="Calibri"/>
              </a:rPr>
              <a:t>Örtülü danışmanlık/koçluk tercih ediyorlar.</a:t>
            </a:r>
          </a:p>
          <a:p>
            <a:r>
              <a:rPr lang="tr-TR" sz="2400" dirty="0" smtClean="0">
                <a:latin typeface="Calibri"/>
                <a:cs typeface="Calibri"/>
              </a:rPr>
              <a:t>Sonuç alana kadar engel istemiyorlar.</a:t>
            </a:r>
          </a:p>
          <a:p>
            <a:r>
              <a:rPr lang="tr-TR" sz="2400" dirty="0" smtClean="0">
                <a:latin typeface="Calibri"/>
                <a:cs typeface="Calibri"/>
              </a:rPr>
              <a:t>Olumlu pekiştireç, övülme, kısa süreçleri tercih ediyorlar.</a:t>
            </a:r>
          </a:p>
          <a:p>
            <a:r>
              <a:rPr lang="tr-TR" sz="2400" dirty="0" smtClean="0">
                <a:latin typeface="Calibri"/>
                <a:cs typeface="Calibri"/>
              </a:rPr>
              <a:t>Hayalperest, iyimser, ve sanal alan tercihliler.</a:t>
            </a:r>
          </a:p>
          <a:p>
            <a:endParaRPr lang="tr-TR" sz="2200" dirty="0" smtClean="0">
              <a:latin typeface="Calibri"/>
              <a:cs typeface="Calibri"/>
            </a:endParaRPr>
          </a:p>
          <a:p>
            <a:endParaRPr lang="tr-TR" sz="2400" dirty="0" smtClean="0"/>
          </a:p>
          <a:p>
            <a:endParaRPr lang="tr-TR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rgbClr val="FF0000"/>
                </a:solidFill>
              </a:rPr>
              <a:t>Y</a:t>
            </a:r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</a:rPr>
              <a:t> Kuşağının Eğitimi</a:t>
            </a:r>
            <a:endParaRPr lang="tr-TR" sz="26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102" name="Picture 6" descr="http://www.creativecities.org.uk/images/simple_img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648200"/>
            <a:ext cx="3048000" cy="1825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6629400" cy="4876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sz="2400" dirty="0" smtClean="0"/>
              <a:t>Y kuşağı, toplumun çoğunluğu olacağından topluma adaptasyon sorunu olmayacak.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>
                <a:latin typeface="Calibri"/>
                <a:cs typeface="Calibri"/>
              </a:rPr>
              <a:t>Dijital platform yükselecek (hem araç-gereç hem kullanımı)</a:t>
            </a:r>
          </a:p>
          <a:p>
            <a:pPr algn="just"/>
            <a:endParaRPr lang="tr-TR" sz="2400" dirty="0" smtClean="0">
              <a:latin typeface="Calibri"/>
              <a:cs typeface="Calibri"/>
            </a:endParaRPr>
          </a:p>
          <a:p>
            <a:pPr algn="just"/>
            <a:r>
              <a:rPr lang="tr-TR" sz="2400" dirty="0" smtClean="0">
                <a:latin typeface="Calibri"/>
                <a:cs typeface="Calibri"/>
              </a:rPr>
              <a:t>FRP (Fantasy Role Playing) Fantastik kurgu benzeri “eğitim senaryoları” yaygın kullanılacak (Rollerle özdeşleşme, bunları “nick name” le oynama)</a:t>
            </a:r>
          </a:p>
          <a:p>
            <a:pPr algn="just"/>
            <a:endParaRPr lang="tr-TR" sz="2400" dirty="0" smtClean="0">
              <a:latin typeface="Calibri"/>
              <a:cs typeface="Calibri"/>
            </a:endParaRPr>
          </a:p>
          <a:p>
            <a:pPr algn="just"/>
            <a:r>
              <a:rPr lang="tr-TR" sz="2400" dirty="0" smtClean="0">
                <a:latin typeface="Calibri"/>
                <a:cs typeface="Calibri"/>
              </a:rPr>
              <a:t>İletişim teknolojileri kullanma yanında, bilginin aktarılma biçimi, süresi, miktarı, çeşit ve niteliği önem kazanacak.</a:t>
            </a:r>
          </a:p>
          <a:p>
            <a:pPr algn="just"/>
            <a:endParaRPr lang="tr-TR" sz="2400" dirty="0" smtClean="0">
              <a:latin typeface="Calibri"/>
              <a:cs typeface="Calibri"/>
            </a:endParaRPr>
          </a:p>
          <a:p>
            <a:pPr algn="just"/>
            <a:r>
              <a:rPr lang="tr-TR" sz="2400" dirty="0" smtClean="0">
                <a:latin typeface="Calibri"/>
                <a:cs typeface="Calibri"/>
              </a:rPr>
              <a:t>Oyun teknolojileri, yazılımları (çizgi filmler, vb.) alt yapıları önem kazanacak. </a:t>
            </a:r>
          </a:p>
          <a:p>
            <a:pPr algn="just"/>
            <a:endParaRPr lang="tr-TR" sz="2400" dirty="0" smtClean="0">
              <a:latin typeface="Calibri"/>
              <a:cs typeface="Calibri"/>
            </a:endParaRPr>
          </a:p>
          <a:p>
            <a:pPr algn="just"/>
            <a:r>
              <a:rPr lang="tr-TR" sz="2400" dirty="0" smtClean="0">
                <a:latin typeface="Calibri"/>
                <a:cs typeface="Calibri"/>
              </a:rPr>
              <a:t>Kurumsal eğitim simülasyonlarına anında tepki alınabileceğine göre (zaman ve mekandan bağımsız olarak) öğretmen/yönetici anında önlem alabilecek.</a:t>
            </a:r>
          </a:p>
          <a:p>
            <a:endParaRPr lang="tr-TR" sz="2200" dirty="0" smtClean="0">
              <a:latin typeface="Calibri"/>
              <a:cs typeface="Calibri"/>
            </a:endParaRPr>
          </a:p>
          <a:p>
            <a:endParaRPr lang="tr-TR" sz="2400" dirty="0" smtClean="0"/>
          </a:p>
          <a:p>
            <a:endParaRPr lang="tr-TR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2020’lerde Neler Olacak?</a:t>
            </a:r>
            <a:endParaRPr lang="tr-TR" sz="2800" dirty="0"/>
          </a:p>
        </p:txBody>
      </p:sp>
      <p:pic>
        <p:nvPicPr>
          <p:cNvPr id="3076" name="Picture 4" descr="http://www.erbugkaya.com/wp-content/uploads/2010/07/metal_dice_ste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0080" y="2895600"/>
            <a:ext cx="2213920" cy="1638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305800" cy="3657600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sz="2400" dirty="0" smtClean="0"/>
              <a:t>    </a:t>
            </a:r>
            <a:r>
              <a:rPr lang="tr-TR" sz="6000" dirty="0" smtClean="0">
                <a:solidFill>
                  <a:schemeClr val="accent1"/>
                </a:solidFill>
              </a:rPr>
              <a:t>Y</a:t>
            </a:r>
            <a:r>
              <a:rPr lang="tr-TR" sz="2400" dirty="0" smtClean="0"/>
              <a:t> kuşağının güçlü yanlarının öne çıkartılarak, gerçek dünyadan kopmadan eğitilmeleri önem kazanmaktadır...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Sonuç Olarak...</a:t>
            </a:r>
            <a:endParaRPr lang="tr-TR" sz="2800" dirty="0"/>
          </a:p>
        </p:txBody>
      </p:sp>
      <p:pic>
        <p:nvPicPr>
          <p:cNvPr id="35844" name="Picture 4" descr="http://2.bp.blogspot.com/-09oDk6kQSoM/TuvBGWH2NwI/AAAAAAAAA0A/O8sRbGbkneU/s320/yaraticilik-hakki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00400"/>
            <a:ext cx="2857500" cy="29146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133600" y="5715000"/>
            <a:ext cx="4343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schemeClr val="tx1"/>
                </a:solidFill>
              </a:rPr>
              <a:t>YARATICILIK</a:t>
            </a: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10800000">
            <a:off x="4191000" y="2895600"/>
            <a:ext cx="381000" cy="533400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457200"/>
            <a:ext cx="29527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İnsanlık Tarihi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077200" cy="4321175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Feodal Dönem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tr-TR" sz="5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Sanayi Dönemi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tr-TR" sz="5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Enformatik Dönem</a:t>
            </a:r>
          </a:p>
          <a:p>
            <a:pPr marL="749808" lvl="1" indent="-457200">
              <a:buFont typeface="Wingdings" pitchFamily="2" charset="2"/>
              <a:buChar char="§"/>
            </a:pP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İletişim ve ulaşım teknolojileri</a:t>
            </a:r>
          </a:p>
          <a:p>
            <a:pPr marL="749808" lvl="1" indent="-457200">
              <a:buFont typeface="Wingdings" pitchFamily="2" charset="2"/>
              <a:buChar char="§"/>
            </a:pP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Başta devlet olmak üzere tüm sosyal kurumlar</a:t>
            </a:r>
          </a:p>
          <a:p>
            <a:pPr marL="749808" lvl="1" indent="-457200">
              <a:buFont typeface="Wingdings" pitchFamily="2" charset="2"/>
              <a:buChar char="§"/>
            </a:pP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Demokratikleşme (Birey odaklılık) – müşteri/vatandaş</a:t>
            </a:r>
          </a:p>
          <a:p>
            <a:pPr marL="749808" lvl="1" indent="-457200">
              <a:buFont typeface="Wingdings" pitchFamily="2" charset="2"/>
              <a:buChar char="§"/>
            </a:pP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Üretim hacim, çeşit ve yöntemleri</a:t>
            </a:r>
          </a:p>
          <a:p>
            <a:pPr marL="749808" lvl="1" indent="-457200">
              <a:buFont typeface="Wingdings" pitchFamily="2" charset="2"/>
              <a:buChar char="§"/>
            </a:pP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Tüketim kalıpları, yeri, tarzı</a:t>
            </a:r>
          </a:p>
          <a:p>
            <a:pPr marL="749808" lvl="1" indent="-457200">
              <a:buFont typeface="Wingdings" pitchFamily="2" charset="2"/>
              <a:buChar char="§"/>
            </a:pP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İnsan ilişkileri (evlilik süreçleri, bayram kutlamaları)</a:t>
            </a:r>
          </a:p>
          <a:p>
            <a:pPr marL="749808" lvl="1" indent="-457200">
              <a:buFont typeface="Wingdings" pitchFamily="2" charset="2"/>
              <a:buChar char="§"/>
            </a:pP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Yeni meslekler, hobiler</a:t>
            </a:r>
          </a:p>
          <a:p>
            <a:pPr marL="749808" lvl="1" indent="-457200">
              <a:buFont typeface="Wingdings" pitchFamily="2" charset="2"/>
              <a:buChar char="§"/>
            </a:pP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Artan küresel rekabet (ilişki kurulan gruplar büyüdü)</a:t>
            </a:r>
          </a:p>
          <a:p>
            <a:pPr marL="749808" lvl="1" indent="-457200">
              <a:buFont typeface="Wingdings" pitchFamily="2" charset="2"/>
              <a:buChar char="§"/>
            </a:pPr>
            <a:endParaRPr lang="tr-TR" sz="24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endParaRPr lang="tr-TR" sz="24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endParaRPr lang="tr-TR" sz="2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endParaRPr lang="tr-TR" sz="2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endParaRPr lang="tr-TR" sz="2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8" name="Right Brace 7"/>
          <p:cNvSpPr/>
          <p:nvPr/>
        </p:nvSpPr>
        <p:spPr>
          <a:xfrm>
            <a:off x="6629400" y="2743200"/>
            <a:ext cx="1066800" cy="35052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ounded Rectangle 11"/>
          <p:cNvSpPr/>
          <p:nvPr/>
        </p:nvSpPr>
        <p:spPr>
          <a:xfrm>
            <a:off x="7543800" y="4038600"/>
            <a:ext cx="1600200" cy="7620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Ne değişti?</a:t>
            </a:r>
            <a:endParaRPr lang="tr-TR" sz="2000" b="1" dirty="0">
              <a:solidFill>
                <a:schemeClr val="tx1"/>
              </a:solidFill>
            </a:endParaRPr>
          </a:p>
        </p:txBody>
      </p:sp>
      <p:pic>
        <p:nvPicPr>
          <p:cNvPr id="13" name="Picture 12" descr="http://www.clipartheaven.com/clipart/hands/finger_pointing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6156">
            <a:off x="7787343" y="3765348"/>
            <a:ext cx="839086" cy="42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resumeconfidence.com/wp-content/uploads/2013/04/3240.thank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Buddy Graduat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0663" y="-26050875"/>
            <a:ext cx="28003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i40.tinypic.com/2n3qdx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762000"/>
            <a:ext cx="1371600" cy="1927952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6400800" y="1066800"/>
            <a:ext cx="2590800" cy="1905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82563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</a:rPr>
              <a:t>Hedefler</a:t>
            </a:r>
          </a:p>
          <a:p>
            <a:pPr defTabSz="182563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</a:rPr>
              <a:t>Programlar</a:t>
            </a:r>
          </a:p>
          <a:p>
            <a:pPr defTabSz="182563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</a:rPr>
              <a:t>Öğrenim yöntemleri</a:t>
            </a:r>
          </a:p>
          <a:p>
            <a:pPr defTabSz="182563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/>
                </a:solidFill>
              </a:rPr>
              <a:t>Ölçme-değerlendirme yaklaşımlarında değişim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19400" y="1143000"/>
            <a:ext cx="31242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82563"/>
            <a:r>
              <a:rPr lang="tr-TR" sz="2000" dirty="0" smtClean="0">
                <a:solidFill>
                  <a:schemeClr val="tx1"/>
                </a:solidFill>
              </a:rPr>
              <a:t>20 Y.Y. Davranışçılığın yerine 21. YY.’da yapısalcılık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19400" y="1981200"/>
            <a:ext cx="31242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82563"/>
            <a:r>
              <a:rPr lang="tr-TR" sz="2000" dirty="0" smtClean="0">
                <a:solidFill>
                  <a:schemeClr val="tx1"/>
                </a:solidFill>
              </a:rPr>
              <a:t>Piyasa yönelimli reformlar (daha pragmatik bir anlayış)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19400" y="2895600"/>
            <a:ext cx="3124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82563"/>
            <a:r>
              <a:rPr lang="tr-TR" sz="2000" dirty="0" smtClean="0">
                <a:solidFill>
                  <a:schemeClr val="tx1"/>
                </a:solidFill>
              </a:rPr>
              <a:t>Uzmanlaşma (akademik Taylorizm) yerine inter-disiplin 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19400" y="3886200"/>
            <a:ext cx="31242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82563"/>
            <a:r>
              <a:rPr lang="tr-TR" sz="2000" dirty="0" smtClean="0">
                <a:solidFill>
                  <a:schemeClr val="tx1"/>
                </a:solidFill>
              </a:rPr>
              <a:t>Hayat boyu eğitim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19400" y="4572000"/>
            <a:ext cx="31242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82563"/>
            <a:r>
              <a:rPr lang="tr-TR" sz="2000" dirty="0" smtClean="0">
                <a:solidFill>
                  <a:schemeClr val="tx1"/>
                </a:solidFill>
              </a:rPr>
              <a:t>Uzaktan eğitim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9400" y="5257800"/>
            <a:ext cx="31242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82563"/>
            <a:r>
              <a:rPr lang="tr-TR" sz="2000" dirty="0" smtClean="0">
                <a:solidFill>
                  <a:schemeClr val="tx1"/>
                </a:solidFill>
              </a:rPr>
              <a:t>Bölgeselleşme/küreselleşme</a:t>
            </a:r>
          </a:p>
          <a:p>
            <a:pPr defTabSz="182563"/>
            <a:r>
              <a:rPr lang="tr-TR" sz="2000" dirty="0" smtClean="0">
                <a:solidFill>
                  <a:schemeClr val="tx1"/>
                </a:solidFill>
              </a:rPr>
              <a:t>(Bologna vb. /akreditasyon)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19400" y="6172200"/>
            <a:ext cx="31242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82563"/>
            <a:r>
              <a:rPr lang="tr-TR" sz="2000" dirty="0" smtClean="0">
                <a:solidFill>
                  <a:schemeClr val="tx1"/>
                </a:solidFill>
              </a:rPr>
              <a:t>Demokratikleşme (Bireyselleşme)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6019800" y="1371600"/>
            <a:ext cx="304800" cy="2286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95400" y="4114800"/>
            <a:ext cx="457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1066800" y="3886200"/>
            <a:ext cx="1752600" cy="2552700"/>
            <a:chOff x="1066800" y="3886200"/>
            <a:chExt cx="1752600" cy="2552700"/>
          </a:xfrm>
        </p:grpSpPr>
        <p:cxnSp>
          <p:nvCxnSpPr>
            <p:cNvPr id="30" name="Shape 29"/>
            <p:cNvCxnSpPr>
              <a:endCxn id="22" idx="1"/>
            </p:cNvCxnSpPr>
            <p:nvPr/>
          </p:nvCxnSpPr>
          <p:spPr>
            <a:xfrm rot="16200000" flipH="1">
              <a:off x="1619250" y="3638550"/>
              <a:ext cx="952500" cy="1447800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endCxn id="24" idx="1"/>
            </p:cNvCxnSpPr>
            <p:nvPr/>
          </p:nvCxnSpPr>
          <p:spPr>
            <a:xfrm rot="16200000" flipH="1">
              <a:off x="666750" y="4286250"/>
              <a:ext cx="2552700" cy="1752600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hape 37"/>
            <p:cNvCxnSpPr>
              <a:endCxn id="23" idx="1"/>
            </p:cNvCxnSpPr>
            <p:nvPr/>
          </p:nvCxnSpPr>
          <p:spPr>
            <a:xfrm rot="16200000" flipH="1">
              <a:off x="1143000" y="3962400"/>
              <a:ext cx="1752600" cy="1600200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524000" y="4343400"/>
              <a:ext cx="1295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65" name="Straight Arrow Connector 64"/>
          <p:cNvCxnSpPr/>
          <p:nvPr/>
        </p:nvCxnSpPr>
        <p:spPr>
          <a:xfrm>
            <a:off x="2514600" y="2590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514600" y="3048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Shape 72"/>
          <p:cNvCxnSpPr>
            <a:endCxn id="18" idx="1"/>
          </p:cNvCxnSpPr>
          <p:nvPr/>
        </p:nvCxnSpPr>
        <p:spPr>
          <a:xfrm rot="5400000" flipH="1" flipV="1">
            <a:off x="2038350" y="1657350"/>
            <a:ext cx="952500" cy="6096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228600" y="2438400"/>
            <a:ext cx="2286000" cy="1447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İdeal insan tipinde değişiklik (Derviş Tipi, Şovalye tipi, vb. aranmıyor)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457200"/>
            <a:ext cx="2590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Ne Değişti?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077200" cy="4321175"/>
          </a:xfrm>
        </p:spPr>
        <p:txBody>
          <a:bodyPr>
            <a:noAutofit/>
          </a:bodyPr>
          <a:lstStyle/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Deregülasyon (kalıp ve sınırların kalkması, çeşitlilik)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tr-TR" sz="5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Hesap verilebilirlik  (%kaç başarı?)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tr-TR" sz="5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Desantralizasyon (Ademi merkeziyetçi uygulama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Governance (yönetişim) – paydaşlarla işbirliği – farklı ülke üniversiteleriyle işbirliği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Özelleştirme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Yaratıcı ve girişimci eğitim (kamu maliyesinin büyüklüğü)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Artan talep-bağlı olarak eğitim girdileri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İngilizcenin evrensel dil olması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Proje ve tematik uygulamalar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Öğretmenin değişen rolleri</a:t>
            </a:r>
          </a:p>
          <a:p>
            <a:pPr marL="457200" indent="-457200" eaLnBrk="1" hangingPunct="1"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Öğrenci odaklı eğitim/öğretim </a:t>
            </a:r>
          </a:p>
          <a:p>
            <a:pPr marL="749808" lvl="1" indent="-457200">
              <a:buFont typeface="Wingdings" pitchFamily="2" charset="2"/>
              <a:buChar char="§"/>
            </a:pPr>
            <a:endParaRPr lang="tr-TR" sz="24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itchFamily="2" charset="2"/>
              <a:buChar char="Ø"/>
            </a:pPr>
            <a:endParaRPr lang="tr-TR" sz="24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endParaRPr lang="tr-TR" sz="2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endParaRPr lang="tr-TR" sz="2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endParaRPr lang="tr-TR" sz="2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tr-TR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8" name="Right Brace 7"/>
          <p:cNvSpPr/>
          <p:nvPr/>
        </p:nvSpPr>
        <p:spPr>
          <a:xfrm>
            <a:off x="7010400" y="1066800"/>
            <a:ext cx="1066800" cy="52578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Picture 12" descr="http://www.clipartheaven.com/clipart/hands/finger_pointing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6156">
            <a:off x="8015942" y="3841548"/>
            <a:ext cx="839086" cy="42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09600"/>
            <a:ext cx="2590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Ne Değişti?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6096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</a:rPr>
              <a:t>1960 ve sonrası </a:t>
            </a:r>
            <a:r>
              <a:rPr lang="tr-TR" sz="6000" dirty="0" smtClean="0">
                <a:solidFill>
                  <a:srgbClr val="FF0000"/>
                </a:solidFill>
              </a:rPr>
              <a:t>x</a:t>
            </a:r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</a:rPr>
              <a:t> Kuşağı</a:t>
            </a:r>
            <a:endParaRPr lang="tr-TR" sz="2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8153400" cy="4648200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Kuyruklar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Sıkıntılar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Kaçak ürünler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Dostluklar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Dokunmalar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Değişim – az ve yavaş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Çevreden kopulmamış yıllar, vb.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ü"/>
            </a:pPr>
            <a:endParaRPr lang="tr-TR" sz="22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just"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6386" name="Picture 2" descr="https://projectcapmarketing.com/uploads/post/image/76/Generation_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81200"/>
            <a:ext cx="3543643" cy="2360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04800" y="1752600"/>
            <a:ext cx="3581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X kuşağı neler yaşadı?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762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</a:rPr>
              <a:t>1980 sonrası </a:t>
            </a:r>
            <a:r>
              <a:rPr lang="tr-TR" sz="6000" dirty="0" smtClean="0">
                <a:solidFill>
                  <a:srgbClr val="FF0000"/>
                </a:solidFill>
              </a:rPr>
              <a:t>Y</a:t>
            </a:r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</a:rPr>
              <a:t> Kuşağı </a:t>
            </a:r>
            <a:r>
              <a:rPr lang="tr-TR" sz="2600" dirty="0" smtClean="0">
                <a:solidFill>
                  <a:schemeClr val="tx1">
                    <a:lumMod val="10000"/>
                  </a:schemeClr>
                </a:solidFill>
              </a:rPr>
              <a:t>(Değişim Hızlandı...) </a:t>
            </a:r>
            <a:endParaRPr lang="tr-TR" sz="26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6" name="Picture 2" descr="http://selinyetimoglu.com/wp-content/uploads/2012/09/20111212125850_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5334000" cy="442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>
            <a:normAutofit/>
          </a:bodyPr>
          <a:lstStyle/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Sorumluluk almaz.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Çalışmayı sevmez.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Çabuk sıkılır.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Para kazanmayı değil, harcamayı sever.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Tüketim toplumu’nun temel aktörüdür.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Sorumsuzdur.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Doyumsuzdur.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X kuşağının eseridir.</a:t>
            </a:r>
          </a:p>
          <a:p>
            <a:pPr marL="749808" lvl="1" indent="-457200" algn="just">
              <a:buClr>
                <a:schemeClr val="accent1">
                  <a:lumMod val="50000"/>
                </a:schemeClr>
              </a:buClr>
              <a:buSzPct val="100000"/>
            </a:pPr>
            <a:r>
              <a:rPr lang="tr-TR" sz="2200" dirty="0" smtClean="0">
                <a:solidFill>
                  <a:schemeClr val="bg1">
                    <a:lumMod val="10000"/>
                  </a:schemeClr>
                </a:solidFill>
              </a:rPr>
              <a:t>Aşırı korunmuş kuşak (kuluçka ebeveyn)</a:t>
            </a:r>
          </a:p>
          <a:p>
            <a:pPr marL="749808" lvl="1" indent="-457200" algn="just">
              <a:buClr>
                <a:schemeClr val="accent1">
                  <a:lumMod val="50000"/>
                </a:schemeClr>
              </a:buClr>
              <a:buSzPct val="100000"/>
            </a:pPr>
            <a:r>
              <a:rPr lang="tr-TR" sz="2200" dirty="0" smtClean="0">
                <a:solidFill>
                  <a:schemeClr val="bg1">
                    <a:lumMod val="10000"/>
                  </a:schemeClr>
                </a:solidFill>
              </a:rPr>
              <a:t>Paylaşımcı değil, çünkü kardeş yok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İletişim teknoloji kuşağıdır (internet odaklı yaşam tarzı)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ü"/>
            </a:pPr>
            <a:endParaRPr lang="tr-TR" sz="22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just"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57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</a:rPr>
              <a:t>1980 sonrası </a:t>
            </a:r>
            <a:r>
              <a:rPr lang="tr-TR" sz="6000" dirty="0" smtClean="0">
                <a:solidFill>
                  <a:srgbClr val="FF0000"/>
                </a:solidFill>
              </a:rPr>
              <a:t>Y</a:t>
            </a:r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</a:rPr>
              <a:t> Kuşağı</a:t>
            </a:r>
            <a:endParaRPr lang="tr-TR" sz="26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4338" name="Picture 2" descr="http://selinyetimoglu.com/wp-content/uploads/2012/09/y-ku%C5%9Fa%C4%9F%C4%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133600"/>
            <a:ext cx="2743200" cy="1881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>
            <a:normAutofit lnSpcReduction="10000"/>
          </a:bodyPr>
          <a:lstStyle/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Herşeyi ister (para, makam, eğlenmek, vb.) Ama hak etti mi? Sorgulamaz.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</a:rPr>
              <a:t>Parasız hiçbirşey yapamaz </a:t>
            </a: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  <a:latin typeface="Calibri"/>
                <a:cs typeface="Calibri"/>
              </a:rPr>
              <a:t>→ Sonuç olarak hırslıdırlar ama gerçekçi değil.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  <a:latin typeface="Calibri"/>
                <a:cs typeface="Calibri"/>
              </a:rPr>
              <a:t>Sevdiği işi yapmayı önemser. (Uygun olan işi yakalarsa başarılı olur)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  <a:latin typeface="Calibri"/>
                <a:cs typeface="Calibri"/>
              </a:rPr>
              <a:t>Y kuşağını işe katmak, sorumluluk vermek, önlerinden çekilmek uygun olur.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  <a:latin typeface="Calibri"/>
                <a:cs typeface="Calibri"/>
              </a:rPr>
              <a:t>Hırslıdırlar. Kazanmak istiyorlar. Ama gereğini yapamıyorlar.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  <a:latin typeface="Calibri"/>
                <a:cs typeface="Calibri"/>
              </a:rPr>
              <a:t>Sosyal değiller. Teşekkür etmeyi bilmezler.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  <a:latin typeface="Calibri"/>
                <a:cs typeface="Calibri"/>
              </a:rPr>
              <a:t>Sosyal medya ile meşguldürler.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>
                    <a:lumMod val="10000"/>
                  </a:schemeClr>
                </a:solidFill>
                <a:latin typeface="Calibri"/>
                <a:cs typeface="Calibri"/>
              </a:rPr>
              <a:t>Eğlence ve yönlendirilmeleri yararlı olur (Kariyer günleri ve danışmanlar, vb. aracılığıyla→ iş dünyasını öğreniyorlar)</a:t>
            </a: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  <a:latin typeface="Calibri"/>
              <a:cs typeface="Calibri"/>
            </a:endParaRP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457200" indent="-457200"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just"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ü"/>
            </a:pPr>
            <a:endParaRPr lang="tr-TR" sz="2200" dirty="0" smtClean="0">
              <a:solidFill>
                <a:schemeClr val="bg1">
                  <a:lumMod val="10000"/>
                </a:schemeClr>
              </a:solidFill>
            </a:endParaRPr>
          </a:p>
          <a:p>
            <a:pPr algn="just"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</a:pPr>
            <a:endParaRPr lang="tr-TR" sz="24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57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</a:rPr>
              <a:t>1980 sonrası </a:t>
            </a:r>
            <a:r>
              <a:rPr lang="tr-TR" sz="6000" dirty="0" smtClean="0">
                <a:solidFill>
                  <a:srgbClr val="FF0000"/>
                </a:solidFill>
              </a:rPr>
              <a:t>Y</a:t>
            </a:r>
            <a:r>
              <a:rPr lang="tr-TR" sz="2800" dirty="0" smtClean="0">
                <a:solidFill>
                  <a:schemeClr val="tx1">
                    <a:lumMod val="10000"/>
                  </a:schemeClr>
                </a:solidFill>
              </a:rPr>
              <a:t> Kuşağı</a:t>
            </a:r>
            <a:endParaRPr lang="tr-TR" sz="26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304800" y="1752600"/>
            <a:ext cx="23622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Geleneksel(lik)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12964" y="2667000"/>
            <a:ext cx="2277836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Hayatın gerçeğini kabul ediyorlar. SaygılıLar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77000" y="685800"/>
            <a:ext cx="24384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Yatağa cep telefonuyla giriyor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477000" y="1981200"/>
            <a:ext cx="24384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şıpsevdi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477000" y="2743200"/>
            <a:ext cx="2438400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Özgüvenli gibi ama çabuk yıkılabiliyor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4800" y="4343400"/>
            <a:ext cx="23622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Hakettiği kadar özgüvenli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4800" y="5029200"/>
            <a:ext cx="23622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Risk almıyor. Ama aldığı işi becermeye çalışıyor.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477000" y="3962400"/>
            <a:ext cx="2438400" cy="1524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Risk alıyor. Başarısız olunca bahane üretiyor.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77000" y="5638800"/>
            <a:ext cx="2438400" cy="1066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tx1"/>
                </a:solidFill>
              </a:rPr>
              <a:t>Alternatif üretmede daha etkin</a:t>
            </a:r>
            <a:endParaRPr lang="tr-TR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endCxn id="25" idx="3"/>
          </p:cNvCxnSpPr>
          <p:nvPr/>
        </p:nvCxnSpPr>
        <p:spPr>
          <a:xfrm flipH="1" flipV="1">
            <a:off x="2667000" y="2095500"/>
            <a:ext cx="762329" cy="7622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6" idx="3"/>
          </p:cNvCxnSpPr>
          <p:nvPr/>
        </p:nvCxnSpPr>
        <p:spPr>
          <a:xfrm rot="10800000" flipV="1">
            <a:off x="2590800" y="3352800"/>
            <a:ext cx="5334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31" idx="3"/>
          </p:cNvCxnSpPr>
          <p:nvPr/>
        </p:nvCxnSpPr>
        <p:spPr>
          <a:xfrm rot="10800000" flipV="1">
            <a:off x="2667000" y="4191000"/>
            <a:ext cx="533400" cy="419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1" idx="3"/>
            <a:endCxn id="32" idx="3"/>
          </p:cNvCxnSpPr>
          <p:nvPr/>
        </p:nvCxnSpPr>
        <p:spPr>
          <a:xfrm rot="5400000">
            <a:off x="2447967" y="4733638"/>
            <a:ext cx="1200396" cy="7623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562600" y="1600200"/>
            <a:ext cx="91440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9" idx="1"/>
          </p:cNvCxnSpPr>
          <p:nvPr/>
        </p:nvCxnSpPr>
        <p:spPr>
          <a:xfrm flipV="1">
            <a:off x="5715000" y="2286000"/>
            <a:ext cx="7620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0" idx="1"/>
          </p:cNvCxnSpPr>
          <p:nvPr/>
        </p:nvCxnSpPr>
        <p:spPr>
          <a:xfrm>
            <a:off x="5791200" y="3276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86400" y="37338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5" idx="1"/>
          </p:cNvCxnSpPr>
          <p:nvPr/>
        </p:nvCxnSpPr>
        <p:spPr>
          <a:xfrm>
            <a:off x="5486400" y="4114800"/>
            <a:ext cx="9906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Picture 4" descr="X Kuşağının Kritik Karar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14600"/>
            <a:ext cx="3124200" cy="2343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12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B6B7D3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775</TotalTime>
  <Words>1050</Words>
  <Application>Microsoft Office PowerPoint</Application>
  <PresentationFormat>Ekran Gösterisi (4:3)</PresentationFormat>
  <Paragraphs>202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Urban</vt:lpstr>
      <vt:lpstr>KUŞAĞI VE Y KUŞAĞININ EĞİTİMİ</vt:lpstr>
      <vt:lpstr>İnsanlık Tarihi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Bunları biliyor musunuz?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İclal Şahin</dc:creator>
  <cp:lastModifiedBy>MEB</cp:lastModifiedBy>
  <cp:revision>98</cp:revision>
  <dcterms:created xsi:type="dcterms:W3CDTF">2006-08-16T00:00:00Z</dcterms:created>
  <dcterms:modified xsi:type="dcterms:W3CDTF">2013-05-22T08:03:57Z</dcterms:modified>
</cp:coreProperties>
</file>