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1"/>
  </p:sldMasterIdLst>
  <p:notesMasterIdLst>
    <p:notesMasterId r:id="rId112"/>
  </p:notesMasterIdLst>
  <p:sldIdLst>
    <p:sldId id="256" r:id="rId2"/>
    <p:sldId id="448" r:id="rId3"/>
    <p:sldId id="449" r:id="rId4"/>
    <p:sldId id="450" r:id="rId5"/>
    <p:sldId id="451" r:id="rId6"/>
    <p:sldId id="452" r:id="rId7"/>
    <p:sldId id="453" r:id="rId8"/>
    <p:sldId id="333" r:id="rId9"/>
    <p:sldId id="334" r:id="rId10"/>
    <p:sldId id="336" r:id="rId11"/>
    <p:sldId id="337" r:id="rId12"/>
    <p:sldId id="325" r:id="rId13"/>
    <p:sldId id="339" r:id="rId14"/>
    <p:sldId id="340" r:id="rId15"/>
    <p:sldId id="341" r:id="rId16"/>
    <p:sldId id="454" r:id="rId17"/>
    <p:sldId id="440" r:id="rId18"/>
    <p:sldId id="441" r:id="rId19"/>
    <p:sldId id="442" r:id="rId20"/>
    <p:sldId id="443" r:id="rId21"/>
    <p:sldId id="444" r:id="rId22"/>
    <p:sldId id="446" r:id="rId23"/>
    <p:sldId id="447" r:id="rId24"/>
    <p:sldId id="347" r:id="rId25"/>
    <p:sldId id="445" r:id="rId26"/>
    <p:sldId id="348" r:id="rId27"/>
    <p:sldId id="349" r:id="rId28"/>
    <p:sldId id="358" r:id="rId29"/>
    <p:sldId id="359" r:id="rId30"/>
    <p:sldId id="357" r:id="rId31"/>
    <p:sldId id="360" r:id="rId32"/>
    <p:sldId id="361" r:id="rId33"/>
    <p:sldId id="362" r:id="rId34"/>
    <p:sldId id="363"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 id="394" r:id="rId65"/>
    <p:sldId id="395" r:id="rId66"/>
    <p:sldId id="396" r:id="rId67"/>
    <p:sldId id="397"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413" r:id="rId84"/>
    <p:sldId id="414" r:id="rId85"/>
    <p:sldId id="415" r:id="rId86"/>
    <p:sldId id="416" r:id="rId87"/>
    <p:sldId id="417" r:id="rId88"/>
    <p:sldId id="418" r:id="rId89"/>
    <p:sldId id="419" r:id="rId90"/>
    <p:sldId id="420" r:id="rId91"/>
    <p:sldId id="421" r:id="rId92"/>
    <p:sldId id="422" r:id="rId93"/>
    <p:sldId id="423" r:id="rId94"/>
    <p:sldId id="424" r:id="rId95"/>
    <p:sldId id="426" r:id="rId96"/>
    <p:sldId id="427" r:id="rId97"/>
    <p:sldId id="428" r:id="rId98"/>
    <p:sldId id="429" r:id="rId99"/>
    <p:sldId id="430" r:id="rId100"/>
    <p:sldId id="431" r:id="rId101"/>
    <p:sldId id="432" r:id="rId102"/>
    <p:sldId id="456" r:id="rId103"/>
    <p:sldId id="433" r:id="rId104"/>
    <p:sldId id="434" r:id="rId105"/>
    <p:sldId id="435" r:id="rId106"/>
    <p:sldId id="436" r:id="rId107"/>
    <p:sldId id="437" r:id="rId108"/>
    <p:sldId id="438" r:id="rId109"/>
    <p:sldId id="455" r:id="rId110"/>
    <p:sldId id="439" r:id="rId11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C504E-2CAD-4B35-B33A-6455F34599F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B04C5324-2C98-490A-88A3-7C574A1E28F7}">
      <dgm:prSet phldrT="[Metin]" custT="1"/>
      <dgm:spPr/>
      <dgm:t>
        <a:bodyPr/>
        <a:lstStyle/>
        <a:p>
          <a:r>
            <a:rPr lang="tr-TR" sz="2600" dirty="0" smtClean="0"/>
            <a:t>ÖÖG çok küçük yaşlarda oluşmaya başlayabilmekte</a:t>
          </a:r>
        </a:p>
      </dgm:t>
    </dgm:pt>
    <dgm:pt modelId="{E7DB6DC0-0930-4F44-BD51-DB8C558EEAAC}" type="parTrans" cxnId="{7BD7E359-90A5-47CF-8466-7F1E64D4693A}">
      <dgm:prSet/>
      <dgm:spPr/>
      <dgm:t>
        <a:bodyPr/>
        <a:lstStyle/>
        <a:p>
          <a:endParaRPr lang="tr-TR"/>
        </a:p>
      </dgm:t>
    </dgm:pt>
    <dgm:pt modelId="{E28A76E0-4825-4775-B37E-6B07261DA43A}" type="sibTrans" cxnId="{7BD7E359-90A5-47CF-8466-7F1E64D4693A}">
      <dgm:prSet/>
      <dgm:spPr/>
      <dgm:t>
        <a:bodyPr/>
        <a:lstStyle/>
        <a:p>
          <a:endParaRPr lang="tr-TR"/>
        </a:p>
      </dgm:t>
    </dgm:pt>
    <dgm:pt modelId="{6463797D-0BE1-4B3A-ABA7-5F1CA8CCCFA6}">
      <dgm:prSet phldrT="[Metin]" custT="1"/>
      <dgm:spPr/>
      <dgm:t>
        <a:bodyPr/>
        <a:lstStyle/>
        <a:p>
          <a:r>
            <a:rPr lang="tr-TR" sz="2600" dirty="0" smtClean="0"/>
            <a:t>Genellikle çocuk okul çağına gelene kadar fark edilmemekte</a:t>
          </a:r>
        </a:p>
      </dgm:t>
    </dgm:pt>
    <dgm:pt modelId="{847829C7-F0C1-40D0-AF16-E9F63BC40CE7}" type="parTrans" cxnId="{BDD03CE8-70D7-43AA-8BC7-46DC7DBDB430}">
      <dgm:prSet/>
      <dgm:spPr/>
      <dgm:t>
        <a:bodyPr/>
        <a:lstStyle/>
        <a:p>
          <a:endParaRPr lang="tr-TR"/>
        </a:p>
      </dgm:t>
    </dgm:pt>
    <dgm:pt modelId="{8C0BCC49-DFBE-4C20-AEBF-C247F80DE5D2}" type="sibTrans" cxnId="{BDD03CE8-70D7-43AA-8BC7-46DC7DBDB430}">
      <dgm:prSet/>
      <dgm:spPr/>
      <dgm:t>
        <a:bodyPr/>
        <a:lstStyle/>
        <a:p>
          <a:endParaRPr lang="tr-TR"/>
        </a:p>
      </dgm:t>
    </dgm:pt>
    <dgm:pt modelId="{AF99A0E0-4653-4E0F-AADE-11FF7A5865BF}" type="pres">
      <dgm:prSet presAssocID="{48AC504E-2CAD-4B35-B33A-6455F34599F3}" presName="linear" presStyleCnt="0">
        <dgm:presLayoutVars>
          <dgm:animLvl val="lvl"/>
          <dgm:resizeHandles val="exact"/>
        </dgm:presLayoutVars>
      </dgm:prSet>
      <dgm:spPr/>
      <dgm:t>
        <a:bodyPr/>
        <a:lstStyle/>
        <a:p>
          <a:endParaRPr lang="tr-TR"/>
        </a:p>
      </dgm:t>
    </dgm:pt>
    <dgm:pt modelId="{F92CD1E6-4BA9-410E-AA49-F0B60BCF5CA2}" type="pres">
      <dgm:prSet presAssocID="{B04C5324-2C98-490A-88A3-7C574A1E28F7}" presName="parentText" presStyleLbl="node1" presStyleIdx="0" presStyleCnt="2">
        <dgm:presLayoutVars>
          <dgm:chMax val="0"/>
          <dgm:bulletEnabled val="1"/>
        </dgm:presLayoutVars>
      </dgm:prSet>
      <dgm:spPr/>
      <dgm:t>
        <a:bodyPr/>
        <a:lstStyle/>
        <a:p>
          <a:endParaRPr lang="tr-TR"/>
        </a:p>
      </dgm:t>
    </dgm:pt>
    <dgm:pt modelId="{24E3AD9E-225E-46BE-A2BD-31D096531A7D}" type="pres">
      <dgm:prSet presAssocID="{E28A76E0-4825-4775-B37E-6B07261DA43A}" presName="spacer" presStyleCnt="0"/>
      <dgm:spPr/>
    </dgm:pt>
    <dgm:pt modelId="{F87DC33D-BAC7-41F5-B62D-2998F6A83E2C}" type="pres">
      <dgm:prSet presAssocID="{6463797D-0BE1-4B3A-ABA7-5F1CA8CCCFA6}" presName="parentText" presStyleLbl="node1" presStyleIdx="1" presStyleCnt="2">
        <dgm:presLayoutVars>
          <dgm:chMax val="0"/>
          <dgm:bulletEnabled val="1"/>
        </dgm:presLayoutVars>
      </dgm:prSet>
      <dgm:spPr/>
      <dgm:t>
        <a:bodyPr/>
        <a:lstStyle/>
        <a:p>
          <a:endParaRPr lang="tr-TR"/>
        </a:p>
      </dgm:t>
    </dgm:pt>
  </dgm:ptLst>
  <dgm:cxnLst>
    <dgm:cxn modelId="{7BD7E359-90A5-47CF-8466-7F1E64D4693A}" srcId="{48AC504E-2CAD-4B35-B33A-6455F34599F3}" destId="{B04C5324-2C98-490A-88A3-7C574A1E28F7}" srcOrd="0" destOrd="0" parTransId="{E7DB6DC0-0930-4F44-BD51-DB8C558EEAAC}" sibTransId="{E28A76E0-4825-4775-B37E-6B07261DA43A}"/>
    <dgm:cxn modelId="{94E713C2-798F-482D-9418-2926C4FC5ADB}" type="presOf" srcId="{48AC504E-2CAD-4B35-B33A-6455F34599F3}" destId="{AF99A0E0-4653-4E0F-AADE-11FF7A5865BF}" srcOrd="0" destOrd="0" presId="urn:microsoft.com/office/officeart/2005/8/layout/vList2"/>
    <dgm:cxn modelId="{BDD03CE8-70D7-43AA-8BC7-46DC7DBDB430}" srcId="{48AC504E-2CAD-4B35-B33A-6455F34599F3}" destId="{6463797D-0BE1-4B3A-ABA7-5F1CA8CCCFA6}" srcOrd="1" destOrd="0" parTransId="{847829C7-F0C1-40D0-AF16-E9F63BC40CE7}" sibTransId="{8C0BCC49-DFBE-4C20-AEBF-C247F80DE5D2}"/>
    <dgm:cxn modelId="{DFF40159-36F1-4494-A2E8-0F35414A79F3}" type="presOf" srcId="{B04C5324-2C98-490A-88A3-7C574A1E28F7}" destId="{F92CD1E6-4BA9-410E-AA49-F0B60BCF5CA2}" srcOrd="0" destOrd="0" presId="urn:microsoft.com/office/officeart/2005/8/layout/vList2"/>
    <dgm:cxn modelId="{469A1F2B-F8DB-4CDB-A8A4-ABFEAF201862}" type="presOf" srcId="{6463797D-0BE1-4B3A-ABA7-5F1CA8CCCFA6}" destId="{F87DC33D-BAC7-41F5-B62D-2998F6A83E2C}" srcOrd="0" destOrd="0" presId="urn:microsoft.com/office/officeart/2005/8/layout/vList2"/>
    <dgm:cxn modelId="{4746FD94-4FBF-4533-B3B3-665BE3BD9081}" type="presParOf" srcId="{AF99A0E0-4653-4E0F-AADE-11FF7A5865BF}" destId="{F92CD1E6-4BA9-410E-AA49-F0B60BCF5CA2}" srcOrd="0" destOrd="0" presId="urn:microsoft.com/office/officeart/2005/8/layout/vList2"/>
    <dgm:cxn modelId="{72E3014B-395E-4BBF-BF64-73B2B50E479E}" type="presParOf" srcId="{AF99A0E0-4653-4E0F-AADE-11FF7A5865BF}" destId="{24E3AD9E-225E-46BE-A2BD-31D096531A7D}" srcOrd="1" destOrd="0" presId="urn:microsoft.com/office/officeart/2005/8/layout/vList2"/>
    <dgm:cxn modelId="{46316263-2FE7-45D9-B303-1FA1A68059D6}" type="presParOf" srcId="{AF99A0E0-4653-4E0F-AADE-11FF7A5865BF}" destId="{F87DC33D-BAC7-41F5-B62D-2998F6A83E2C}"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A8A44-F372-4EAB-9C43-80437668F43E}"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tr-TR"/>
        </a:p>
      </dgm:t>
    </dgm:pt>
    <dgm:pt modelId="{33A42A04-1013-4AE8-ADA2-CFA11EA97BE3}">
      <dgm:prSet phldrT="[Metin]"/>
      <dgm:spPr/>
      <dgm:t>
        <a:bodyPr/>
        <a:lstStyle/>
        <a:p>
          <a:r>
            <a:rPr lang="tr-TR" dirty="0" smtClean="0"/>
            <a:t>RTI</a:t>
          </a:r>
          <a:endParaRPr lang="tr-TR" dirty="0"/>
        </a:p>
      </dgm:t>
    </dgm:pt>
    <dgm:pt modelId="{60BA0B75-A862-4D59-9388-108C0BF9DC2C}" type="parTrans" cxnId="{A7EC2879-02F2-4B9E-B101-17579A144110}">
      <dgm:prSet/>
      <dgm:spPr/>
      <dgm:t>
        <a:bodyPr/>
        <a:lstStyle/>
        <a:p>
          <a:endParaRPr lang="tr-TR"/>
        </a:p>
      </dgm:t>
    </dgm:pt>
    <dgm:pt modelId="{BACDF708-050B-4C42-A8B8-B1AD5C3F152E}" type="sibTrans" cxnId="{A7EC2879-02F2-4B9E-B101-17579A144110}">
      <dgm:prSet/>
      <dgm:spPr/>
      <dgm:t>
        <a:bodyPr/>
        <a:lstStyle/>
        <a:p>
          <a:endParaRPr lang="tr-TR"/>
        </a:p>
      </dgm:t>
    </dgm:pt>
    <dgm:pt modelId="{C6EB4AFC-B975-484D-9790-C57B7F441A43}">
      <dgm:prSet custT="1"/>
      <dgm:spPr/>
      <dgm:t>
        <a:bodyPr/>
        <a:lstStyle/>
        <a:p>
          <a:r>
            <a:rPr lang="tr-TR" sz="1900" dirty="0" smtClean="0"/>
            <a:t>Yüksek nitelikli ve araştırmaya dayalı uygulama ve müdahalelerle öğrencilerin ihtiyaçlarını karşılama/eşleştirme</a:t>
          </a:r>
          <a:endParaRPr lang="tr-TR" sz="1900" dirty="0"/>
        </a:p>
      </dgm:t>
    </dgm:pt>
    <dgm:pt modelId="{902D37B8-22E9-474A-90B3-A6365F363FD0}" type="parTrans" cxnId="{56BEBB08-C8FD-41A2-B8A0-56D0EE8A3C19}">
      <dgm:prSet/>
      <dgm:spPr/>
      <dgm:t>
        <a:bodyPr/>
        <a:lstStyle/>
        <a:p>
          <a:endParaRPr lang="tr-TR"/>
        </a:p>
      </dgm:t>
    </dgm:pt>
    <dgm:pt modelId="{9B4F9A3F-CB5B-4DEB-8C4B-5ECB035235E2}" type="sibTrans" cxnId="{56BEBB08-C8FD-41A2-B8A0-56D0EE8A3C19}">
      <dgm:prSet/>
      <dgm:spPr/>
      <dgm:t>
        <a:bodyPr/>
        <a:lstStyle/>
        <a:p>
          <a:endParaRPr lang="tr-TR"/>
        </a:p>
      </dgm:t>
    </dgm:pt>
    <dgm:pt modelId="{4D2362FB-BE2B-4CF5-8E45-F5BCF7F2F20C}">
      <dgm:prSet/>
      <dgm:spPr/>
      <dgm:t>
        <a:bodyPr/>
        <a:lstStyle/>
        <a:p>
          <a:r>
            <a:rPr lang="tr-TR" dirty="0" smtClean="0"/>
            <a:t>Öğrencinin öğrenme seviyesini ölçme ve değerlendirme sürecini yönetme</a:t>
          </a:r>
          <a:endParaRPr lang="tr-TR" dirty="0"/>
        </a:p>
      </dgm:t>
    </dgm:pt>
    <dgm:pt modelId="{4436D3BA-CC70-4093-B75D-7787BD23C0A6}" type="parTrans" cxnId="{DC1A1A53-0F1C-4426-8F4F-7CBDB5022D79}">
      <dgm:prSet/>
      <dgm:spPr/>
      <dgm:t>
        <a:bodyPr/>
        <a:lstStyle/>
        <a:p>
          <a:endParaRPr lang="tr-TR"/>
        </a:p>
      </dgm:t>
    </dgm:pt>
    <dgm:pt modelId="{9BD2F630-44A4-4A9E-97E5-859E3FC3D887}" type="sibTrans" cxnId="{DC1A1A53-0F1C-4426-8F4F-7CBDB5022D79}">
      <dgm:prSet/>
      <dgm:spPr/>
      <dgm:t>
        <a:bodyPr/>
        <a:lstStyle/>
        <a:p>
          <a:endParaRPr lang="tr-TR"/>
        </a:p>
      </dgm:t>
    </dgm:pt>
    <dgm:pt modelId="{F0DF57C0-F673-45C1-97C0-D4A4A5D36501}">
      <dgm:prSet/>
      <dgm:spPr/>
      <dgm:t>
        <a:bodyPr/>
        <a:lstStyle/>
        <a:p>
          <a:r>
            <a:rPr lang="tr-TR" dirty="0" smtClean="0"/>
            <a:t>Eğitsel kararların alınmasına dayanak oluşturacak verilerin edinilmesini sağlama</a:t>
          </a:r>
          <a:endParaRPr lang="tr-TR" dirty="0"/>
        </a:p>
      </dgm:t>
    </dgm:pt>
    <dgm:pt modelId="{2FB95899-EF3E-4E44-9FE7-56CE674E7EF9}" type="parTrans" cxnId="{5A8EB681-83B9-46C5-87F3-0B75E4A6845C}">
      <dgm:prSet/>
      <dgm:spPr/>
      <dgm:t>
        <a:bodyPr/>
        <a:lstStyle/>
        <a:p>
          <a:endParaRPr lang="tr-TR"/>
        </a:p>
      </dgm:t>
    </dgm:pt>
    <dgm:pt modelId="{4E50811C-6229-45E6-AD75-EF485410A42D}" type="sibTrans" cxnId="{5A8EB681-83B9-46C5-87F3-0B75E4A6845C}">
      <dgm:prSet/>
      <dgm:spPr/>
      <dgm:t>
        <a:bodyPr/>
        <a:lstStyle/>
        <a:p>
          <a:endParaRPr lang="tr-TR"/>
        </a:p>
      </dgm:t>
    </dgm:pt>
    <dgm:pt modelId="{9947FA01-BB67-4933-80C9-D027261FA010}">
      <dgm:prSet/>
      <dgm:spPr/>
      <dgm:t>
        <a:bodyPr/>
        <a:lstStyle/>
        <a:p>
          <a:r>
            <a:rPr lang="tr-TR" smtClean="0"/>
            <a:t>Öğrencinin öğrenme zorlukları devam ederse, müdahalelerde artan bir yoğunluk sağlama</a:t>
          </a:r>
          <a:endParaRPr lang="tr-TR"/>
        </a:p>
      </dgm:t>
    </dgm:pt>
    <dgm:pt modelId="{941B330F-0274-4E53-BE60-3E8A7DD79851}" type="parTrans" cxnId="{88DFBB4D-84D1-4172-BAB5-18884114E028}">
      <dgm:prSet/>
      <dgm:spPr/>
      <dgm:t>
        <a:bodyPr/>
        <a:lstStyle/>
        <a:p>
          <a:endParaRPr lang="tr-TR"/>
        </a:p>
      </dgm:t>
    </dgm:pt>
    <dgm:pt modelId="{2BDED7B2-D6E4-475E-9BF3-D82262A36184}" type="sibTrans" cxnId="{88DFBB4D-84D1-4172-BAB5-18884114E028}">
      <dgm:prSet/>
      <dgm:spPr/>
      <dgm:t>
        <a:bodyPr/>
        <a:lstStyle/>
        <a:p>
          <a:endParaRPr lang="tr-TR"/>
        </a:p>
      </dgm:t>
    </dgm:pt>
    <dgm:pt modelId="{82404C1F-59AC-492C-8416-C36EF22E1A85}" type="pres">
      <dgm:prSet presAssocID="{26EA8A44-F372-4EAB-9C43-80437668F43E}" presName="cycle" presStyleCnt="0">
        <dgm:presLayoutVars>
          <dgm:chMax val="1"/>
          <dgm:dir/>
          <dgm:animLvl val="ctr"/>
          <dgm:resizeHandles val="exact"/>
        </dgm:presLayoutVars>
      </dgm:prSet>
      <dgm:spPr/>
      <dgm:t>
        <a:bodyPr/>
        <a:lstStyle/>
        <a:p>
          <a:endParaRPr lang="tr-TR"/>
        </a:p>
      </dgm:t>
    </dgm:pt>
    <dgm:pt modelId="{73F7F604-B34B-4087-BC39-0FFCBDCB32AF}" type="pres">
      <dgm:prSet presAssocID="{33A42A04-1013-4AE8-ADA2-CFA11EA97BE3}" presName="centerShape" presStyleLbl="node0" presStyleIdx="0" presStyleCnt="1"/>
      <dgm:spPr/>
      <dgm:t>
        <a:bodyPr/>
        <a:lstStyle/>
        <a:p>
          <a:endParaRPr lang="tr-TR"/>
        </a:p>
      </dgm:t>
    </dgm:pt>
    <dgm:pt modelId="{A225B249-E195-4DB1-8966-2AE574652F60}" type="pres">
      <dgm:prSet presAssocID="{902D37B8-22E9-474A-90B3-A6365F363FD0}" presName="parTrans" presStyleLbl="bgSibTrans2D1" presStyleIdx="0" presStyleCnt="4"/>
      <dgm:spPr/>
      <dgm:t>
        <a:bodyPr/>
        <a:lstStyle/>
        <a:p>
          <a:endParaRPr lang="tr-TR"/>
        </a:p>
      </dgm:t>
    </dgm:pt>
    <dgm:pt modelId="{5769E26F-A528-4DE2-8611-B359E607235F}" type="pres">
      <dgm:prSet presAssocID="{C6EB4AFC-B975-484D-9790-C57B7F441A43}" presName="node" presStyleLbl="node1" presStyleIdx="0" presStyleCnt="4">
        <dgm:presLayoutVars>
          <dgm:bulletEnabled val="1"/>
        </dgm:presLayoutVars>
      </dgm:prSet>
      <dgm:spPr/>
      <dgm:t>
        <a:bodyPr/>
        <a:lstStyle/>
        <a:p>
          <a:endParaRPr lang="tr-TR"/>
        </a:p>
      </dgm:t>
    </dgm:pt>
    <dgm:pt modelId="{372A3EAA-2AA4-4573-9F39-4BB2B357AA6E}" type="pres">
      <dgm:prSet presAssocID="{4436D3BA-CC70-4093-B75D-7787BD23C0A6}" presName="parTrans" presStyleLbl="bgSibTrans2D1" presStyleIdx="1" presStyleCnt="4"/>
      <dgm:spPr/>
      <dgm:t>
        <a:bodyPr/>
        <a:lstStyle/>
        <a:p>
          <a:endParaRPr lang="tr-TR"/>
        </a:p>
      </dgm:t>
    </dgm:pt>
    <dgm:pt modelId="{84894CF1-79C6-439E-8397-CE1156647A6D}" type="pres">
      <dgm:prSet presAssocID="{4D2362FB-BE2B-4CF5-8E45-F5BCF7F2F20C}" presName="node" presStyleLbl="node1" presStyleIdx="1" presStyleCnt="4">
        <dgm:presLayoutVars>
          <dgm:bulletEnabled val="1"/>
        </dgm:presLayoutVars>
      </dgm:prSet>
      <dgm:spPr/>
      <dgm:t>
        <a:bodyPr/>
        <a:lstStyle/>
        <a:p>
          <a:endParaRPr lang="tr-TR"/>
        </a:p>
      </dgm:t>
    </dgm:pt>
    <dgm:pt modelId="{FA5B5A50-7849-4005-A585-29D6B23196BC}" type="pres">
      <dgm:prSet presAssocID="{2FB95899-EF3E-4E44-9FE7-56CE674E7EF9}" presName="parTrans" presStyleLbl="bgSibTrans2D1" presStyleIdx="2" presStyleCnt="4"/>
      <dgm:spPr/>
      <dgm:t>
        <a:bodyPr/>
        <a:lstStyle/>
        <a:p>
          <a:endParaRPr lang="tr-TR"/>
        </a:p>
      </dgm:t>
    </dgm:pt>
    <dgm:pt modelId="{599D126B-92A3-4A5C-968D-C9CBEF55B419}" type="pres">
      <dgm:prSet presAssocID="{F0DF57C0-F673-45C1-97C0-D4A4A5D36501}" presName="node" presStyleLbl="node1" presStyleIdx="2" presStyleCnt="4">
        <dgm:presLayoutVars>
          <dgm:bulletEnabled val="1"/>
        </dgm:presLayoutVars>
      </dgm:prSet>
      <dgm:spPr/>
      <dgm:t>
        <a:bodyPr/>
        <a:lstStyle/>
        <a:p>
          <a:endParaRPr lang="tr-TR"/>
        </a:p>
      </dgm:t>
    </dgm:pt>
    <dgm:pt modelId="{628F07E5-1BCA-416D-BE44-943C8406B5D5}" type="pres">
      <dgm:prSet presAssocID="{941B330F-0274-4E53-BE60-3E8A7DD79851}" presName="parTrans" presStyleLbl="bgSibTrans2D1" presStyleIdx="3" presStyleCnt="4"/>
      <dgm:spPr/>
      <dgm:t>
        <a:bodyPr/>
        <a:lstStyle/>
        <a:p>
          <a:endParaRPr lang="tr-TR"/>
        </a:p>
      </dgm:t>
    </dgm:pt>
    <dgm:pt modelId="{52B6B68A-7C35-4B9B-A6C2-511E656B9CDF}" type="pres">
      <dgm:prSet presAssocID="{9947FA01-BB67-4933-80C9-D027261FA010}" presName="node" presStyleLbl="node1" presStyleIdx="3" presStyleCnt="4">
        <dgm:presLayoutVars>
          <dgm:bulletEnabled val="1"/>
        </dgm:presLayoutVars>
      </dgm:prSet>
      <dgm:spPr/>
      <dgm:t>
        <a:bodyPr/>
        <a:lstStyle/>
        <a:p>
          <a:endParaRPr lang="tr-TR"/>
        </a:p>
      </dgm:t>
    </dgm:pt>
  </dgm:ptLst>
  <dgm:cxnLst>
    <dgm:cxn modelId="{5A8EB681-83B9-46C5-87F3-0B75E4A6845C}" srcId="{33A42A04-1013-4AE8-ADA2-CFA11EA97BE3}" destId="{F0DF57C0-F673-45C1-97C0-D4A4A5D36501}" srcOrd="2" destOrd="0" parTransId="{2FB95899-EF3E-4E44-9FE7-56CE674E7EF9}" sibTransId="{4E50811C-6229-45E6-AD75-EF485410A42D}"/>
    <dgm:cxn modelId="{CDEE67E2-DE5A-48EC-A519-52ECCD49D393}" type="presOf" srcId="{F0DF57C0-F673-45C1-97C0-D4A4A5D36501}" destId="{599D126B-92A3-4A5C-968D-C9CBEF55B419}" srcOrd="0" destOrd="0" presId="urn:microsoft.com/office/officeart/2005/8/layout/radial4"/>
    <dgm:cxn modelId="{16B2D046-9F65-4EF6-99D9-98042DEB651F}" type="presOf" srcId="{33A42A04-1013-4AE8-ADA2-CFA11EA97BE3}" destId="{73F7F604-B34B-4087-BC39-0FFCBDCB32AF}" srcOrd="0" destOrd="0" presId="urn:microsoft.com/office/officeart/2005/8/layout/radial4"/>
    <dgm:cxn modelId="{FC5D88A2-BCB9-490C-90CD-0FDAA655ACD0}" type="presOf" srcId="{941B330F-0274-4E53-BE60-3E8A7DD79851}" destId="{628F07E5-1BCA-416D-BE44-943C8406B5D5}" srcOrd="0" destOrd="0" presId="urn:microsoft.com/office/officeart/2005/8/layout/radial4"/>
    <dgm:cxn modelId="{58A3556E-19B2-45C7-8D38-221E818AF5B3}" type="presOf" srcId="{9947FA01-BB67-4933-80C9-D027261FA010}" destId="{52B6B68A-7C35-4B9B-A6C2-511E656B9CDF}" srcOrd="0" destOrd="0" presId="urn:microsoft.com/office/officeart/2005/8/layout/radial4"/>
    <dgm:cxn modelId="{880E0551-CA52-4894-940C-208501AD412C}" type="presOf" srcId="{4D2362FB-BE2B-4CF5-8E45-F5BCF7F2F20C}" destId="{84894CF1-79C6-439E-8397-CE1156647A6D}" srcOrd="0" destOrd="0" presId="urn:microsoft.com/office/officeart/2005/8/layout/radial4"/>
    <dgm:cxn modelId="{88DFBB4D-84D1-4172-BAB5-18884114E028}" srcId="{33A42A04-1013-4AE8-ADA2-CFA11EA97BE3}" destId="{9947FA01-BB67-4933-80C9-D027261FA010}" srcOrd="3" destOrd="0" parTransId="{941B330F-0274-4E53-BE60-3E8A7DD79851}" sibTransId="{2BDED7B2-D6E4-475E-9BF3-D82262A36184}"/>
    <dgm:cxn modelId="{A7EC2879-02F2-4B9E-B101-17579A144110}" srcId="{26EA8A44-F372-4EAB-9C43-80437668F43E}" destId="{33A42A04-1013-4AE8-ADA2-CFA11EA97BE3}" srcOrd="0" destOrd="0" parTransId="{60BA0B75-A862-4D59-9388-108C0BF9DC2C}" sibTransId="{BACDF708-050B-4C42-A8B8-B1AD5C3F152E}"/>
    <dgm:cxn modelId="{7E4300A2-FE84-4424-AC4D-6E0A29CC4A69}" type="presOf" srcId="{902D37B8-22E9-474A-90B3-A6365F363FD0}" destId="{A225B249-E195-4DB1-8966-2AE574652F60}" srcOrd="0" destOrd="0" presId="urn:microsoft.com/office/officeart/2005/8/layout/radial4"/>
    <dgm:cxn modelId="{3743B65D-8F79-44A4-8CEB-D3883C93CBF4}" type="presOf" srcId="{C6EB4AFC-B975-484D-9790-C57B7F441A43}" destId="{5769E26F-A528-4DE2-8611-B359E607235F}" srcOrd="0" destOrd="0" presId="urn:microsoft.com/office/officeart/2005/8/layout/radial4"/>
    <dgm:cxn modelId="{DC1A1A53-0F1C-4426-8F4F-7CBDB5022D79}" srcId="{33A42A04-1013-4AE8-ADA2-CFA11EA97BE3}" destId="{4D2362FB-BE2B-4CF5-8E45-F5BCF7F2F20C}" srcOrd="1" destOrd="0" parTransId="{4436D3BA-CC70-4093-B75D-7787BD23C0A6}" sibTransId="{9BD2F630-44A4-4A9E-97E5-859E3FC3D887}"/>
    <dgm:cxn modelId="{04402317-D42C-4C25-B7F9-A4431728FDC7}" type="presOf" srcId="{2FB95899-EF3E-4E44-9FE7-56CE674E7EF9}" destId="{FA5B5A50-7849-4005-A585-29D6B23196BC}" srcOrd="0" destOrd="0" presId="urn:microsoft.com/office/officeart/2005/8/layout/radial4"/>
    <dgm:cxn modelId="{56BEBB08-C8FD-41A2-B8A0-56D0EE8A3C19}" srcId="{33A42A04-1013-4AE8-ADA2-CFA11EA97BE3}" destId="{C6EB4AFC-B975-484D-9790-C57B7F441A43}" srcOrd="0" destOrd="0" parTransId="{902D37B8-22E9-474A-90B3-A6365F363FD0}" sibTransId="{9B4F9A3F-CB5B-4DEB-8C4B-5ECB035235E2}"/>
    <dgm:cxn modelId="{F616EA05-CB2E-4F56-A22E-E954F9B2C077}" type="presOf" srcId="{26EA8A44-F372-4EAB-9C43-80437668F43E}" destId="{82404C1F-59AC-492C-8416-C36EF22E1A85}" srcOrd="0" destOrd="0" presId="urn:microsoft.com/office/officeart/2005/8/layout/radial4"/>
    <dgm:cxn modelId="{09F1D4F0-3257-435B-9E8F-CEF970A431B7}" type="presOf" srcId="{4436D3BA-CC70-4093-B75D-7787BD23C0A6}" destId="{372A3EAA-2AA4-4573-9F39-4BB2B357AA6E}" srcOrd="0" destOrd="0" presId="urn:microsoft.com/office/officeart/2005/8/layout/radial4"/>
    <dgm:cxn modelId="{502927D9-2C9F-4564-90D5-CD7F6EDB45B5}" type="presParOf" srcId="{82404C1F-59AC-492C-8416-C36EF22E1A85}" destId="{73F7F604-B34B-4087-BC39-0FFCBDCB32AF}" srcOrd="0" destOrd="0" presId="urn:microsoft.com/office/officeart/2005/8/layout/radial4"/>
    <dgm:cxn modelId="{3FE6A357-1F38-4941-9398-D71E06015F31}" type="presParOf" srcId="{82404C1F-59AC-492C-8416-C36EF22E1A85}" destId="{A225B249-E195-4DB1-8966-2AE574652F60}" srcOrd="1" destOrd="0" presId="urn:microsoft.com/office/officeart/2005/8/layout/radial4"/>
    <dgm:cxn modelId="{95DD753A-1AD8-4992-A78F-FE1914FDC484}" type="presParOf" srcId="{82404C1F-59AC-492C-8416-C36EF22E1A85}" destId="{5769E26F-A528-4DE2-8611-B359E607235F}" srcOrd="2" destOrd="0" presId="urn:microsoft.com/office/officeart/2005/8/layout/radial4"/>
    <dgm:cxn modelId="{F004BD8A-F464-4E79-A7DB-6A6F4A00D9DF}" type="presParOf" srcId="{82404C1F-59AC-492C-8416-C36EF22E1A85}" destId="{372A3EAA-2AA4-4573-9F39-4BB2B357AA6E}" srcOrd="3" destOrd="0" presId="urn:microsoft.com/office/officeart/2005/8/layout/radial4"/>
    <dgm:cxn modelId="{D39F39AD-6B5F-49E6-9417-96CA46EB8468}" type="presParOf" srcId="{82404C1F-59AC-492C-8416-C36EF22E1A85}" destId="{84894CF1-79C6-439E-8397-CE1156647A6D}" srcOrd="4" destOrd="0" presId="urn:microsoft.com/office/officeart/2005/8/layout/radial4"/>
    <dgm:cxn modelId="{C78B7DA7-B9F6-401E-8435-6D4520151D2A}" type="presParOf" srcId="{82404C1F-59AC-492C-8416-C36EF22E1A85}" destId="{FA5B5A50-7849-4005-A585-29D6B23196BC}" srcOrd="5" destOrd="0" presId="urn:microsoft.com/office/officeart/2005/8/layout/radial4"/>
    <dgm:cxn modelId="{7E4D00D8-FC19-4937-A224-8F53F8689E03}" type="presParOf" srcId="{82404C1F-59AC-492C-8416-C36EF22E1A85}" destId="{599D126B-92A3-4A5C-968D-C9CBEF55B419}" srcOrd="6" destOrd="0" presId="urn:microsoft.com/office/officeart/2005/8/layout/radial4"/>
    <dgm:cxn modelId="{DFB91AFC-AB36-418B-A341-05FF3EFBB4CF}" type="presParOf" srcId="{82404C1F-59AC-492C-8416-C36EF22E1A85}" destId="{628F07E5-1BCA-416D-BE44-943C8406B5D5}" srcOrd="7" destOrd="0" presId="urn:microsoft.com/office/officeart/2005/8/layout/radial4"/>
    <dgm:cxn modelId="{852E6F1D-B5F9-4499-A9B2-06710A72EA8B}" type="presParOf" srcId="{82404C1F-59AC-492C-8416-C36EF22E1A85}" destId="{52B6B68A-7C35-4B9B-A6C2-511E656B9CDF}" srcOrd="8" destOrd="0" presId="urn:microsoft.com/office/officeart/2005/8/layout/radial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63C5A-1166-424E-9619-3541788CABEF}" type="datetimeFigureOut">
              <a:rPr lang="tr-TR" smtClean="0"/>
              <a:pPr/>
              <a:t>23.03.2018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67D9A-2473-4B5E-A1A4-69641BE89221}" type="slidenum">
              <a:rPr lang="tr-TR" smtClean="0"/>
              <a:pPr/>
              <a:t>‹#›</a:t>
            </a:fld>
            <a:endParaRPr lang="tr-TR"/>
          </a:p>
        </p:txBody>
      </p:sp>
    </p:spTree>
    <p:extLst>
      <p:ext uri="{BB962C8B-B14F-4D97-AF65-F5344CB8AC3E}">
        <p14:creationId xmlns="" xmlns:p14="http://schemas.microsoft.com/office/powerpoint/2010/main" val="92219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5427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24F27-7748-492C-8A5C-6F607CC9D5EF}" type="slidenum">
              <a:rPr lang="fr-CA" smtClean="0">
                <a:solidFill>
                  <a:prstClr val="black"/>
                </a:solidFill>
              </a:rPr>
              <a:pPr eaLnBrk="1" hangingPunct="1"/>
              <a:t>104</a:t>
            </a:fld>
            <a:endParaRPr lang="fr-CA" smtClean="0">
              <a:solidFill>
                <a:prstClr val="black"/>
              </a:solidFill>
            </a:endParaRPr>
          </a:p>
        </p:txBody>
      </p:sp>
    </p:spTree>
    <p:extLst>
      <p:ext uri="{BB962C8B-B14F-4D97-AF65-F5344CB8AC3E}">
        <p14:creationId xmlns="" xmlns:p14="http://schemas.microsoft.com/office/powerpoint/2010/main" val="257509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5427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24F27-7748-492C-8A5C-6F607CC9D5EF}" type="slidenum">
              <a:rPr lang="fr-CA" smtClean="0">
                <a:solidFill>
                  <a:prstClr val="black"/>
                </a:solidFill>
              </a:rPr>
              <a:pPr eaLnBrk="1" hangingPunct="1"/>
              <a:t>105</a:t>
            </a:fld>
            <a:endParaRPr lang="fr-CA" smtClean="0">
              <a:solidFill>
                <a:prstClr val="black"/>
              </a:solidFill>
            </a:endParaRPr>
          </a:p>
        </p:txBody>
      </p:sp>
    </p:spTree>
    <p:extLst>
      <p:ext uri="{BB962C8B-B14F-4D97-AF65-F5344CB8AC3E}">
        <p14:creationId xmlns="" xmlns:p14="http://schemas.microsoft.com/office/powerpoint/2010/main" val="149004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5427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24F27-7748-492C-8A5C-6F607CC9D5EF}" type="slidenum">
              <a:rPr lang="fr-CA" smtClean="0">
                <a:solidFill>
                  <a:prstClr val="black"/>
                </a:solidFill>
              </a:rPr>
              <a:pPr eaLnBrk="1" hangingPunct="1"/>
              <a:t>106</a:t>
            </a:fld>
            <a:endParaRPr lang="fr-CA" smtClean="0">
              <a:solidFill>
                <a:prstClr val="black"/>
              </a:solidFill>
            </a:endParaRPr>
          </a:p>
        </p:txBody>
      </p:sp>
    </p:spTree>
    <p:extLst>
      <p:ext uri="{BB962C8B-B14F-4D97-AF65-F5344CB8AC3E}">
        <p14:creationId xmlns="" xmlns:p14="http://schemas.microsoft.com/office/powerpoint/2010/main" val="396201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5427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24F27-7748-492C-8A5C-6F607CC9D5EF}" type="slidenum">
              <a:rPr lang="fr-CA" smtClean="0">
                <a:solidFill>
                  <a:prstClr val="black"/>
                </a:solidFill>
              </a:rPr>
              <a:pPr eaLnBrk="1" hangingPunct="1"/>
              <a:t>108</a:t>
            </a:fld>
            <a:endParaRPr lang="fr-CA" smtClean="0">
              <a:solidFill>
                <a:prstClr val="black"/>
              </a:solidFill>
            </a:endParaRPr>
          </a:p>
        </p:txBody>
      </p:sp>
    </p:spTree>
    <p:extLst>
      <p:ext uri="{BB962C8B-B14F-4D97-AF65-F5344CB8AC3E}">
        <p14:creationId xmlns="" xmlns:p14="http://schemas.microsoft.com/office/powerpoint/2010/main" val="82013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5427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24F27-7748-492C-8A5C-6F607CC9D5EF}" type="slidenum">
              <a:rPr lang="fr-CA" smtClean="0"/>
              <a:pPr eaLnBrk="1" hangingPunct="1"/>
              <a:t>110</a:t>
            </a:fld>
            <a:endParaRPr lang="fr-CA" smtClean="0"/>
          </a:p>
        </p:txBody>
      </p:sp>
    </p:spTree>
    <p:extLst>
      <p:ext uri="{BB962C8B-B14F-4D97-AF65-F5344CB8AC3E}">
        <p14:creationId xmlns="" xmlns:p14="http://schemas.microsoft.com/office/powerpoint/2010/main" val="4181028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tr-T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tr-TR"/>
          </a:p>
        </p:txBody>
      </p:sp>
      <p:sp>
        <p:nvSpPr>
          <p:cNvPr id="6" name="Slide Number Placeholder 5"/>
          <p:cNvSpPr>
            <a:spLocks noGrp="1"/>
          </p:cNvSpPr>
          <p:nvPr>
            <p:ph type="sldNum" sz="quarter" idx="12"/>
          </p:nvPr>
        </p:nvSpPr>
        <p:spPr>
          <a:xfrm>
            <a:off x="6817317" y="5054602"/>
            <a:ext cx="413483" cy="279400"/>
          </a:xfrm>
        </p:spPr>
        <p:txBody>
          <a:bodyPr/>
          <a:lstStyle/>
          <a:p>
            <a:fld id="{31358DB4-9B09-4CEB-AC0E-7752705BDD1C}" type="slidenum">
              <a:rPr lang="tr-TR" altLang="tr-TR" smtClean="0"/>
              <a:pPr/>
              <a:t>‹#›</a:t>
            </a:fld>
            <a:endParaRPr lang="tr-TR" altLang="tr-TR"/>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6811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3A77FBFC-2DF3-473F-A563-F0DF51BE2F5A}" type="slidenum">
              <a:rPr lang="tr-TR" altLang="tr-TR" smtClean="0"/>
              <a:pPr/>
              <a:t>‹#›</a:t>
            </a:fld>
            <a:endParaRPr lang="tr-TR" altLang="tr-TR"/>
          </a:p>
        </p:txBody>
      </p:sp>
    </p:spTree>
    <p:extLst>
      <p:ext uri="{BB962C8B-B14F-4D97-AF65-F5344CB8AC3E}">
        <p14:creationId xmlns="" xmlns:p14="http://schemas.microsoft.com/office/powerpoint/2010/main" val="151886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A77FBFC-2DF3-473F-A563-F0DF51BE2F5A}" type="slidenum">
              <a:rPr lang="tr-TR" altLang="tr-TR" smtClean="0"/>
              <a:pPr/>
              <a:t>‹#›</a:t>
            </a:fld>
            <a:endParaRPr lang="tr-TR" altLang="tr-TR"/>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0689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A77FBFC-2DF3-473F-A563-F0DF51BE2F5A}" type="slidenum">
              <a:rPr lang="tr-TR" altLang="tr-TR" smtClean="0"/>
              <a:pPr/>
              <a:t>‹#›</a:t>
            </a:fld>
            <a:endParaRPr lang="tr-TR" alt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85549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A77FBFC-2DF3-473F-A563-F0DF51BE2F5A}" type="slidenum">
              <a:rPr lang="tr-TR" altLang="tr-TR" smtClean="0"/>
              <a:pPr/>
              <a:t>‹#›</a:t>
            </a:fld>
            <a:endParaRPr lang="tr-TR" altLang="tr-TR"/>
          </a:p>
        </p:txBody>
      </p:sp>
    </p:spTree>
    <p:extLst>
      <p:ext uri="{BB962C8B-B14F-4D97-AF65-F5344CB8AC3E}">
        <p14:creationId xmlns="" xmlns:p14="http://schemas.microsoft.com/office/powerpoint/2010/main" val="717042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A77FBFC-2DF3-473F-A563-F0DF51BE2F5A}" type="slidenum">
              <a:rPr lang="tr-TR" altLang="tr-TR" smtClean="0"/>
              <a:pPr/>
              <a:t>‹#›</a:t>
            </a:fld>
            <a:endParaRPr lang="tr-TR" alt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0255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smtClean="0"/>
              <a:t>Asıl başlık stili için tıklatın</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A77FBFC-2DF3-473F-A563-F0DF51BE2F5A}" type="slidenum">
              <a:rPr lang="tr-TR" altLang="tr-TR" smtClean="0"/>
              <a:pPr/>
              <a:t>‹#›</a:t>
            </a:fld>
            <a:endParaRPr lang="tr-TR" altLang="tr-TR"/>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01092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2020ED56-7CF2-4F19-8B45-2448C3D500CD}" type="slidenum">
              <a:rPr lang="tr-TR" altLang="tr-TR" smtClean="0"/>
              <a:pPr/>
              <a:t>‹#›</a:t>
            </a:fld>
            <a:endParaRPr lang="tr-TR" altLang="tr-TR"/>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5825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8BA95884-E1E3-47A0-9B45-4011D3EA174A}" type="slidenum">
              <a:rPr lang="tr-TR" altLang="tr-TR" smtClean="0"/>
              <a:pPr/>
              <a:t>‹#›</a:t>
            </a:fld>
            <a:endParaRPr lang="tr-TR" altLang="tr-TR"/>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7296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5A7E197F-8EA7-4996-9855-1DDCC966A51E}" type="slidenum">
              <a:rPr lang="tr-TR" altLang="tr-TR" smtClean="0"/>
              <a:pPr/>
              <a:t>‹#›</a:t>
            </a:fld>
            <a:endParaRPr lang="tr-TR" altLang="tr-TR"/>
          </a:p>
        </p:txBody>
      </p:sp>
    </p:spTree>
    <p:extLst>
      <p:ext uri="{BB962C8B-B14F-4D97-AF65-F5344CB8AC3E}">
        <p14:creationId xmlns="" xmlns:p14="http://schemas.microsoft.com/office/powerpoint/2010/main" val="390784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E658BE26-F3D8-42F8-9462-C5988B212F3D}" type="slidenum">
              <a:rPr lang="tr-TR" altLang="tr-TR" smtClean="0"/>
              <a:pPr/>
              <a:t>‹#›</a:t>
            </a:fld>
            <a:endParaRPr lang="tr-TR" altLang="tr-TR"/>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9749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6A34FECE-4501-49D6-803F-F2DC673DF5B7}" type="slidenum">
              <a:rPr lang="tr-TR" altLang="tr-TR" smtClean="0"/>
              <a:pPr/>
              <a:t>‹#›</a:t>
            </a:fld>
            <a:endParaRPr lang="tr-TR" altLang="tr-TR"/>
          </a:p>
        </p:txBody>
      </p:sp>
    </p:spTree>
    <p:extLst>
      <p:ext uri="{BB962C8B-B14F-4D97-AF65-F5344CB8AC3E}">
        <p14:creationId xmlns="" xmlns:p14="http://schemas.microsoft.com/office/powerpoint/2010/main" val="165016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fld id="{6EEF42EB-87C2-498B-B470-EB394C95B804}" type="slidenum">
              <a:rPr lang="tr-TR" altLang="tr-TR" smtClean="0"/>
              <a:pPr/>
              <a:t>‹#›</a:t>
            </a:fld>
            <a:endParaRPr lang="tr-TR" altLang="tr-TR"/>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0644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53A6D762-125F-4877-BA32-E3EA222056CD}" type="slidenum">
              <a:rPr lang="tr-TR" altLang="tr-TR" smtClean="0"/>
              <a:pPr/>
              <a:t>‹#›</a:t>
            </a:fld>
            <a:endParaRPr lang="tr-TR" altLang="tr-TR"/>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2208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fld id="{4B038D3D-D225-469D-80AA-2873C4AAC731}" type="slidenum">
              <a:rPr lang="tr-TR" altLang="tr-TR" smtClean="0"/>
              <a:pPr/>
              <a:t>‹#›</a:t>
            </a:fld>
            <a:endParaRPr lang="tr-TR" altLang="tr-TR"/>
          </a:p>
        </p:txBody>
      </p:sp>
    </p:spTree>
    <p:extLst>
      <p:ext uri="{BB962C8B-B14F-4D97-AF65-F5344CB8AC3E}">
        <p14:creationId xmlns="" xmlns:p14="http://schemas.microsoft.com/office/powerpoint/2010/main" val="5061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FE41B331-C494-4425-82FC-929EFB982D73}" type="slidenum">
              <a:rPr lang="tr-TR" altLang="tr-TR" smtClean="0"/>
              <a:pPr/>
              <a:t>‹#›</a:t>
            </a:fld>
            <a:endParaRPr lang="tr-TR" altLang="tr-TR"/>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8371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B1E807B0-45D7-4EFE-B1D7-622C491443C8}" type="slidenum">
              <a:rPr lang="tr-TR" altLang="tr-TR" smtClean="0"/>
              <a:pPr/>
              <a:t>‹#›</a:t>
            </a:fld>
            <a:endParaRPr lang="tr-TR" altLang="tr-TR"/>
          </a:p>
        </p:txBody>
      </p:sp>
    </p:spTree>
    <p:extLst>
      <p:ext uri="{BB962C8B-B14F-4D97-AF65-F5344CB8AC3E}">
        <p14:creationId xmlns="" xmlns:p14="http://schemas.microsoft.com/office/powerpoint/2010/main" val="230441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77FBFC-2DF3-473F-A563-F0DF51BE2F5A}" type="slidenum">
              <a:rPr lang="tr-TR" altLang="tr-TR" smtClean="0"/>
              <a:pPr/>
              <a:t>‹#›</a:t>
            </a:fld>
            <a:endParaRPr lang="tr-TR" altLang="tr-TR"/>
          </a:p>
        </p:txBody>
      </p:sp>
    </p:spTree>
    <p:extLst>
      <p:ext uri="{BB962C8B-B14F-4D97-AF65-F5344CB8AC3E}">
        <p14:creationId xmlns="" xmlns:p14="http://schemas.microsoft.com/office/powerpoint/2010/main" val="1972226946"/>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0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0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ctrTitle"/>
          </p:nvPr>
        </p:nvSpPr>
        <p:spPr>
          <a:xfrm>
            <a:off x="0" y="500042"/>
            <a:ext cx="9144000" cy="3786214"/>
          </a:xfrm>
          <a:ln>
            <a:solidFill>
              <a:schemeClr val="accent2"/>
            </a:solidFill>
          </a:ln>
        </p:spPr>
        <p:txBody>
          <a:bodyPr/>
          <a:lstStyle/>
          <a:p>
            <a:r>
              <a:rPr lang="tr-TR" sz="6000" b="1" dirty="0"/>
              <a:t>ÖZEL ÖĞRENME GÜÇLÜĞÜ </a:t>
            </a:r>
            <a:endParaRPr lang="tr-TR" sz="6000" dirty="0"/>
          </a:p>
        </p:txBody>
      </p:sp>
      <p:sp>
        <p:nvSpPr>
          <p:cNvPr id="6" name="2 Alt Başlık"/>
          <p:cNvSpPr txBox="1">
            <a:spLocks/>
          </p:cNvSpPr>
          <p:nvPr/>
        </p:nvSpPr>
        <p:spPr>
          <a:xfrm>
            <a:off x="1835696" y="3501009"/>
            <a:ext cx="5472608" cy="136815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r" fontAlgn="auto">
              <a:spcBef>
                <a:spcPts val="0"/>
              </a:spcBef>
              <a:spcAft>
                <a:spcPts val="0"/>
              </a:spcAft>
            </a:pPr>
            <a:endParaRPr lang="tr-TR" altLang="tr-TR" sz="2600" dirty="0" smtClean="0"/>
          </a:p>
          <a:p>
            <a:pPr algn="r" fontAlgn="auto">
              <a:spcBef>
                <a:spcPts val="0"/>
              </a:spcBef>
              <a:spcAft>
                <a:spcPts val="0"/>
              </a:spcAft>
              <a:defRPr/>
            </a:pPr>
            <a:endParaRPr lang="fr-CA" sz="2600" dirty="0" smtClean="0">
              <a:solidFill>
                <a:schemeClr val="tx1">
                  <a:lumMod val="75000"/>
                  <a:lumOff val="25000"/>
                </a:schemeClr>
              </a:solidFill>
            </a:endParaRPr>
          </a:p>
          <a:p>
            <a:pPr algn="r" fontAlgn="auto">
              <a:spcBef>
                <a:spcPts val="0"/>
              </a:spcBef>
              <a:spcAft>
                <a:spcPts val="0"/>
              </a:spcAft>
            </a:pPr>
            <a:endParaRPr lang="tr-TR" altLang="tr-TR" sz="2600" dirty="0" smtClean="0"/>
          </a:p>
        </p:txBody>
      </p:sp>
      <p:sp>
        <p:nvSpPr>
          <p:cNvPr id="8" name="Espace réservé du contenu 2"/>
          <p:cNvSpPr txBox="1">
            <a:spLocks/>
          </p:cNvSpPr>
          <p:nvPr/>
        </p:nvSpPr>
        <p:spPr bwMode="auto">
          <a:xfrm>
            <a:off x="683568" y="5517232"/>
            <a:ext cx="8229600" cy="1368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Font typeface="Arial" charset="0"/>
              <a:buNone/>
              <a:defRPr/>
            </a:pPr>
            <a:r>
              <a:rPr lang="tr-TR" sz="2200" b="1" i="1" dirty="0" smtClean="0">
                <a:latin typeface="Footlight MT Light" panose="0204060206030A020304" pitchFamily="18" charset="0"/>
              </a:rPr>
              <a:t>Aydın Hacı </a:t>
            </a:r>
            <a:r>
              <a:rPr lang="tr-TR" sz="2200" b="1" i="1" dirty="0" err="1" smtClean="0">
                <a:latin typeface="Footlight MT Light" panose="0204060206030A020304" pitchFamily="18" charset="0"/>
              </a:rPr>
              <a:t>Kadriye</a:t>
            </a:r>
            <a:r>
              <a:rPr lang="tr-TR" sz="2200" b="1" i="1" dirty="0" smtClean="0">
                <a:latin typeface="Footlight MT Light" panose="0204060206030A020304" pitchFamily="18" charset="0"/>
              </a:rPr>
              <a:t> </a:t>
            </a:r>
            <a:r>
              <a:rPr lang="tr-TR" sz="2200" b="1" i="1" dirty="0" err="1" smtClean="0">
                <a:latin typeface="Footlight MT Light" panose="0204060206030A020304" pitchFamily="18" charset="0"/>
              </a:rPr>
              <a:t>Arslan</a:t>
            </a:r>
            <a:r>
              <a:rPr lang="tr-TR" sz="2200" b="1" i="1" dirty="0" smtClean="0">
                <a:latin typeface="Footlight MT Light" panose="0204060206030A020304" pitchFamily="18" charset="0"/>
              </a:rPr>
              <a:t> Rehberlik ve Araştırma Merkezi Özel Öğrenme Güçlüğü Eğitimi </a:t>
            </a:r>
          </a:p>
          <a:p>
            <a:pPr marL="0" indent="0" algn="ctr" eaLnBrk="1" fontAlgn="auto" hangingPunct="1">
              <a:spcAft>
                <a:spcPts val="0"/>
              </a:spcAft>
              <a:buNone/>
              <a:defRPr/>
            </a:pPr>
            <a:r>
              <a:rPr lang="tr-TR" sz="2200" b="1" i="1" dirty="0" smtClean="0">
                <a:latin typeface="Footlight MT Light" panose="0204060206030A020304" pitchFamily="18" charset="0"/>
              </a:rPr>
              <a:t>2017-2018</a:t>
            </a:r>
            <a:endParaRPr lang="fr-CA" sz="2200" b="1" i="1" dirty="0" smtClean="0">
              <a:latin typeface="Footlight MT Light" panose="0204060206030A020304" pitchFamily="18" charset="0"/>
            </a:endParaRPr>
          </a:p>
        </p:txBody>
      </p:sp>
      <p:pic>
        <p:nvPicPr>
          <p:cNvPr id="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71604" y="4214818"/>
            <a:ext cx="940449" cy="936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GÜÇLÜĞÜNÜN TANIMI</a:t>
            </a:r>
          </a:p>
        </p:txBody>
      </p:sp>
      <p:sp>
        <p:nvSpPr>
          <p:cNvPr id="3" name="İçerik Yer Tutucusu 2"/>
          <p:cNvSpPr>
            <a:spLocks noGrp="1"/>
          </p:cNvSpPr>
          <p:nvPr>
            <p:ph idx="1"/>
          </p:nvPr>
        </p:nvSpPr>
        <p:spPr>
          <a:xfrm>
            <a:off x="611560" y="2490135"/>
            <a:ext cx="7920880" cy="3444997"/>
          </a:xfrm>
        </p:spPr>
        <p:txBody>
          <a:bodyPr>
            <a:noAutofit/>
          </a:bodyPr>
          <a:lstStyle/>
          <a:p>
            <a:pPr lvl="1">
              <a:buFont typeface="Wingdings" panose="05000000000000000000" pitchFamily="2" charset="2"/>
              <a:buChar char="Ø"/>
            </a:pPr>
            <a:r>
              <a:rPr lang="tr-TR" sz="2800" dirty="0" smtClean="0"/>
              <a:t>Öğrenme problemleri çevresel </a:t>
            </a:r>
            <a:r>
              <a:rPr lang="tr-TR" sz="2800" b="1" dirty="0" smtClean="0"/>
              <a:t>yoksunluklardan</a:t>
            </a:r>
            <a:r>
              <a:rPr lang="tr-TR" sz="2800" dirty="0" smtClean="0"/>
              <a:t>/ dezavantajlardan kaynaklanmamaktadır.</a:t>
            </a:r>
          </a:p>
          <a:p>
            <a:pPr lvl="1">
              <a:buFont typeface="Wingdings" panose="05000000000000000000" pitchFamily="2" charset="2"/>
              <a:buChar char="Ø"/>
            </a:pPr>
            <a:r>
              <a:rPr lang="tr-TR" sz="2800" dirty="0"/>
              <a:t>Öğrenme problemleri zihinsel yetersizlikten ya da duygusal bozukluklardan </a:t>
            </a:r>
            <a:r>
              <a:rPr lang="tr-TR" sz="2800" dirty="0" smtClean="0"/>
              <a:t>kaynaklanmamaktadır.</a:t>
            </a:r>
          </a:p>
          <a:p>
            <a:pPr lvl="1">
              <a:buFont typeface="Wingdings" panose="05000000000000000000" pitchFamily="2" charset="2"/>
              <a:buChar char="Ø"/>
            </a:pPr>
            <a:r>
              <a:rPr lang="tr-TR" sz="2800" b="1" dirty="0" smtClean="0"/>
              <a:t>Farklı yeteneklere sahip olabilmektedirler</a:t>
            </a:r>
            <a:r>
              <a:rPr lang="tr-TR" sz="2800" dirty="0" smtClean="0"/>
              <a:t>. Bazı akademik alanlarda zorluklar yaşarken diğerlerinde hiçbir zorluk yaşamayabilmektedirler</a:t>
            </a:r>
            <a:endParaRPr lang="tr-TR" sz="2800" dirty="0"/>
          </a:p>
        </p:txBody>
      </p:sp>
    </p:spTree>
    <p:extLst>
      <p:ext uri="{BB962C8B-B14F-4D97-AF65-F5344CB8AC3E}">
        <p14:creationId xmlns="" xmlns:p14="http://schemas.microsoft.com/office/powerpoint/2010/main" val="14990857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Unvan 3"/>
          <p:cNvSpPr>
            <a:spLocks noGrp="1"/>
          </p:cNvSpPr>
          <p:nvPr>
            <p:ph type="title"/>
          </p:nvPr>
        </p:nvSpPr>
        <p:spPr/>
        <p:txBody>
          <a:bodyPr/>
          <a:lstStyle/>
          <a:p>
            <a:endParaRPr lang="tr-TR" altLang="tr-TR" smtClean="0">
              <a:ln>
                <a:noFill/>
              </a:ln>
            </a:endParaRPr>
          </a:p>
        </p:txBody>
      </p:sp>
      <p:sp>
        <p:nvSpPr>
          <p:cNvPr id="40963" name="İçerik Yer Tutucusu 4"/>
          <p:cNvSpPr>
            <a:spLocks noGrp="1"/>
          </p:cNvSpPr>
          <p:nvPr>
            <p:ph idx="1"/>
          </p:nvPr>
        </p:nvSpPr>
        <p:spPr>
          <a:xfrm>
            <a:off x="539552" y="2490135"/>
            <a:ext cx="8064896" cy="3444997"/>
          </a:xfrm>
        </p:spPr>
        <p:txBody>
          <a:bodyPr>
            <a:noAutofit/>
          </a:bodyPr>
          <a:lstStyle/>
          <a:p>
            <a:pPr>
              <a:defRPr/>
            </a:pPr>
            <a:r>
              <a:rPr lang="tr-TR" altLang="tr-TR" sz="2600" dirty="0" smtClean="0"/>
              <a:t>Akademik alanda zorluk yaşamaya devam eden ve 2. aşamada minimum ilerleme gösteren öğrencilere daha yoğun müdahale desteği sağlanmaktadır</a:t>
            </a:r>
          </a:p>
          <a:p>
            <a:pPr>
              <a:defRPr/>
            </a:pPr>
            <a:r>
              <a:rPr lang="tr-TR" altLang="tr-TR" sz="2600" dirty="0" smtClean="0"/>
              <a:t>Öğrenci bu aşamada doğrudan öğretimi bireysel ya da 2-3 kişiden oluşan küçük grup içinde almaktadır</a:t>
            </a:r>
          </a:p>
          <a:p>
            <a:pPr>
              <a:defRPr/>
            </a:pPr>
            <a:r>
              <a:rPr lang="tr-TR" altLang="tr-TR" sz="2600" b="1" dirty="0" smtClean="0">
                <a:effectLst>
                  <a:outerShdw blurRad="38100" dist="38100" dir="2700000" algn="tl">
                    <a:srgbClr val="000000">
                      <a:alpha val="43137"/>
                    </a:srgbClr>
                  </a:outerShdw>
                </a:effectLst>
              </a:rPr>
              <a:t>Örneğin, </a:t>
            </a:r>
            <a:r>
              <a:rPr lang="tr-TR" altLang="tr-TR" sz="2600" dirty="0" smtClean="0"/>
              <a:t>okuma öğretimi genellikle kelime çalışması, sözcük dağarcığı, kelime çalışmalarının uygulanması, metinde sözcük dağarcığı, okuma, akıcılık ve anlamaya dayanır</a:t>
            </a:r>
          </a:p>
        </p:txBody>
      </p:sp>
      <p:sp>
        <p:nvSpPr>
          <p:cNvPr id="3" name="1 Başlık"/>
          <p:cNvSpPr txBox="1">
            <a:spLocks/>
          </p:cNvSpPr>
          <p:nvPr/>
        </p:nvSpPr>
        <p:spPr bwMode="auto">
          <a:xfrm>
            <a:off x="981075" y="982663"/>
            <a:ext cx="7200900" cy="1077912"/>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a:bodyPr>
          <a:lstStyle>
            <a:lvl1pPr algn="ctr" defTabSz="457200" rtl="0" eaLnBrk="0" fontAlgn="base" hangingPunct="0">
              <a:spcBef>
                <a:spcPct val="0"/>
              </a:spcBef>
              <a:spcAft>
                <a:spcPct val="0"/>
              </a:spcAft>
              <a:defRPr sz="4400" kern="1200">
                <a:ln w="3175" cmpd="sng">
                  <a:noFill/>
                </a:ln>
                <a:solidFill>
                  <a:schemeClr val="dk1"/>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eaLnBrk="1" fontAlgn="auto" hangingPunct="1">
              <a:spcAft>
                <a:spcPts val="0"/>
              </a:spcAft>
              <a:defRPr/>
            </a:pPr>
            <a:r>
              <a:rPr lang="tr-TR" sz="3600" b="1" dirty="0" smtClean="0"/>
              <a:t>RTI/ 3. Aşama </a:t>
            </a:r>
            <a:endParaRPr lang="tr-TR" sz="3600" b="1" dirty="0"/>
          </a:p>
        </p:txBody>
      </p:sp>
    </p:spTree>
    <p:extLst>
      <p:ext uri="{BB962C8B-B14F-4D97-AF65-F5344CB8AC3E}">
        <p14:creationId xmlns="" xmlns:p14="http://schemas.microsoft.com/office/powerpoint/2010/main" val="2408035190"/>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Unvan 1"/>
          <p:cNvSpPr>
            <a:spLocks noGrp="1"/>
          </p:cNvSpPr>
          <p:nvPr>
            <p:ph type="title"/>
          </p:nvPr>
        </p:nvSpPr>
        <p:spPr/>
        <p:txBody>
          <a:bodyPr/>
          <a:lstStyle/>
          <a:p>
            <a:endParaRPr lang="tr-TR" altLang="tr-TR" smtClean="0">
              <a:ln>
                <a:noFill/>
              </a:ln>
            </a:endParaRPr>
          </a:p>
        </p:txBody>
      </p:sp>
      <p:sp>
        <p:nvSpPr>
          <p:cNvPr id="41987" name="İçerik Yer Tutucusu 2"/>
          <p:cNvSpPr>
            <a:spLocks noGrp="1"/>
          </p:cNvSpPr>
          <p:nvPr>
            <p:ph idx="1"/>
          </p:nvPr>
        </p:nvSpPr>
        <p:spPr>
          <a:xfrm>
            <a:off x="755576" y="2490135"/>
            <a:ext cx="7632848" cy="3444997"/>
          </a:xfrm>
        </p:spPr>
        <p:txBody>
          <a:bodyPr>
            <a:normAutofit/>
          </a:bodyPr>
          <a:lstStyle/>
          <a:p>
            <a:r>
              <a:rPr lang="tr-TR" altLang="tr-TR" sz="2600" dirty="0" smtClean="0"/>
              <a:t>1. aşamada tüm öğrencilerin %80’i uygun bir ilerleme göstermesi </a:t>
            </a:r>
          </a:p>
          <a:p>
            <a:r>
              <a:rPr lang="tr-TR" altLang="tr-TR" sz="2600" dirty="0" smtClean="0"/>
              <a:t>2. aşamada öğrencilerin % 15-20’si ek öğretim gerektirmesi</a:t>
            </a:r>
          </a:p>
          <a:p>
            <a:r>
              <a:rPr lang="tr-TR" altLang="tr-TR" sz="2600" dirty="0" smtClean="0"/>
              <a:t> 3. aşamada öğrencilerin yaklaşık %5-6’sı yoğun müdahale uygulamasına ihtiyacı olması (</a:t>
            </a:r>
            <a:r>
              <a:rPr lang="tr-TR" altLang="tr-TR" sz="2600" dirty="0" err="1" smtClean="0"/>
              <a:t>Vaughn</a:t>
            </a:r>
            <a:r>
              <a:rPr lang="tr-TR" altLang="tr-TR" sz="2600" dirty="0" smtClean="0"/>
              <a:t> ve </a:t>
            </a:r>
            <a:r>
              <a:rPr lang="tr-TR" altLang="tr-TR" sz="2600" dirty="0" err="1" smtClean="0"/>
              <a:t>Fuchs</a:t>
            </a:r>
            <a:r>
              <a:rPr lang="tr-TR" altLang="tr-TR" sz="2600" dirty="0" smtClean="0"/>
              <a:t>, 2006)</a:t>
            </a:r>
          </a:p>
          <a:p>
            <a:endParaRPr lang="tr-TR" altLang="tr-TR" sz="2600" dirty="0" smtClean="0"/>
          </a:p>
        </p:txBody>
      </p:sp>
      <p:sp>
        <p:nvSpPr>
          <p:cNvPr id="4" name="1 Başlık"/>
          <p:cNvSpPr txBox="1">
            <a:spLocks/>
          </p:cNvSpPr>
          <p:nvPr/>
        </p:nvSpPr>
        <p:spPr bwMode="auto">
          <a:xfrm>
            <a:off x="989013" y="1095375"/>
            <a:ext cx="7200900" cy="1077913"/>
          </a:xfrm>
          <a:prstGeom prst="rect">
            <a:avLst/>
          </a:prstGeom>
        </p:spPr>
        <p:style>
          <a:lnRef idx="1">
            <a:schemeClr val="accent6"/>
          </a:lnRef>
          <a:fillRef idx="2">
            <a:schemeClr val="accent6"/>
          </a:fillRef>
          <a:effectRef idx="1">
            <a:schemeClr val="accent6"/>
          </a:effectRef>
          <a:fontRef idx="minor">
            <a:schemeClr val="dk1"/>
          </a:fontRef>
        </p:style>
        <p:txBody>
          <a:bodyPr anchor="ctr">
            <a:noAutofit/>
          </a:bodyPr>
          <a:lstStyle>
            <a:lvl1pPr algn="ctr" defTabSz="457200" rtl="0" eaLnBrk="0" fontAlgn="base" hangingPunct="0">
              <a:spcBef>
                <a:spcPct val="0"/>
              </a:spcBef>
              <a:spcAft>
                <a:spcPct val="0"/>
              </a:spcAft>
              <a:defRPr sz="4400" kern="1200">
                <a:ln w="3175" cmpd="sng">
                  <a:noFill/>
                </a:ln>
                <a:solidFill>
                  <a:schemeClr val="dk1"/>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eaLnBrk="1" fontAlgn="auto" hangingPunct="1">
              <a:spcAft>
                <a:spcPts val="0"/>
              </a:spcAft>
              <a:defRPr/>
            </a:pPr>
            <a:endParaRPr lang="tr-TR" sz="2600" b="1" dirty="0" smtClean="0">
              <a:effectLst>
                <a:outerShdw blurRad="38100" dist="38100" dir="2700000" algn="tl">
                  <a:srgbClr val="000000">
                    <a:alpha val="43137"/>
                  </a:srgbClr>
                </a:outerShdw>
              </a:effectLst>
            </a:endParaRPr>
          </a:p>
          <a:p>
            <a:pPr eaLnBrk="1" fontAlgn="auto" hangingPunct="1">
              <a:spcAft>
                <a:spcPts val="0"/>
              </a:spcAft>
              <a:defRPr/>
            </a:pPr>
            <a:r>
              <a:rPr lang="tr-TR" sz="2600" b="1" dirty="0" smtClean="0">
                <a:effectLst>
                  <a:outerShdw blurRad="38100" dist="38100" dir="2700000" algn="tl">
                    <a:srgbClr val="000000">
                      <a:alpha val="43137"/>
                    </a:srgbClr>
                  </a:outerShdw>
                </a:effectLst>
              </a:rPr>
              <a:t>Örneğin, o</a:t>
            </a:r>
            <a:r>
              <a:rPr lang="tr-TR" sz="2600" dirty="0" smtClean="0">
                <a:effectLst>
                  <a:outerShdw blurRad="38100" dist="38100" dir="2700000" algn="tl">
                    <a:srgbClr val="000000">
                      <a:alpha val="43137"/>
                    </a:srgbClr>
                  </a:outerShdw>
                </a:effectLst>
              </a:rPr>
              <a:t>kuma </a:t>
            </a:r>
            <a:r>
              <a:rPr lang="tr-TR" sz="2600" dirty="0">
                <a:effectLst>
                  <a:outerShdw blurRad="38100" dist="38100" dir="2700000" algn="tl">
                    <a:srgbClr val="000000">
                      <a:alpha val="43137"/>
                    </a:srgbClr>
                  </a:outerShdw>
                </a:effectLst>
              </a:rPr>
              <a:t>alanında yapılan bir RTI modelinde yaklaşık olarak şu sonuçlar beklenmektedir:</a:t>
            </a:r>
          </a:p>
          <a:p>
            <a:pPr eaLnBrk="1" fontAlgn="auto" hangingPunct="1">
              <a:spcAft>
                <a:spcPts val="0"/>
              </a:spcAft>
              <a:defRPr/>
            </a:pPr>
            <a:endParaRPr lang="tr-TR" sz="2600" b="1" dirty="0"/>
          </a:p>
        </p:txBody>
      </p:sp>
    </p:spTree>
    <p:extLst>
      <p:ext uri="{BB962C8B-B14F-4D97-AF65-F5344CB8AC3E}">
        <p14:creationId xmlns="" xmlns:p14="http://schemas.microsoft.com/office/powerpoint/2010/main" val="1008349703"/>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lumMod val="10000"/>
              <a:lumOff val="90000"/>
            </a:schemeClr>
          </a:solidFill>
        </p:spPr>
        <p:txBody>
          <a:bodyPr/>
          <a:lstStyle/>
          <a:p>
            <a:r>
              <a:rPr lang="tr-TR" dirty="0" smtClean="0"/>
              <a:t>SINIFLANDIRILMASI</a:t>
            </a:r>
            <a:endParaRPr lang="tr-TR" dirty="0"/>
          </a:p>
        </p:txBody>
      </p:sp>
      <p:sp>
        <p:nvSpPr>
          <p:cNvPr id="3" name="2 İçerik Yer Tutucusu"/>
          <p:cNvSpPr>
            <a:spLocks noGrp="1"/>
          </p:cNvSpPr>
          <p:nvPr>
            <p:ph idx="1"/>
          </p:nvPr>
        </p:nvSpPr>
        <p:spPr/>
        <p:txBody>
          <a:bodyPr/>
          <a:lstStyle/>
          <a:p>
            <a:r>
              <a:rPr lang="tr-TR" dirty="0" smtClean="0"/>
              <a:t>Özel Öğrenme Güçlüğü DSM  IV’ </a:t>
            </a:r>
            <a:r>
              <a:rPr lang="tr-TR" dirty="0" err="1" smtClean="0"/>
              <a:t>te</a:t>
            </a:r>
            <a:r>
              <a:rPr lang="tr-TR" dirty="0" smtClean="0"/>
              <a:t> dört grupta incelenir.</a:t>
            </a:r>
          </a:p>
          <a:p>
            <a:pPr marL="457200" indent="-457200">
              <a:buFont typeface="+mj-lt"/>
              <a:buAutoNum type="arabicPeriod"/>
            </a:pPr>
            <a:r>
              <a:rPr lang="tr-TR" dirty="0" smtClean="0"/>
              <a:t>Okuma Bozukluğu (</a:t>
            </a:r>
            <a:r>
              <a:rPr lang="tr-TR" dirty="0" err="1" smtClean="0"/>
              <a:t>Disleksi</a:t>
            </a:r>
            <a:r>
              <a:rPr lang="tr-TR" dirty="0" smtClean="0"/>
              <a:t>)</a:t>
            </a:r>
          </a:p>
          <a:p>
            <a:pPr marL="457200" indent="-457200">
              <a:buFont typeface="+mj-lt"/>
              <a:buAutoNum type="arabicPeriod"/>
            </a:pPr>
            <a:r>
              <a:rPr lang="tr-TR" dirty="0" smtClean="0"/>
              <a:t>Yazma Bozukluğu (</a:t>
            </a:r>
            <a:r>
              <a:rPr lang="tr-TR" dirty="0" err="1" smtClean="0"/>
              <a:t>Disgrafi</a:t>
            </a:r>
            <a:r>
              <a:rPr lang="tr-TR" dirty="0" smtClean="0"/>
              <a:t>)</a:t>
            </a:r>
          </a:p>
          <a:p>
            <a:pPr marL="457200" indent="-457200">
              <a:buFont typeface="+mj-lt"/>
              <a:buAutoNum type="arabicPeriod"/>
            </a:pPr>
            <a:r>
              <a:rPr lang="tr-TR" dirty="0" smtClean="0"/>
              <a:t>Aritmetik Bozukluğu (</a:t>
            </a:r>
            <a:r>
              <a:rPr lang="tr-TR" smtClean="0"/>
              <a:t>Diskalculi</a:t>
            </a:r>
            <a:r>
              <a:rPr lang="tr-TR" dirty="0" smtClean="0"/>
              <a:t>)</a:t>
            </a:r>
          </a:p>
          <a:p>
            <a:pPr marL="457200" indent="-457200">
              <a:buFont typeface="+mj-lt"/>
              <a:buAutoNum type="arabicPeriod"/>
            </a:pPr>
            <a:r>
              <a:rPr lang="tr-TR" dirty="0" smtClean="0"/>
              <a:t>Başka türlü adlandırılmayan öğrenme bozuklukları</a:t>
            </a:r>
          </a:p>
          <a:p>
            <a:pPr marL="457200" indent="-457200">
              <a:buFont typeface="+mj-lt"/>
              <a:buAutoNum type="arabicPeriod"/>
            </a:pPr>
            <a:endParaRPr lang="tr-T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hh.gavilan.edu/kwarren/college_success/students/cindy_stout/index_files/image0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59116" y="295420"/>
            <a:ext cx="6825768" cy="617386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Unvan 1"/>
          <p:cNvSpPr>
            <a:spLocks noGrp="1"/>
          </p:cNvSpPr>
          <p:nvPr>
            <p:ph type="title"/>
          </p:nvPr>
        </p:nvSpPr>
        <p:spPr>
          <a:xfrm>
            <a:off x="518864" y="5877272"/>
            <a:ext cx="8229600" cy="1143000"/>
          </a:xfrm>
        </p:spPr>
        <p:txBody>
          <a:bodyPr/>
          <a:lstStyle/>
          <a:p>
            <a:r>
              <a:rPr lang="tr-TR" sz="2400" b="1" dirty="0" smtClean="0"/>
              <a:t>Öğrenme güçlüğüm olduğunu nerden biliyorsunuz?</a:t>
            </a:r>
            <a:br>
              <a:rPr lang="tr-TR" sz="2400" b="1" dirty="0" smtClean="0"/>
            </a:br>
            <a:r>
              <a:rPr lang="tr-TR" sz="2400" b="1" dirty="0" smtClean="0"/>
              <a:t>Belki sizin öğretme güçlüğünüz vardır?</a:t>
            </a:r>
            <a:endParaRPr lang="tr-TR" sz="2400" b="1" dirty="0"/>
          </a:p>
        </p:txBody>
      </p:sp>
    </p:spTree>
    <p:extLst>
      <p:ext uri="{BB962C8B-B14F-4D97-AF65-F5344CB8AC3E}">
        <p14:creationId xmlns="" xmlns:p14="http://schemas.microsoft.com/office/powerpoint/2010/main" val="15127454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28625" y="1928813"/>
            <a:ext cx="8229600" cy="4525962"/>
          </a:xfrm>
        </p:spPr>
        <p:txBody>
          <a:bodyPr rtlCol="0">
            <a:normAutofit/>
          </a:bodyPr>
          <a:lstStyle/>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p:txBody>
      </p:sp>
      <p:sp>
        <p:nvSpPr>
          <p:cNvPr id="30723" name="3 Başlık"/>
          <p:cNvSpPr>
            <a:spLocks noGrp="1"/>
          </p:cNvSpPr>
          <p:nvPr>
            <p:ph type="title"/>
          </p:nvPr>
        </p:nvSpPr>
        <p:spPr/>
        <p:txBody>
          <a:bodyPr/>
          <a:lstStyle/>
          <a:p>
            <a:endParaRPr lang="tr-TR" smtClean="0"/>
          </a:p>
        </p:txBody>
      </p:sp>
      <p:pic>
        <p:nvPicPr>
          <p:cNvPr id="25602" name="Picture 2" descr="http://i.dr.com.tr/cache/600x600-0/originals/0000000288743-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5240" y="241487"/>
            <a:ext cx="3916875" cy="4968552"/>
          </a:xfrm>
          <a:prstGeom prst="rect">
            <a:avLst/>
          </a:prstGeom>
          <a:noFill/>
          <a:extLst>
            <a:ext uri="{909E8E84-426E-40DD-AFC4-6F175D3DCCD1}">
              <a14:hiddenFill xmlns="" xmlns:a14="http://schemas.microsoft.com/office/drawing/2010/main">
                <a:solidFill>
                  <a:srgbClr val="FFFFFF"/>
                </a:solidFill>
              </a14:hiddenFill>
            </a:ext>
          </a:extLst>
        </p:spPr>
      </p:pic>
      <p:pic>
        <p:nvPicPr>
          <p:cNvPr id="25604" name="Picture 4" descr="http://i.dr.com.tr/cache/600x600-0/originals/0000000569675-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523629" y="78393"/>
            <a:ext cx="3375131" cy="336388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static.arkadas.com.tr/ProductImages/Normal/9786055082086_Default.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183100" y="3334323"/>
            <a:ext cx="2681058" cy="35236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892279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28625" y="1928813"/>
            <a:ext cx="8229600" cy="4525962"/>
          </a:xfrm>
        </p:spPr>
        <p:txBody>
          <a:bodyPr rtlCol="0">
            <a:normAutofit/>
          </a:bodyPr>
          <a:lstStyle/>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p:txBody>
      </p:sp>
      <p:sp>
        <p:nvSpPr>
          <p:cNvPr id="30723" name="3 Başlık"/>
          <p:cNvSpPr>
            <a:spLocks noGrp="1"/>
          </p:cNvSpPr>
          <p:nvPr>
            <p:ph type="title"/>
          </p:nvPr>
        </p:nvSpPr>
        <p:spPr/>
        <p:txBody>
          <a:bodyPr/>
          <a:lstStyle/>
          <a:p>
            <a:endParaRPr lang="tr-TR" smtClean="0"/>
          </a:p>
        </p:txBody>
      </p:sp>
      <p:pic>
        <p:nvPicPr>
          <p:cNvPr id="1026" name="Picture 2" descr="http://i.dr.com.tr/cache/600x600-0/originals/0000000542096-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278920"/>
            <a:ext cx="3695700" cy="5715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www.nobelkitap.com/nblurun/nobelkitap_com_47185.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21184" y="301910"/>
            <a:ext cx="3565616" cy="5021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2202182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28625" y="1928813"/>
            <a:ext cx="8229600" cy="4525962"/>
          </a:xfrm>
        </p:spPr>
        <p:txBody>
          <a:bodyPr rtlCol="0">
            <a:normAutofit/>
          </a:bodyPr>
          <a:lstStyle/>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p:txBody>
      </p:sp>
      <p:sp>
        <p:nvSpPr>
          <p:cNvPr id="30723" name="3 Başlık"/>
          <p:cNvSpPr>
            <a:spLocks noGrp="1"/>
          </p:cNvSpPr>
          <p:nvPr>
            <p:ph type="title"/>
          </p:nvPr>
        </p:nvSpPr>
        <p:spPr/>
        <p:txBody>
          <a:bodyPr/>
          <a:lstStyle/>
          <a:p>
            <a:endParaRPr lang="tr-TR" smtClean="0"/>
          </a:p>
        </p:txBody>
      </p:sp>
      <p:pic>
        <p:nvPicPr>
          <p:cNvPr id="3" name="Resim 2"/>
          <p:cNvPicPr>
            <a:picLocks noChangeAspect="1"/>
          </p:cNvPicPr>
          <p:nvPr/>
        </p:nvPicPr>
        <p:blipFill>
          <a:blip r:embed="rId3"/>
          <a:stretch>
            <a:fillRect/>
          </a:stretch>
        </p:blipFill>
        <p:spPr>
          <a:xfrm>
            <a:off x="2339752" y="86064"/>
            <a:ext cx="4536504" cy="6793708"/>
          </a:xfrm>
          <a:prstGeom prst="rect">
            <a:avLst/>
          </a:prstGeom>
        </p:spPr>
      </p:pic>
    </p:spTree>
    <p:extLst>
      <p:ext uri="{BB962C8B-B14F-4D97-AF65-F5344CB8AC3E}">
        <p14:creationId xmlns="" xmlns:p14="http://schemas.microsoft.com/office/powerpoint/2010/main" val="3829467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195736" y="-25493"/>
            <a:ext cx="4608512" cy="6912769"/>
          </a:xfrm>
        </p:spPr>
      </p:pic>
    </p:spTree>
    <p:extLst>
      <p:ext uri="{BB962C8B-B14F-4D97-AF65-F5344CB8AC3E}">
        <p14:creationId xmlns="" xmlns:p14="http://schemas.microsoft.com/office/powerpoint/2010/main" val="2298838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28625" y="1928813"/>
            <a:ext cx="8229600" cy="4525962"/>
          </a:xfrm>
        </p:spPr>
        <p:txBody>
          <a:bodyPr rtlCol="0">
            <a:normAutofit/>
          </a:bodyPr>
          <a:lstStyle/>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dirty="0" smtClean="0">
              <a:solidFill>
                <a:schemeClr val="tx1">
                  <a:lumMod val="75000"/>
                  <a:lumOff val="25000"/>
                </a:schemeClr>
              </a:solidFill>
            </a:endParaRPr>
          </a:p>
        </p:txBody>
      </p:sp>
      <p:sp>
        <p:nvSpPr>
          <p:cNvPr id="30723" name="3 Başlık"/>
          <p:cNvSpPr>
            <a:spLocks noGrp="1"/>
          </p:cNvSpPr>
          <p:nvPr>
            <p:ph type="title"/>
          </p:nvPr>
        </p:nvSpPr>
        <p:spPr/>
        <p:txBody>
          <a:bodyPr/>
          <a:lstStyle/>
          <a:p>
            <a:endParaRPr lang="tr-TR" smtClean="0"/>
          </a:p>
        </p:txBody>
      </p:sp>
      <p:pic>
        <p:nvPicPr>
          <p:cNvPr id="26626" name="Picture 2" descr="http://www.direkhdizle.org/wp-content/uploads/2014/02/Taare-Zameen-Pa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7704" y="0"/>
            <a:ext cx="4968552" cy="68487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9743894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76865" y="1214423"/>
            <a:ext cx="6798736" cy="4720710"/>
          </a:xfrm>
          <a:solidFill>
            <a:schemeClr val="accent1">
              <a:lumMod val="20000"/>
              <a:lumOff val="80000"/>
            </a:schemeClr>
          </a:solidFill>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buNone/>
            </a:pPr>
            <a:r>
              <a:rPr lang="tr-TR" sz="3200" dirty="0" smtClean="0"/>
              <a:t>Aslında herkes bir dahidir.</a:t>
            </a:r>
          </a:p>
          <a:p>
            <a:pPr algn="ctr">
              <a:buNone/>
            </a:pPr>
            <a:r>
              <a:rPr lang="tr-TR" sz="3200" dirty="0" smtClean="0"/>
              <a:t>Ama siz kalkıp bir balığı,</a:t>
            </a:r>
          </a:p>
          <a:p>
            <a:pPr algn="ctr">
              <a:buNone/>
            </a:pPr>
            <a:r>
              <a:rPr lang="tr-TR" sz="3200" dirty="0" smtClean="0"/>
              <a:t>Ağaca çıkma yeteneğine göre yargılarsanız,</a:t>
            </a:r>
          </a:p>
          <a:p>
            <a:pPr algn="ctr">
              <a:buNone/>
            </a:pPr>
            <a:r>
              <a:rPr lang="tr-TR" sz="3200" dirty="0" smtClean="0"/>
              <a:t>Balık, tüm ömrünü bir aptal olduğuna inanarak geçirecektir.</a:t>
            </a:r>
          </a:p>
          <a:p>
            <a:pPr algn="ctr"/>
            <a:endParaRPr lang="tr-TR" sz="3200" dirty="0" smtClean="0"/>
          </a:p>
          <a:p>
            <a:pPr algn="ctr">
              <a:buNone/>
            </a:pPr>
            <a:r>
              <a:rPr lang="tr-TR" sz="3200" dirty="0" smtClean="0"/>
              <a:t>                                  </a:t>
            </a:r>
            <a:r>
              <a:rPr lang="tr-TR" sz="3200" dirty="0" err="1" smtClean="0"/>
              <a:t>Albert</a:t>
            </a:r>
            <a:r>
              <a:rPr lang="tr-TR" sz="3200" dirty="0" smtClean="0"/>
              <a:t> </a:t>
            </a:r>
            <a:r>
              <a:rPr lang="tr-TR" sz="3200" dirty="0" err="1" smtClean="0"/>
              <a:t>Ainstain</a:t>
            </a:r>
            <a:endParaRPr lang="tr-TR"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GÜÇLÜĞÜNÜN TANIMI</a:t>
            </a:r>
          </a:p>
        </p:txBody>
      </p:sp>
      <p:sp>
        <p:nvSpPr>
          <p:cNvPr id="3" name="İçerik Yer Tutucusu 2"/>
          <p:cNvSpPr>
            <a:spLocks noGrp="1"/>
          </p:cNvSpPr>
          <p:nvPr>
            <p:ph idx="1"/>
          </p:nvPr>
        </p:nvSpPr>
        <p:spPr>
          <a:xfrm>
            <a:off x="683568" y="2490135"/>
            <a:ext cx="7848872" cy="3444997"/>
          </a:xfrm>
        </p:spPr>
        <p:txBody>
          <a:bodyPr>
            <a:noAutofit/>
          </a:bodyPr>
          <a:lstStyle/>
          <a:p>
            <a:pPr lvl="1">
              <a:buFont typeface="Wingdings" pitchFamily="2" charset="2"/>
              <a:buChar char="v"/>
            </a:pPr>
            <a:r>
              <a:rPr lang="tr-TR" sz="2800" dirty="0" smtClean="0"/>
              <a:t>     </a:t>
            </a:r>
            <a:r>
              <a:rPr lang="tr-TR" sz="2800" b="1" dirty="0" smtClean="0"/>
              <a:t>Zekası normal ya da normal üstü olan</a:t>
            </a:r>
            <a:r>
              <a:rPr lang="tr-TR" sz="2800" dirty="0" smtClean="0"/>
              <a:t>; herhangi bir duyusal,nörolojik, fiziksel,ruhsal ve kültürel engeli olmayan;        okuma,yazma,matematik,kendini ifade etme,düşünme,zaman ve mekanda yönelme alanlarından biri veya birkaçında yetersizliğe yol açan bir bozukluktur. </a:t>
            </a:r>
            <a:endParaRPr lang="tr-TR" sz="2800" dirty="0"/>
          </a:p>
        </p:txBody>
      </p:sp>
    </p:spTree>
    <p:extLst>
      <p:ext uri="{BB962C8B-B14F-4D97-AF65-F5344CB8AC3E}">
        <p14:creationId xmlns="" xmlns:p14="http://schemas.microsoft.com/office/powerpoint/2010/main" val="5897618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67544" y="2658291"/>
            <a:ext cx="8229600" cy="3312368"/>
          </a:xfrm>
        </p:spPr>
        <p:txBody>
          <a:bodyPr rtlCol="0">
            <a:noAutofit/>
          </a:bodyPr>
          <a:lstStyle/>
          <a:p>
            <a:pPr eaLnBrk="1" fontAlgn="auto" hangingPunct="1">
              <a:spcBef>
                <a:spcPts val="0"/>
              </a:spcBef>
              <a:spcAft>
                <a:spcPts val="0"/>
              </a:spcAft>
              <a:buFont typeface="Arial" charset="0"/>
              <a:buNone/>
              <a:defRPr/>
            </a:pPr>
            <a:endParaRPr lang="tr-TR" sz="3200"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sz="3200"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sz="3200" dirty="0" smtClean="0">
              <a:solidFill>
                <a:schemeClr val="tx1">
                  <a:lumMod val="75000"/>
                  <a:lumOff val="25000"/>
                </a:schemeClr>
              </a:solidFill>
            </a:endParaRPr>
          </a:p>
          <a:p>
            <a:pPr eaLnBrk="1" fontAlgn="auto" hangingPunct="1">
              <a:spcBef>
                <a:spcPts val="0"/>
              </a:spcBef>
              <a:spcAft>
                <a:spcPts val="0"/>
              </a:spcAft>
              <a:buFont typeface="Arial" charset="0"/>
              <a:buNone/>
              <a:defRPr/>
            </a:pPr>
            <a:endParaRPr lang="tr-TR" sz="3200" dirty="0" smtClean="0">
              <a:solidFill>
                <a:schemeClr val="tx1">
                  <a:lumMod val="75000"/>
                  <a:lumOff val="25000"/>
                </a:schemeClr>
              </a:solidFill>
            </a:endParaRPr>
          </a:p>
          <a:p>
            <a:pPr algn="ctr" eaLnBrk="1" fontAlgn="auto" hangingPunct="1">
              <a:spcBef>
                <a:spcPts val="0"/>
              </a:spcBef>
              <a:spcAft>
                <a:spcPts val="0"/>
              </a:spcAft>
              <a:buFont typeface="Arial" charset="0"/>
              <a:buNone/>
              <a:defRPr/>
            </a:pPr>
            <a:r>
              <a:rPr lang="tr-TR" sz="3200" dirty="0" smtClean="0">
                <a:solidFill>
                  <a:schemeClr val="tx1">
                    <a:lumMod val="75000"/>
                    <a:lumOff val="25000"/>
                  </a:schemeClr>
                </a:solidFill>
                <a:latin typeface="Haettenschweiler" pitchFamily="34" charset="0"/>
              </a:rPr>
              <a:t>HACI KADRİYE ARSLAN REHBERLİK VE ARAŞTIRMA MERKEZİ</a:t>
            </a:r>
          </a:p>
          <a:p>
            <a:pPr algn="ctr" eaLnBrk="1" fontAlgn="auto" hangingPunct="1">
              <a:spcBef>
                <a:spcPts val="0"/>
              </a:spcBef>
              <a:spcAft>
                <a:spcPts val="0"/>
              </a:spcAft>
              <a:buFont typeface="Arial" charset="0"/>
              <a:buNone/>
              <a:defRPr/>
            </a:pPr>
            <a:r>
              <a:rPr lang="tr-TR" sz="3200" dirty="0" smtClean="0">
                <a:solidFill>
                  <a:schemeClr val="tx1">
                    <a:lumMod val="75000"/>
                    <a:lumOff val="25000"/>
                  </a:schemeClr>
                </a:solidFill>
                <a:latin typeface="Haettenschweiler" pitchFamily="34" charset="0"/>
              </a:rPr>
              <a:t>AYDIN 2017</a:t>
            </a:r>
            <a:endParaRPr lang="tr-TR" sz="3200" dirty="0" smtClean="0">
              <a:solidFill>
                <a:schemeClr val="tx1">
                  <a:lumMod val="75000"/>
                  <a:lumOff val="25000"/>
                </a:schemeClr>
              </a:solidFill>
            </a:endParaRPr>
          </a:p>
        </p:txBody>
      </p:sp>
      <p:pic>
        <p:nvPicPr>
          <p:cNvPr id="3072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27313" y="476250"/>
            <a:ext cx="4094162" cy="3954463"/>
          </a:xfrm>
          <a:prstGeom prst="rect">
            <a:avLst/>
          </a:prstGeom>
          <a:solidFill>
            <a:srgbClr val="FFC000"/>
          </a:solidFill>
          <a:ln>
            <a:noFill/>
          </a:ln>
          <a:scene3d>
            <a:camera prst="orthographicFront"/>
            <a:lightRig rig="threePt" dir="t"/>
          </a:scene3d>
          <a:sp3d>
            <a:bevelT prst="convex"/>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57620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4 İçerik Yer Tutucusu"/>
          <p:cNvSpPr>
            <a:spLocks noGrp="1"/>
          </p:cNvSpPr>
          <p:nvPr>
            <p:ph idx="1"/>
          </p:nvPr>
        </p:nvSpPr>
        <p:spPr>
          <a:xfrm>
            <a:off x="611188" y="2420938"/>
            <a:ext cx="8064500" cy="3751262"/>
          </a:xfrm>
        </p:spPr>
        <p:txBody>
          <a:bodyPr>
            <a:normAutofit/>
          </a:bodyPr>
          <a:lstStyle/>
          <a:p>
            <a:r>
              <a:rPr lang="tr-TR" altLang="tr-TR" sz="3200" b="1" dirty="0"/>
              <a:t>Öğrenme güçlüğünün tanısının konulması </a:t>
            </a:r>
            <a:r>
              <a:rPr lang="tr-TR" altLang="tr-TR" sz="3200" dirty="0"/>
              <a:t>ÖÖG riski taşıyan öğrencilere yönelik yapılacak yardımların </a:t>
            </a:r>
            <a:r>
              <a:rPr lang="tr-TR" altLang="tr-TR" sz="3200" b="1" dirty="0"/>
              <a:t>ilk adımını </a:t>
            </a:r>
            <a:r>
              <a:rPr lang="tr-TR" altLang="tr-TR" sz="3200" dirty="0" smtClean="0"/>
              <a:t>oluşturmakta</a:t>
            </a:r>
          </a:p>
          <a:p>
            <a:r>
              <a:rPr lang="tr-TR" altLang="tr-TR" sz="3200" b="1" dirty="0" smtClean="0"/>
              <a:t>Resmi tanı vermeden </a:t>
            </a:r>
            <a:r>
              <a:rPr lang="tr-TR" altLang="tr-TR" sz="3200" dirty="0" smtClean="0"/>
              <a:t>önce ÖÖG riski taşıyan öğrencilerin </a:t>
            </a:r>
            <a:r>
              <a:rPr lang="tr-TR" altLang="tr-TR" sz="3200" b="1" dirty="0" smtClean="0"/>
              <a:t>bazı ön değerlendirmelerden </a:t>
            </a:r>
            <a:r>
              <a:rPr lang="tr-TR" altLang="tr-TR" sz="3200" dirty="0" smtClean="0"/>
              <a:t>geçirilmesi gerekmekte</a:t>
            </a:r>
          </a:p>
        </p:txBody>
      </p:sp>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 TANILAMA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4 İçerik Yer Tutucusu"/>
          <p:cNvSpPr>
            <a:spLocks noGrp="1"/>
          </p:cNvSpPr>
          <p:nvPr>
            <p:ph idx="1"/>
          </p:nvPr>
        </p:nvSpPr>
        <p:spPr>
          <a:xfrm>
            <a:off x="611188" y="2420938"/>
            <a:ext cx="8064500" cy="3751262"/>
          </a:xfrm>
        </p:spPr>
        <p:txBody>
          <a:bodyPr>
            <a:normAutofit fontScale="92500"/>
          </a:bodyPr>
          <a:lstStyle/>
          <a:p>
            <a:r>
              <a:rPr lang="tr-TR" sz="3200" dirty="0"/>
              <a:t>Bu ön bilgilerin toplanması hem uzmanlar tarafından daha sağlıklı bir değerlendirme sürecini sağlayacak, hem de öğrencilerin </a:t>
            </a:r>
            <a:r>
              <a:rPr lang="tr-TR" sz="3200" u="sng" dirty="0"/>
              <a:t>gereksiz yere tanı almalarını </a:t>
            </a:r>
            <a:r>
              <a:rPr lang="tr-TR" sz="3200" u="sng" dirty="0" smtClean="0"/>
              <a:t>önleyecek</a:t>
            </a:r>
            <a:endParaRPr lang="tr-TR" sz="3200" u="sng" dirty="0"/>
          </a:p>
          <a:p>
            <a:r>
              <a:rPr lang="tr-TR" altLang="tr-TR" sz="3200" dirty="0" smtClean="0"/>
              <a:t>Her ne kadar öğrenme güçlüğüne yönelik </a:t>
            </a:r>
            <a:r>
              <a:rPr lang="tr-TR" altLang="tr-TR" sz="3200" b="1" dirty="0" smtClean="0"/>
              <a:t>belirtiler belirgin olsa da</a:t>
            </a:r>
            <a:r>
              <a:rPr lang="tr-TR" altLang="tr-TR" sz="3200" dirty="0" smtClean="0"/>
              <a:t>, ÖÖG </a:t>
            </a:r>
            <a:r>
              <a:rPr lang="tr-TR" altLang="tr-TR" sz="3200" b="1" dirty="0" smtClean="0"/>
              <a:t>bir çocuktan diğerine büyük farklılık göstermekte</a:t>
            </a:r>
          </a:p>
        </p:txBody>
      </p:sp>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 TANILAMA</a:t>
            </a:r>
          </a:p>
        </p:txBody>
      </p:sp>
    </p:spTree>
    <p:extLst>
      <p:ext uri="{BB962C8B-B14F-4D97-AF65-F5344CB8AC3E}">
        <p14:creationId xmlns="" xmlns:p14="http://schemas.microsoft.com/office/powerpoint/2010/main" val="345771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4 İçerik Yer Tutucusu"/>
          <p:cNvSpPr>
            <a:spLocks noGrp="1"/>
          </p:cNvSpPr>
          <p:nvPr>
            <p:ph idx="1"/>
          </p:nvPr>
        </p:nvSpPr>
        <p:spPr>
          <a:xfrm>
            <a:off x="611188" y="2420938"/>
            <a:ext cx="8064500" cy="3751262"/>
          </a:xfrm>
        </p:spPr>
        <p:txBody>
          <a:bodyPr>
            <a:normAutofit/>
          </a:bodyPr>
          <a:lstStyle/>
          <a:p>
            <a:r>
              <a:rPr lang="tr-TR" sz="3200" dirty="0"/>
              <a:t>Bir çocuk </a:t>
            </a:r>
            <a:r>
              <a:rPr lang="tr-TR" sz="3200" b="1" dirty="0"/>
              <a:t>okumada sıkıntı yaşayarak </a:t>
            </a:r>
            <a:r>
              <a:rPr lang="tr-TR" sz="3200" dirty="0"/>
              <a:t>erken belirtileri gösterirken, </a:t>
            </a:r>
            <a:r>
              <a:rPr lang="tr-TR" sz="3200" b="1" dirty="0"/>
              <a:t>bir başka çocuk matematik</a:t>
            </a:r>
            <a:r>
              <a:rPr lang="tr-TR" sz="3200" dirty="0"/>
              <a:t> alanında zorluk </a:t>
            </a:r>
            <a:r>
              <a:rPr lang="tr-TR" sz="3200" dirty="0" smtClean="0"/>
              <a:t>yaşayabilmekte</a:t>
            </a:r>
          </a:p>
          <a:p>
            <a:r>
              <a:rPr lang="tr-TR" sz="3200" b="1" dirty="0" smtClean="0"/>
              <a:t>Matematikte </a:t>
            </a:r>
            <a:r>
              <a:rPr lang="tr-TR" sz="3200" b="1" dirty="0"/>
              <a:t>başarılı </a:t>
            </a:r>
            <a:r>
              <a:rPr lang="tr-TR" sz="3200" dirty="0"/>
              <a:t>bir çocuk ise </a:t>
            </a:r>
            <a:r>
              <a:rPr lang="tr-TR" sz="3200" b="1" dirty="0"/>
              <a:t>anlamada</a:t>
            </a:r>
            <a:r>
              <a:rPr lang="tr-TR" sz="3200" dirty="0"/>
              <a:t> güçlük </a:t>
            </a:r>
            <a:r>
              <a:rPr lang="tr-TR" sz="3200" dirty="0" smtClean="0"/>
              <a:t>yaşayabilmekte</a:t>
            </a:r>
          </a:p>
        </p:txBody>
      </p:sp>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 TANILAMA</a:t>
            </a:r>
          </a:p>
        </p:txBody>
      </p:sp>
    </p:spTree>
    <p:extLst>
      <p:ext uri="{BB962C8B-B14F-4D97-AF65-F5344CB8AC3E}">
        <p14:creationId xmlns="" xmlns:p14="http://schemas.microsoft.com/office/powerpoint/2010/main" val="1956659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4 İçerik Yer Tutucusu"/>
          <p:cNvSpPr>
            <a:spLocks noGrp="1"/>
          </p:cNvSpPr>
          <p:nvPr>
            <p:ph idx="1"/>
          </p:nvPr>
        </p:nvSpPr>
        <p:spPr>
          <a:xfrm>
            <a:off x="611188" y="2420938"/>
            <a:ext cx="8064500" cy="3751262"/>
          </a:xfrm>
        </p:spPr>
        <p:txBody>
          <a:bodyPr>
            <a:normAutofit/>
          </a:bodyPr>
          <a:lstStyle/>
          <a:p>
            <a:r>
              <a:rPr lang="tr-TR" sz="3200" dirty="0" smtClean="0"/>
              <a:t>Belirtilen </a:t>
            </a:r>
            <a:r>
              <a:rPr lang="tr-TR" sz="3200" dirty="0"/>
              <a:t>problemler çeşitlilik göstermesine rağmen hepsi tek bir çatı altında ÖÖG altında </a:t>
            </a:r>
            <a:r>
              <a:rPr lang="tr-TR" sz="3200" dirty="0" smtClean="0"/>
              <a:t>toplanmakta</a:t>
            </a:r>
          </a:p>
          <a:p>
            <a:r>
              <a:rPr lang="tr-TR" sz="3200" b="1" u="sng" dirty="0" smtClean="0"/>
              <a:t>ÖÖG resmi tanısını hastanelerin Psikiyatri bölümü DSM </a:t>
            </a:r>
            <a:r>
              <a:rPr lang="tr-TR" sz="3200" b="1" u="sng" dirty="0" err="1" smtClean="0"/>
              <a:t>lV</a:t>
            </a:r>
            <a:r>
              <a:rPr lang="tr-TR" sz="3200" b="1" u="sng" dirty="0" smtClean="0"/>
              <a:t>’ ye göre koyuyor. </a:t>
            </a:r>
          </a:p>
        </p:txBody>
      </p:sp>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 TANILAMA</a:t>
            </a:r>
          </a:p>
        </p:txBody>
      </p:sp>
    </p:spTree>
    <p:extLst>
      <p:ext uri="{BB962C8B-B14F-4D97-AF65-F5344CB8AC3E}">
        <p14:creationId xmlns="" xmlns:p14="http://schemas.microsoft.com/office/powerpoint/2010/main" val="2037864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915337"/>
            <a:ext cx="6798734" cy="799151"/>
          </a:xfrm>
          <a:solidFill>
            <a:schemeClr val="bg2"/>
          </a:solidFill>
        </p:spPr>
        <p:txBody>
          <a:bodyPr/>
          <a:lstStyle/>
          <a:p>
            <a:r>
              <a:rPr lang="tr-TR" dirty="0" smtClean="0"/>
              <a:t>TANILAMA</a:t>
            </a:r>
            <a:endParaRPr lang="tr-TR" dirty="0"/>
          </a:p>
        </p:txBody>
      </p:sp>
      <p:sp>
        <p:nvSpPr>
          <p:cNvPr id="3" name="2 İçerik Yer Tutucusu"/>
          <p:cNvSpPr>
            <a:spLocks noGrp="1"/>
          </p:cNvSpPr>
          <p:nvPr>
            <p:ph idx="1"/>
          </p:nvPr>
        </p:nvSpPr>
        <p:spPr>
          <a:xfrm>
            <a:off x="1176865" y="2357431"/>
            <a:ext cx="6798736" cy="3577702"/>
          </a:xfrm>
        </p:spPr>
        <p:txBody>
          <a:bodyPr>
            <a:normAutofit fontScale="92500"/>
          </a:bodyPr>
          <a:lstStyle/>
          <a:p>
            <a:r>
              <a:rPr lang="tr-TR" b="1" u="sng" dirty="0" smtClean="0"/>
              <a:t>Uzmanlara yönlendirilen öğrenciler çeşitli standart testler aracılığıyla okuma, yazma ve matematik gibi alanlar başta olmak üzere pek çok alanda değerlendirilmeli</a:t>
            </a:r>
          </a:p>
          <a:p>
            <a:r>
              <a:rPr lang="tr-TR" b="1" dirty="0" smtClean="0"/>
              <a:t>Uzmanlar için en büyük zorluk ÖÖG olan çocukla, çalışmadığından dolayı akademik zorluk yaşayan (tembel) çocuğu ayırt edebilmek,yine de</a:t>
            </a:r>
          </a:p>
          <a:p>
            <a:r>
              <a:rPr lang="tr-TR" dirty="0" smtClean="0"/>
              <a:t>Bu testlerden aldıkları puana göre öğrencilerin tanılanma süreçleri tamamlanmalı</a:t>
            </a: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214282" y="4286256"/>
            <a:ext cx="8929718" cy="2143140"/>
          </a:xfrm>
        </p:spPr>
        <p:txBody>
          <a:bodyPr>
            <a:noAutofit/>
          </a:bodyPr>
          <a:lstStyle/>
          <a:p>
            <a:pPr algn="ctr"/>
            <a:r>
              <a:rPr lang="tr-TR" sz="3600" b="1" i="1" dirty="0" smtClean="0">
                <a:solidFill>
                  <a:srgbClr val="C00000"/>
                </a:solidFill>
              </a:rPr>
              <a:t>ERKEN ÇOCUKLUK DÖNEMİ  ÖĞRENME</a:t>
            </a:r>
          </a:p>
          <a:p>
            <a:pPr algn="ctr"/>
            <a:r>
              <a:rPr lang="tr-TR" sz="3600" b="1" i="1" dirty="0" smtClean="0">
                <a:solidFill>
                  <a:srgbClr val="C00000"/>
                </a:solidFill>
              </a:rPr>
              <a:t>GÜÇLÜĞÜ BELİRTİLERİ</a:t>
            </a:r>
            <a:endParaRPr lang="tr-TR" sz="3600" b="1" i="1" dirty="0">
              <a:solidFill>
                <a:srgbClr val="C00000"/>
              </a:solidFill>
            </a:endParaRPr>
          </a:p>
        </p:txBody>
      </p:sp>
      <p:pic>
        <p:nvPicPr>
          <p:cNvPr id="4" name="Picture 2"/>
          <p:cNvPicPr>
            <a:picLocks noGrp="1" noChangeAspect="1" noChangeArrowheads="1"/>
          </p:cNvPicPr>
          <p:nvPr>
            <p:ph idx="1"/>
          </p:nvPr>
        </p:nvPicPr>
        <p:blipFill>
          <a:blip r:embed="rId2"/>
          <a:srcRect/>
          <a:stretch>
            <a:fillRect/>
          </a:stretch>
        </p:blipFill>
        <p:spPr>
          <a:xfrm>
            <a:off x="9525" y="-382588"/>
            <a:ext cx="9142413" cy="46275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915337"/>
            <a:ext cx="6798734" cy="4942555"/>
          </a:xfrm>
        </p:spPr>
        <p:txBody>
          <a:bodyPr>
            <a:normAutofit/>
          </a:bodyPr>
          <a:lstStyle/>
          <a:p>
            <a:r>
              <a:rPr lang="tr-TR" dirty="0" smtClean="0"/>
              <a:t>Öğrenme Güçlüğü olan çocukların bebeklikten itibaren bazı problemlerle karşılaştıkları görülmektedir. Ebeveyn aslında bu durumu farkında olmadan anlatabilmektedir. </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86808" cy="5786478"/>
          </a:xfrm>
        </p:spPr>
        <p:txBody>
          <a:bodyPr>
            <a:normAutofit fontScale="90000"/>
          </a:bodyPr>
          <a:lstStyle/>
          <a:p>
            <a:r>
              <a:rPr lang="tr-TR" sz="3200" dirty="0" smtClean="0"/>
              <a:t>Doğumdan itibaren ;</a:t>
            </a:r>
            <a:br>
              <a:rPr lang="tr-TR" sz="3200" dirty="0" smtClean="0"/>
            </a:br>
            <a:r>
              <a:rPr lang="tr-TR" sz="3200" dirty="0" smtClean="0"/>
              <a:t>"huzursuz, </a:t>
            </a:r>
            <a:br>
              <a:rPr lang="tr-TR" sz="3200" dirty="0" smtClean="0"/>
            </a:br>
            <a:r>
              <a:rPr lang="tr-TR" sz="3200" dirty="0" smtClean="0"/>
              <a:t>rahatsız, </a:t>
            </a:r>
            <a:br>
              <a:rPr lang="tr-TR" sz="3200" dirty="0" smtClean="0"/>
            </a:br>
            <a:r>
              <a:rPr lang="tr-TR" sz="3200" dirty="0" smtClean="0"/>
              <a:t>uyku problemi olan,</a:t>
            </a:r>
            <a:br>
              <a:rPr lang="tr-TR" sz="3200" dirty="0" smtClean="0"/>
            </a:br>
            <a:r>
              <a:rPr lang="tr-TR" sz="3200" dirty="0" smtClean="0"/>
              <a:t> kısa süreli ve huzursuz uyuyan,</a:t>
            </a:r>
            <a:br>
              <a:rPr lang="tr-TR" sz="3200" dirty="0" smtClean="0"/>
            </a:br>
            <a:r>
              <a:rPr lang="tr-TR" sz="3200" dirty="0" smtClean="0"/>
              <a:t> beslenme,</a:t>
            </a:r>
            <a:br>
              <a:rPr lang="tr-TR" sz="3200" dirty="0" smtClean="0"/>
            </a:br>
            <a:r>
              <a:rPr lang="tr-TR" sz="3200" dirty="0" smtClean="0"/>
              <a:t> emme güçlüğü çeken, </a:t>
            </a:r>
            <a:br>
              <a:rPr lang="tr-TR" sz="3200" dirty="0" smtClean="0"/>
            </a:br>
            <a:r>
              <a:rPr lang="tr-TR" sz="3200" dirty="0" smtClean="0"/>
              <a:t>gazlı olarak tanımlanan, </a:t>
            </a:r>
            <a:br>
              <a:rPr lang="tr-TR" sz="3200" dirty="0" smtClean="0"/>
            </a:br>
            <a:r>
              <a:rPr lang="tr-TR" sz="3200" dirty="0" smtClean="0"/>
              <a:t>kas gerimi ve kas koordinasyonu düşük,</a:t>
            </a:r>
            <a:br>
              <a:rPr lang="tr-TR" sz="3200" dirty="0" smtClean="0"/>
            </a:br>
            <a:r>
              <a:rPr lang="tr-TR" sz="3200" dirty="0" smtClean="0"/>
              <a:t> sürekli hareket halinde olan, </a:t>
            </a:r>
            <a:br>
              <a:rPr lang="tr-TR" sz="3200" dirty="0" smtClean="0"/>
            </a:br>
            <a:r>
              <a:rPr lang="tr-TR" sz="3200" dirty="0" smtClean="0"/>
              <a:t>tutulmaktan ve dokunulmaktan hoşlanmayan,</a:t>
            </a:r>
            <a:br>
              <a:rPr lang="tr-TR" sz="3200" dirty="0" smtClean="0"/>
            </a:br>
            <a:r>
              <a:rPr lang="tr-TR" sz="3200" dirty="0" smtClean="0"/>
              <a:t> algısal problemleri olan çocuklar" </a:t>
            </a:r>
            <a:br>
              <a:rPr lang="tr-TR" sz="3200" dirty="0" smtClean="0"/>
            </a:br>
            <a:r>
              <a:rPr lang="tr-TR" sz="3200" dirty="0" smtClean="0"/>
              <a:t>olarak ebeveyn tarafından tanımlanabilirler</a:t>
            </a:r>
            <a:endParaRPr lang="tr-TR" sz="3200" dirty="0"/>
          </a:p>
        </p:txBody>
      </p:sp>
      <p:sp>
        <p:nvSpPr>
          <p:cNvPr id="3" name="2 İçerik Yer Tutucusu"/>
          <p:cNvSpPr>
            <a:spLocks noGrp="1"/>
          </p:cNvSpPr>
          <p:nvPr>
            <p:ph idx="1"/>
          </p:nvPr>
        </p:nvSpPr>
        <p:spPr>
          <a:xfrm flipV="1">
            <a:off x="1176865" y="6215082"/>
            <a:ext cx="6798736" cy="71438"/>
          </a:xfrm>
        </p:spPr>
        <p:txBody>
          <a:bodyPr>
            <a:normAutofit fontScale="25000" lnSpcReduction="20000"/>
          </a:bodyPr>
          <a:lstStyle/>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915337"/>
            <a:ext cx="6798734" cy="870589"/>
          </a:xfrm>
          <a:solidFill>
            <a:schemeClr val="bg2"/>
          </a:solidFill>
        </p:spPr>
        <p:txBody>
          <a:bodyPr>
            <a:normAutofit fontScale="90000"/>
          </a:bodyPr>
          <a:lstStyle/>
          <a:p>
            <a:r>
              <a:rPr lang="tr-TR" dirty="0" smtClean="0">
                <a:solidFill>
                  <a:schemeClr val="tx1"/>
                </a:solidFill>
              </a:rPr>
              <a:t>ÖZEL ÖĞRENME GÜÇLÜĞÜ</a:t>
            </a:r>
            <a:endParaRPr lang="tr-TR" dirty="0">
              <a:solidFill>
                <a:schemeClr val="tx1"/>
              </a:solidFill>
            </a:endParaRPr>
          </a:p>
        </p:txBody>
      </p:sp>
      <p:sp>
        <p:nvSpPr>
          <p:cNvPr id="3" name="2 İçerik Yer Tutucusu"/>
          <p:cNvSpPr>
            <a:spLocks noGrp="1"/>
          </p:cNvSpPr>
          <p:nvPr>
            <p:ph idx="1"/>
          </p:nvPr>
        </p:nvSpPr>
        <p:spPr/>
        <p:txBody>
          <a:bodyPr/>
          <a:lstStyle/>
          <a:p>
            <a:r>
              <a:rPr lang="tr-TR" dirty="0" smtClean="0"/>
              <a:t>Ülkemizde “Özel Öğrenme Güçlüğü” yaşayan çocuk sayısı oldukça fazladır.</a:t>
            </a:r>
          </a:p>
          <a:p>
            <a:r>
              <a:rPr lang="tr-TR" dirty="0" smtClean="0"/>
              <a:t>Özel Öğrenme Güçlüğü, eğitimciler ve </a:t>
            </a:r>
            <a:r>
              <a:rPr lang="tr-TR" u="sng" dirty="0" smtClean="0"/>
              <a:t>aileler tarafından yeterince bilinmediğinden </a:t>
            </a:r>
            <a:r>
              <a:rPr lang="tr-TR" dirty="0" smtClean="0"/>
              <a:t>bu özel durumu olan çocuklar gerek okul içinde ve gerekse aile ve çevre içinde pek çok </a:t>
            </a:r>
            <a:r>
              <a:rPr lang="tr-TR" u="sng" dirty="0" smtClean="0"/>
              <a:t>zorlukla</a:t>
            </a:r>
            <a:r>
              <a:rPr lang="tr-TR" dirty="0" smtClean="0"/>
              <a:t> karşılaşmaktadırlar.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500043"/>
            <a:ext cx="8215370" cy="5435090"/>
          </a:xfrm>
        </p:spPr>
        <p:txBody>
          <a:bodyPr>
            <a:normAutofit fontScale="85000" lnSpcReduction="20000"/>
          </a:bodyPr>
          <a:lstStyle/>
          <a:p>
            <a:r>
              <a:rPr lang="tr-TR" dirty="0" smtClean="0"/>
              <a:t>         </a:t>
            </a:r>
            <a:r>
              <a:rPr lang="tr-TR" sz="3200" dirty="0" smtClean="0"/>
              <a:t>Tüm bu tanımlanan özellikler ebeveyne çelişki, şaşkınlık ve yetersizlik yaşatarak çocuğuyla iletişime ve etkileşime girmesine engel olabilir. Yaşanan bu tür duygular ebeveynin kendisini desteksiz ve yetersiz hissetmesine de yol açabilmektedir. </a:t>
            </a:r>
          </a:p>
          <a:p>
            <a:r>
              <a:rPr lang="tr-TR" sz="3200" dirty="0" smtClean="0"/>
              <a:t>        </a:t>
            </a:r>
            <a:r>
              <a:rPr lang="tr-TR" sz="3200" dirty="0" err="1" smtClean="0"/>
              <a:t>Sözkonusu</a:t>
            </a:r>
            <a:r>
              <a:rPr lang="tr-TR" sz="3200" dirty="0" smtClean="0"/>
              <a:t> bu sorunlara ilave olarak bu tip çocuklarda </a:t>
            </a:r>
            <a:r>
              <a:rPr lang="tr-TR" sz="3200" b="1" u="sng" dirty="0" smtClean="0"/>
              <a:t>"ayrılma" </a:t>
            </a:r>
            <a:r>
              <a:rPr lang="tr-TR" sz="3200" dirty="0" smtClean="0"/>
              <a:t>ile ilgili problemler de görülebilmektedir. Zamanı geldiğinde bir çocuğun annesinden ayrılabilmesi için iki yeterliliğe sahip olması beklenir. </a:t>
            </a:r>
          </a:p>
          <a:p>
            <a:r>
              <a:rPr lang="tr-TR" sz="3200" dirty="0" smtClean="0"/>
              <a:t>     </a:t>
            </a:r>
            <a:r>
              <a:rPr lang="tr-TR" sz="3200" b="1" dirty="0" smtClean="0"/>
              <a:t>Birincisi:</a:t>
            </a:r>
            <a:r>
              <a:rPr lang="tr-TR" sz="3200" dirty="0" smtClean="0"/>
              <a:t> çocuğun dış dünyaya açılabilmek İçin kendine güvenebilmesi, </a:t>
            </a:r>
          </a:p>
          <a:p>
            <a:r>
              <a:rPr lang="tr-TR" sz="3200" b="1" dirty="0" smtClean="0"/>
              <a:t>     ikincisi ise</a:t>
            </a:r>
            <a:r>
              <a:rPr lang="tr-TR" sz="3200" dirty="0" smtClean="0"/>
              <a:t>; dış dünyanın çocuk için ilginç, çekici ve eğlenceli olmasıdır. </a:t>
            </a:r>
            <a:endParaRPr lang="tr-TR"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429684" cy="6000791"/>
          </a:xfrm>
        </p:spPr>
        <p:txBody>
          <a:bodyPr>
            <a:normAutofit/>
          </a:bodyPr>
          <a:lstStyle/>
          <a:p>
            <a:r>
              <a:rPr lang="tr-TR" sz="3600" dirty="0" smtClean="0"/>
              <a:t>    Öğrenme güçlüğü olan çocukların iletişim ve etkileşim kurmadaki sorunları onların dış dünyayı stresli bulup içe kapanmalarına neden olabilir. Başarılı olmak ve uyum sağlayabilmekle ilgili güçlükleri yüzünden bu çocuklar </a:t>
            </a:r>
            <a:r>
              <a:rPr lang="tr-TR" sz="3600" b="1" u="sng" dirty="0" smtClean="0"/>
              <a:t>ayrılma </a:t>
            </a:r>
            <a:r>
              <a:rPr lang="tr-TR" sz="3600" dirty="0" smtClean="0"/>
              <a:t>girişimlerini de geciktirirler. Eğer çocuk dış dünyaya açılmak için zorlanırsa direnç geliştirebilir, </a:t>
            </a:r>
            <a:r>
              <a:rPr lang="tr-TR" sz="3600" b="1" u="sng" dirty="0" smtClean="0"/>
              <a:t>etkileşime</a:t>
            </a:r>
            <a:r>
              <a:rPr lang="tr-TR" sz="3600" dirty="0" smtClean="0"/>
              <a:t> girmekten kaçar ya da zayıf ve </a:t>
            </a:r>
            <a:r>
              <a:rPr lang="tr-TR" sz="3600" b="1" u="sng" dirty="0" smtClean="0"/>
              <a:t>yetersiz etkileşime </a:t>
            </a:r>
            <a:r>
              <a:rPr lang="tr-TR" sz="3600" dirty="0" smtClean="0"/>
              <a:t>girebilir (</a:t>
            </a:r>
            <a:r>
              <a:rPr lang="tr-TR" sz="3600" dirty="0" err="1" smtClean="0"/>
              <a:t>Silver</a:t>
            </a:r>
            <a:r>
              <a:rPr lang="tr-TR" sz="3600" dirty="0" smtClean="0"/>
              <a:t>, 1992). </a:t>
            </a:r>
            <a:endParaRPr lang="tr-TR"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604"/>
            <a:ext cx="8286808" cy="6072230"/>
          </a:xfrm>
        </p:spPr>
        <p:txBody>
          <a:bodyPr>
            <a:normAutofit lnSpcReduction="10000"/>
          </a:bodyPr>
          <a:lstStyle/>
          <a:p>
            <a:pPr marL="0" indent="0">
              <a:buNone/>
            </a:pPr>
            <a:r>
              <a:rPr lang="tr-TR" sz="3200" b="1" u="sng" dirty="0" smtClean="0"/>
              <a:t>Okulöncesi dönem  belirtileri</a:t>
            </a:r>
            <a:r>
              <a:rPr lang="tr-TR" sz="3200" b="1" dirty="0" smtClean="0"/>
              <a:t>:</a:t>
            </a:r>
          </a:p>
          <a:p>
            <a:pPr lvl="0"/>
            <a:r>
              <a:rPr lang="tr-TR" sz="3200" dirty="0" smtClean="0"/>
              <a:t>Kısa dikkat süresi (örneğin, 5 yaşında bir çocuğun kısa bir hikâyeyi dinleyecek kadar uzun süre oturamaması)  </a:t>
            </a:r>
          </a:p>
          <a:p>
            <a:pPr lvl="0"/>
            <a:r>
              <a:rPr lang="tr-TR" sz="3200" dirty="0" smtClean="0"/>
              <a:t>Kolayca ilginin/dikkatin dağılması  </a:t>
            </a:r>
          </a:p>
          <a:p>
            <a:pPr lvl="0"/>
            <a:r>
              <a:rPr lang="tr-TR" sz="3200" dirty="0" smtClean="0"/>
              <a:t>Zayıf dinleme becerileri  </a:t>
            </a:r>
          </a:p>
          <a:p>
            <a:pPr lvl="0"/>
            <a:r>
              <a:rPr lang="tr-TR" sz="3200" dirty="0" smtClean="0"/>
              <a:t>Yönergeleri izlemede zorluklar  </a:t>
            </a:r>
          </a:p>
          <a:p>
            <a:pPr lvl="0"/>
            <a:r>
              <a:rPr lang="tr-TR" sz="3200" dirty="0" smtClean="0"/>
              <a:t>Bir şey yapmaya istekli olmama (örneğin, tembel ya da karşı gelen biri gibi görünme)  </a:t>
            </a:r>
          </a:p>
          <a:p>
            <a:pPr lvl="0"/>
            <a:r>
              <a:rPr lang="tr-TR" sz="3200" dirty="0" smtClean="0"/>
              <a:t>Yeterince gelişmemiş konuşma ve dil becerisi</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00042"/>
            <a:ext cx="8358246" cy="5786477"/>
          </a:xfrm>
        </p:spPr>
        <p:txBody>
          <a:bodyPr>
            <a:normAutofit/>
          </a:bodyPr>
          <a:lstStyle/>
          <a:p>
            <a:pPr lvl="0"/>
            <a:r>
              <a:rPr lang="tr-TR" sz="3200" dirty="0" smtClean="0"/>
              <a:t>Garip ya da sakar hareketler (örneğin, düğmeyi ilikleyememe, zıplayamama vb.) </a:t>
            </a:r>
          </a:p>
          <a:p>
            <a:pPr lvl="0"/>
            <a:r>
              <a:rPr lang="tr-TR" sz="3200" dirty="0" smtClean="0"/>
              <a:t>Yaşına uygun olmayan davranışlar sergileme </a:t>
            </a:r>
          </a:p>
          <a:p>
            <a:pPr lvl="0"/>
            <a:r>
              <a:rPr lang="tr-TR" sz="3200" dirty="0" smtClean="0"/>
              <a:t>Genellikle dağınık/düzensiz olma </a:t>
            </a:r>
          </a:p>
          <a:p>
            <a:pPr lvl="0"/>
            <a:r>
              <a:rPr lang="tr-TR" sz="3200" dirty="0" smtClean="0"/>
              <a:t>Kâğıt ve kalemle yapılan etkinliklerde zorluklar yaşama  </a:t>
            </a:r>
          </a:p>
          <a:p>
            <a:pPr lvl="0"/>
            <a:r>
              <a:rPr lang="tr-TR" sz="3200" dirty="0" smtClean="0"/>
              <a:t>2,5 yaşına kadar kelimelerden cümleler oluşturamama    </a:t>
            </a:r>
          </a:p>
          <a:p>
            <a:pPr lvl="0"/>
            <a:r>
              <a:rPr lang="tr-TR" sz="3200" dirty="0" smtClean="0"/>
              <a:t>Konuşmasının çoğunluğunun (%50≥) anlaşılma</a:t>
            </a:r>
            <a:endParaRPr lang="tr-T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683568" y="476672"/>
            <a:ext cx="8064896" cy="5819031"/>
          </a:xfrm>
        </p:spPr>
        <p:txBody>
          <a:bodyPr>
            <a:noAutofit/>
          </a:bodyPr>
          <a:lstStyle/>
          <a:p>
            <a:pPr marL="0" indent="0">
              <a:lnSpc>
                <a:spcPct val="120000"/>
              </a:lnSpc>
              <a:spcBef>
                <a:spcPts val="0"/>
              </a:spcBef>
              <a:spcAft>
                <a:spcPts val="0"/>
              </a:spcAft>
              <a:buNone/>
            </a:pPr>
            <a:r>
              <a:rPr lang="tr-TR" sz="2800" dirty="0" smtClean="0"/>
              <a:t>_________________________________________</a:t>
            </a:r>
            <a:endParaRPr lang="tr-TR" sz="2800" dirty="0"/>
          </a:p>
          <a:p>
            <a:pPr marL="0" indent="0">
              <a:lnSpc>
                <a:spcPct val="120000"/>
              </a:lnSpc>
              <a:spcBef>
                <a:spcPts val="0"/>
              </a:spcBef>
              <a:spcAft>
                <a:spcPts val="0"/>
              </a:spcAft>
              <a:buNone/>
            </a:pPr>
            <a:r>
              <a:rPr lang="tr-TR" sz="2800" b="1" dirty="0"/>
              <a:t>Okulöncesi dönemde </a:t>
            </a:r>
            <a:r>
              <a:rPr lang="tr-TR" sz="2800" b="1" dirty="0" err="1"/>
              <a:t>ÖÖG’nin</a:t>
            </a:r>
            <a:r>
              <a:rPr lang="tr-TR" sz="2800" b="1" dirty="0"/>
              <a:t> erken belirtileri</a:t>
            </a:r>
            <a:r>
              <a:rPr lang="tr-TR" sz="2800" dirty="0"/>
              <a:t>:</a:t>
            </a:r>
          </a:p>
          <a:p>
            <a:pPr lvl="0">
              <a:lnSpc>
                <a:spcPct val="120000"/>
              </a:lnSpc>
              <a:spcBef>
                <a:spcPts val="0"/>
              </a:spcBef>
              <a:spcAft>
                <a:spcPts val="0"/>
              </a:spcAft>
            </a:pPr>
            <a:r>
              <a:rPr lang="en-US" sz="2800" dirty="0" err="1"/>
              <a:t>Sözcükleri</a:t>
            </a:r>
            <a:r>
              <a:rPr lang="en-US" sz="2800" dirty="0"/>
              <a:t> </a:t>
            </a:r>
            <a:r>
              <a:rPr lang="en-US" sz="2800" dirty="0" err="1"/>
              <a:t>telafuz</a:t>
            </a:r>
            <a:r>
              <a:rPr lang="en-US" sz="2800" dirty="0"/>
              <a:t> </a:t>
            </a:r>
            <a:r>
              <a:rPr lang="en-US" sz="2800" dirty="0" err="1"/>
              <a:t>etmede</a:t>
            </a:r>
            <a:r>
              <a:rPr lang="en-US" sz="2800" dirty="0"/>
              <a:t> </a:t>
            </a:r>
            <a:r>
              <a:rPr lang="en-US" sz="2800" dirty="0" err="1"/>
              <a:t>güçlük</a:t>
            </a:r>
            <a:endParaRPr lang="tr-TR" sz="2800" dirty="0"/>
          </a:p>
          <a:p>
            <a:pPr lvl="0">
              <a:lnSpc>
                <a:spcPct val="120000"/>
              </a:lnSpc>
              <a:spcBef>
                <a:spcPts val="0"/>
              </a:spcBef>
              <a:spcAft>
                <a:spcPts val="0"/>
              </a:spcAft>
            </a:pPr>
            <a:r>
              <a:rPr lang="en-US" sz="2800" dirty="0" err="1"/>
              <a:t>Doğru</a:t>
            </a:r>
            <a:r>
              <a:rPr lang="en-US" sz="2800" dirty="0"/>
              <a:t> </a:t>
            </a:r>
            <a:r>
              <a:rPr lang="en-US" sz="2800" dirty="0" err="1"/>
              <a:t>söcükleri</a:t>
            </a:r>
            <a:r>
              <a:rPr lang="en-US" sz="2800" dirty="0"/>
              <a:t> </a:t>
            </a:r>
            <a:r>
              <a:rPr lang="en-US" sz="2800" dirty="0" err="1"/>
              <a:t>bulmada</a:t>
            </a:r>
            <a:r>
              <a:rPr lang="en-US" sz="2800" dirty="0"/>
              <a:t> </a:t>
            </a:r>
            <a:r>
              <a:rPr lang="en-US" sz="2800" dirty="0" err="1"/>
              <a:t>güçlük</a:t>
            </a:r>
            <a:endParaRPr lang="tr-TR" sz="2800" dirty="0"/>
          </a:p>
          <a:p>
            <a:pPr lvl="0">
              <a:lnSpc>
                <a:spcPct val="120000"/>
              </a:lnSpc>
              <a:spcBef>
                <a:spcPts val="0"/>
              </a:spcBef>
              <a:spcAft>
                <a:spcPts val="0"/>
              </a:spcAft>
            </a:pPr>
            <a:r>
              <a:rPr lang="en-US" sz="2800" dirty="0" err="1"/>
              <a:t>Alfabeyi</a:t>
            </a:r>
            <a:r>
              <a:rPr lang="en-US" sz="2800" dirty="0"/>
              <a:t>, </a:t>
            </a:r>
            <a:r>
              <a:rPr lang="en-US" sz="2800" dirty="0" err="1"/>
              <a:t>rakamları</a:t>
            </a:r>
            <a:r>
              <a:rPr lang="en-US" sz="2800" dirty="0"/>
              <a:t>, </a:t>
            </a:r>
            <a:r>
              <a:rPr lang="en-US" sz="2800" dirty="0" err="1"/>
              <a:t>renkleri</a:t>
            </a:r>
            <a:r>
              <a:rPr lang="en-US" sz="2800" dirty="0"/>
              <a:t>, </a:t>
            </a:r>
            <a:r>
              <a:rPr lang="en-US" sz="2800" dirty="0" err="1"/>
              <a:t>şekilleri</a:t>
            </a:r>
            <a:r>
              <a:rPr lang="en-US" sz="2800" dirty="0"/>
              <a:t>, </a:t>
            </a:r>
            <a:r>
              <a:rPr lang="en-US" sz="2800" dirty="0" err="1"/>
              <a:t>haftanın</a:t>
            </a:r>
            <a:r>
              <a:rPr lang="en-US" sz="2800" dirty="0"/>
              <a:t> </a:t>
            </a:r>
            <a:r>
              <a:rPr lang="en-US" sz="2800" dirty="0" err="1"/>
              <a:t>günlerini</a:t>
            </a:r>
            <a:r>
              <a:rPr lang="en-US" sz="2800" dirty="0"/>
              <a:t> </a:t>
            </a:r>
            <a:r>
              <a:rPr lang="en-US" sz="2800" dirty="0" err="1"/>
              <a:t>öğrenmede</a:t>
            </a:r>
            <a:r>
              <a:rPr lang="en-US" sz="2800" dirty="0"/>
              <a:t> </a:t>
            </a:r>
            <a:r>
              <a:rPr lang="en-US" sz="2800" dirty="0" err="1"/>
              <a:t>güçlük</a:t>
            </a:r>
            <a:endParaRPr lang="tr-TR" sz="2800" dirty="0"/>
          </a:p>
          <a:p>
            <a:pPr lvl="0">
              <a:lnSpc>
                <a:spcPct val="120000"/>
              </a:lnSpc>
              <a:spcBef>
                <a:spcPts val="0"/>
              </a:spcBef>
              <a:spcAft>
                <a:spcPts val="0"/>
              </a:spcAft>
            </a:pPr>
            <a:r>
              <a:rPr lang="en-US" sz="2800" dirty="0" err="1"/>
              <a:t>Yönergeleri</a:t>
            </a:r>
            <a:r>
              <a:rPr lang="en-US" sz="2800" dirty="0"/>
              <a:t> </a:t>
            </a:r>
            <a:r>
              <a:rPr lang="en-US" sz="2800" dirty="0" err="1"/>
              <a:t>takip</a:t>
            </a:r>
            <a:r>
              <a:rPr lang="en-US" sz="2800" dirty="0"/>
              <a:t> </a:t>
            </a:r>
            <a:r>
              <a:rPr lang="en-US" sz="2800" dirty="0" err="1"/>
              <a:t>etmede</a:t>
            </a:r>
            <a:r>
              <a:rPr lang="en-US" sz="2800" dirty="0"/>
              <a:t> </a:t>
            </a:r>
            <a:r>
              <a:rPr lang="en-US" sz="2800" dirty="0" err="1"/>
              <a:t>güçlük</a:t>
            </a:r>
            <a:endParaRPr lang="tr-TR" sz="2800" dirty="0"/>
          </a:p>
          <a:p>
            <a:pPr lvl="0">
              <a:lnSpc>
                <a:spcPct val="120000"/>
              </a:lnSpc>
              <a:spcBef>
                <a:spcPts val="0"/>
              </a:spcBef>
              <a:spcAft>
                <a:spcPts val="0"/>
              </a:spcAft>
            </a:pPr>
            <a:r>
              <a:rPr lang="en-US" sz="2800" dirty="0" err="1"/>
              <a:t>Kalem</a:t>
            </a:r>
            <a:r>
              <a:rPr lang="en-US" sz="2800" dirty="0"/>
              <a:t> </a:t>
            </a:r>
            <a:r>
              <a:rPr lang="en-US" sz="2800" dirty="0" err="1"/>
              <a:t>ve</a:t>
            </a:r>
            <a:r>
              <a:rPr lang="en-US" sz="2800" dirty="0"/>
              <a:t> </a:t>
            </a:r>
            <a:r>
              <a:rPr lang="en-US" sz="2800" dirty="0" err="1"/>
              <a:t>silgi</a:t>
            </a:r>
            <a:r>
              <a:rPr lang="en-US" sz="2800" dirty="0"/>
              <a:t> </a:t>
            </a:r>
            <a:r>
              <a:rPr lang="en-US" sz="2800" dirty="0" err="1"/>
              <a:t>gibi</a:t>
            </a:r>
            <a:r>
              <a:rPr lang="en-US" sz="2800" dirty="0"/>
              <a:t> </a:t>
            </a:r>
            <a:r>
              <a:rPr lang="en-US" sz="2800" dirty="0" err="1"/>
              <a:t>araçları</a:t>
            </a:r>
            <a:r>
              <a:rPr lang="en-US" sz="2800" dirty="0"/>
              <a:t> </a:t>
            </a:r>
            <a:r>
              <a:rPr lang="en-US" sz="2800" dirty="0" err="1"/>
              <a:t>tutmada</a:t>
            </a:r>
            <a:r>
              <a:rPr lang="en-US" sz="2800" dirty="0"/>
              <a:t> </a:t>
            </a:r>
            <a:r>
              <a:rPr lang="en-US" sz="2800" dirty="0" err="1"/>
              <a:t>güçlük</a:t>
            </a:r>
            <a:endParaRPr lang="tr-TR" sz="2800" dirty="0"/>
          </a:p>
          <a:p>
            <a:pPr lvl="0">
              <a:lnSpc>
                <a:spcPct val="120000"/>
              </a:lnSpc>
              <a:spcBef>
                <a:spcPts val="0"/>
              </a:spcBef>
              <a:spcAft>
                <a:spcPts val="0"/>
              </a:spcAft>
            </a:pPr>
            <a:r>
              <a:rPr lang="en-US" sz="2800" dirty="0" err="1"/>
              <a:t>Ayakkabısının</a:t>
            </a:r>
            <a:r>
              <a:rPr lang="en-US" sz="2800" dirty="0"/>
              <a:t> </a:t>
            </a:r>
            <a:r>
              <a:rPr lang="en-US" sz="2800" dirty="0" err="1"/>
              <a:t>bağcıklarını</a:t>
            </a:r>
            <a:r>
              <a:rPr lang="en-US" sz="2800" dirty="0"/>
              <a:t> </a:t>
            </a:r>
            <a:r>
              <a:rPr lang="en-US" sz="2800" dirty="0" err="1"/>
              <a:t>bağlamada</a:t>
            </a:r>
            <a:r>
              <a:rPr lang="en-US" sz="2800" dirty="0"/>
              <a:t>, </a:t>
            </a:r>
            <a:r>
              <a:rPr lang="en-US" sz="2800" dirty="0" err="1"/>
              <a:t>giysisinin</a:t>
            </a:r>
            <a:r>
              <a:rPr lang="en-US" sz="2800" dirty="0"/>
              <a:t> </a:t>
            </a:r>
            <a:r>
              <a:rPr lang="en-US" sz="2800" dirty="0" err="1"/>
              <a:t>düğmelerini</a:t>
            </a:r>
            <a:r>
              <a:rPr lang="en-US" sz="2800" dirty="0"/>
              <a:t> </a:t>
            </a:r>
            <a:r>
              <a:rPr lang="en-US" sz="2800" dirty="0" err="1"/>
              <a:t>iliklemede</a:t>
            </a:r>
            <a:r>
              <a:rPr lang="en-US" sz="2800" dirty="0"/>
              <a:t> </a:t>
            </a:r>
            <a:r>
              <a:rPr lang="en-US" sz="2800" dirty="0" err="1" smtClean="0"/>
              <a:t>güçlük</a:t>
            </a:r>
            <a:endParaRPr lang="tr-TR" sz="2800" dirty="0"/>
          </a:p>
        </p:txBody>
      </p:sp>
    </p:spTree>
    <p:extLst>
      <p:ext uri="{BB962C8B-B14F-4D97-AF65-F5344CB8AC3E}">
        <p14:creationId xmlns="" xmlns:p14="http://schemas.microsoft.com/office/powerpoint/2010/main" val="924347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785786" y="357166"/>
            <a:ext cx="7786742" cy="1077218"/>
          </a:xfrm>
          <a:prstGeom prst="rect">
            <a:avLst/>
          </a:prstGeom>
        </p:spPr>
        <p:txBody>
          <a:bodyPr wrap="square">
            <a:spAutoFit/>
          </a:bodyPr>
          <a:lstStyle/>
          <a:p>
            <a:pPr lvl="0" algn="ctr"/>
            <a:r>
              <a:rPr lang="tr-TR" sz="3200" b="1" dirty="0" smtClean="0">
                <a:solidFill>
                  <a:srgbClr val="FF0000"/>
                </a:solidFill>
              </a:rPr>
              <a:t>        5-9 Yaş arası dönemde </a:t>
            </a:r>
            <a:r>
              <a:rPr lang="tr-TR" sz="3200" b="1" dirty="0" err="1" smtClean="0">
                <a:solidFill>
                  <a:srgbClr val="FF0000"/>
                </a:solidFill>
              </a:rPr>
              <a:t>ÖÖG’nin</a:t>
            </a:r>
            <a:r>
              <a:rPr lang="tr-TR" sz="3200" b="1" dirty="0" smtClean="0">
                <a:solidFill>
                  <a:srgbClr val="FF0000"/>
                </a:solidFill>
              </a:rPr>
              <a:t> erken belirtileri;</a:t>
            </a:r>
          </a:p>
        </p:txBody>
      </p:sp>
      <p:sp>
        <p:nvSpPr>
          <p:cNvPr id="4" name="3 Dikdörtgen"/>
          <p:cNvSpPr/>
          <p:nvPr/>
        </p:nvSpPr>
        <p:spPr>
          <a:xfrm>
            <a:off x="500034" y="1357298"/>
            <a:ext cx="8286808" cy="1477328"/>
          </a:xfrm>
          <a:prstGeom prst="rect">
            <a:avLst/>
          </a:prstGeom>
        </p:spPr>
        <p:txBody>
          <a:bodyPr wrap="square">
            <a:spAutoFit/>
          </a:bodyPr>
          <a:lstStyle/>
          <a:p>
            <a:r>
              <a:rPr lang="tr-TR" dirty="0" smtClean="0"/>
              <a:t>         </a:t>
            </a:r>
          </a:p>
          <a:p>
            <a:endParaRPr lang="tr-TR" dirty="0" smtClean="0"/>
          </a:p>
          <a:p>
            <a:endParaRPr lang="tr-TR" dirty="0" smtClean="0"/>
          </a:p>
          <a:p>
            <a:r>
              <a:rPr lang="tr-TR" dirty="0" smtClean="0"/>
              <a:t>    Karşılıklı konuşmada </a:t>
            </a:r>
            <a:r>
              <a:rPr lang="tr-TR" u="sng" dirty="0" smtClean="0"/>
              <a:t>sıra alma </a:t>
            </a:r>
            <a:r>
              <a:rPr lang="tr-TR" dirty="0" smtClean="0"/>
              <a:t>ve konuşma </a:t>
            </a:r>
            <a:r>
              <a:rPr lang="tr-TR" u="sng" dirty="0" smtClean="0"/>
              <a:t>sırasında karşısındaki kişi ile arasındaki mesafeyi ayarlama </a:t>
            </a:r>
            <a:r>
              <a:rPr lang="tr-TR" dirty="0" smtClean="0"/>
              <a:t>gibi </a:t>
            </a:r>
            <a:r>
              <a:rPr lang="tr-TR" b="1" u="sng" dirty="0" smtClean="0"/>
              <a:t>iletişimin sosyal kurallarına uymama</a:t>
            </a:r>
            <a:endParaRPr lang="tr-TR" b="1" u="sng" dirty="0"/>
          </a:p>
        </p:txBody>
      </p:sp>
      <p:sp>
        <p:nvSpPr>
          <p:cNvPr id="5" name="4 Dikdörtgen"/>
          <p:cNvSpPr/>
          <p:nvPr/>
        </p:nvSpPr>
        <p:spPr>
          <a:xfrm>
            <a:off x="428596" y="2500305"/>
            <a:ext cx="8286808" cy="923330"/>
          </a:xfrm>
          <a:prstGeom prst="rect">
            <a:avLst/>
          </a:prstGeom>
        </p:spPr>
        <p:txBody>
          <a:bodyPr wrap="square">
            <a:spAutoFit/>
          </a:bodyPr>
          <a:lstStyle/>
          <a:p>
            <a:r>
              <a:rPr lang="tr-TR" dirty="0" smtClean="0"/>
              <a:t>          </a:t>
            </a:r>
          </a:p>
          <a:p>
            <a:r>
              <a:rPr lang="tr-TR" dirty="0" smtClean="0"/>
              <a:t>     </a:t>
            </a:r>
          </a:p>
          <a:p>
            <a:r>
              <a:rPr lang="tr-TR" dirty="0" smtClean="0"/>
              <a:t>      Matematikle ilgili sembolleri karıştırma ve sayıları yanlış okuma</a:t>
            </a:r>
            <a:endParaRPr lang="tr-TR" dirty="0"/>
          </a:p>
        </p:txBody>
      </p:sp>
      <p:sp>
        <p:nvSpPr>
          <p:cNvPr id="6" name="5 Dikdörtgen"/>
          <p:cNvSpPr/>
          <p:nvPr/>
        </p:nvSpPr>
        <p:spPr>
          <a:xfrm>
            <a:off x="500034" y="3105835"/>
            <a:ext cx="8286808" cy="3139321"/>
          </a:xfrm>
          <a:prstGeom prst="rect">
            <a:avLst/>
          </a:prstGeom>
        </p:spPr>
        <p:txBody>
          <a:bodyPr wrap="square">
            <a:spAutoFit/>
          </a:bodyPr>
          <a:lstStyle/>
          <a:p>
            <a:pPr lvl="0"/>
            <a:r>
              <a:rPr lang="tr-TR" dirty="0" smtClean="0"/>
              <a:t>      </a:t>
            </a:r>
          </a:p>
          <a:p>
            <a:pPr lvl="0"/>
            <a:endParaRPr lang="tr-TR" dirty="0" smtClean="0"/>
          </a:p>
          <a:p>
            <a:pPr lvl="0"/>
            <a:endParaRPr lang="tr-TR" dirty="0" smtClean="0"/>
          </a:p>
          <a:p>
            <a:pPr lvl="0"/>
            <a:r>
              <a:rPr lang="tr-TR" dirty="0" smtClean="0"/>
              <a:t>       Bir işe nereden başlayacağı konusunda karar vermede zorlanma</a:t>
            </a:r>
          </a:p>
          <a:p>
            <a:pPr lvl="0"/>
            <a:endParaRPr lang="tr-TR" dirty="0" smtClean="0"/>
          </a:p>
          <a:p>
            <a:pPr lvl="0"/>
            <a:endParaRPr lang="tr-TR" dirty="0" smtClean="0"/>
          </a:p>
          <a:p>
            <a:pPr lvl="0"/>
            <a:r>
              <a:rPr lang="tr-TR" dirty="0" smtClean="0"/>
              <a:t>       Dinlediği bir hikayeyi oluş sırasına göre tekrar anlatmada sorun yaşama</a:t>
            </a:r>
          </a:p>
          <a:p>
            <a:pPr lvl="0"/>
            <a:endParaRPr lang="tr-TR" dirty="0" smtClean="0"/>
          </a:p>
          <a:p>
            <a:pPr lvl="0"/>
            <a:endParaRPr lang="tr-TR" dirty="0" smtClean="0"/>
          </a:p>
          <a:p>
            <a:pPr lvl="0"/>
            <a:endParaRPr lang="tr-TR" dirty="0" smtClean="0"/>
          </a:p>
          <a:p>
            <a:pPr lvl="0"/>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12720" y="980728"/>
            <a:ext cx="7791728" cy="5314975"/>
          </a:xfrm>
        </p:spPr>
        <p:txBody>
          <a:bodyPr>
            <a:normAutofit/>
          </a:bodyPr>
          <a:lstStyle/>
          <a:p>
            <a:pPr marL="0" indent="0">
              <a:buNone/>
            </a:pPr>
            <a:r>
              <a:rPr lang="tr-TR" sz="2800" b="1" dirty="0" smtClean="0"/>
              <a:t>5-9 </a:t>
            </a:r>
            <a:r>
              <a:rPr lang="tr-TR" sz="2800" b="1" dirty="0"/>
              <a:t>Yaş arası dönemde </a:t>
            </a:r>
            <a:r>
              <a:rPr lang="tr-TR" sz="2800" b="1" dirty="0" err="1"/>
              <a:t>ÖÖG’nin</a:t>
            </a:r>
            <a:r>
              <a:rPr lang="tr-TR" sz="2800" b="1" dirty="0"/>
              <a:t> erken belirtileri</a:t>
            </a:r>
            <a:r>
              <a:rPr lang="tr-TR" sz="2800" dirty="0"/>
              <a:t>:</a:t>
            </a:r>
          </a:p>
          <a:p>
            <a:pPr lvl="0"/>
            <a:r>
              <a:rPr lang="tr-TR" sz="2800" dirty="0"/>
              <a:t>Harfler ve sesler arasında bağlantı kurmada güçlük</a:t>
            </a:r>
          </a:p>
          <a:p>
            <a:pPr lvl="0"/>
            <a:r>
              <a:rPr lang="en-US" sz="2800" dirty="0" err="1"/>
              <a:t>Sesleri</a:t>
            </a:r>
            <a:r>
              <a:rPr lang="en-US" sz="2800" dirty="0"/>
              <a:t> </a:t>
            </a:r>
            <a:r>
              <a:rPr lang="en-US" sz="2800" dirty="0" err="1"/>
              <a:t>kullanarak</a:t>
            </a:r>
            <a:r>
              <a:rPr lang="en-US" sz="2800" dirty="0"/>
              <a:t> </a:t>
            </a:r>
            <a:r>
              <a:rPr lang="en-US" sz="2800" dirty="0" err="1"/>
              <a:t>sözcük</a:t>
            </a:r>
            <a:r>
              <a:rPr lang="en-US" sz="2800" dirty="0"/>
              <a:t> </a:t>
            </a:r>
            <a:r>
              <a:rPr lang="en-US" sz="2800" dirty="0" err="1"/>
              <a:t>üretmede</a:t>
            </a:r>
            <a:r>
              <a:rPr lang="en-US" sz="2800" dirty="0"/>
              <a:t> </a:t>
            </a:r>
            <a:r>
              <a:rPr lang="en-US" sz="2800" dirty="0" err="1"/>
              <a:t>güçlük</a:t>
            </a:r>
            <a:endParaRPr lang="tr-TR" sz="2800" dirty="0"/>
          </a:p>
          <a:p>
            <a:pPr lvl="0"/>
            <a:r>
              <a:rPr lang="en-US" sz="2800" dirty="0" err="1"/>
              <a:t>Okurken</a:t>
            </a:r>
            <a:r>
              <a:rPr lang="en-US" sz="2800" dirty="0"/>
              <a:t> </a:t>
            </a:r>
            <a:r>
              <a:rPr lang="en-US" sz="2800" dirty="0" err="1"/>
              <a:t>basit</a:t>
            </a:r>
            <a:r>
              <a:rPr lang="en-US" sz="2800" dirty="0"/>
              <a:t> </a:t>
            </a:r>
            <a:r>
              <a:rPr lang="en-US" sz="2800" dirty="0" err="1"/>
              <a:t>kelimeleri</a:t>
            </a:r>
            <a:r>
              <a:rPr lang="en-US" sz="2800" dirty="0"/>
              <a:t> </a:t>
            </a:r>
            <a:r>
              <a:rPr lang="en-US" sz="2800" dirty="0" err="1"/>
              <a:t>karıştırma</a:t>
            </a:r>
            <a:endParaRPr lang="tr-TR" sz="2800" dirty="0"/>
          </a:p>
          <a:p>
            <a:pPr lvl="0"/>
            <a:r>
              <a:rPr lang="en-US" sz="2800" dirty="0" err="1"/>
              <a:t>Sürekli</a:t>
            </a:r>
            <a:r>
              <a:rPr lang="en-US" sz="2800" dirty="0"/>
              <a:t> </a:t>
            </a:r>
            <a:r>
              <a:rPr lang="en-US" sz="2800" dirty="0" err="1"/>
              <a:t>okuma</a:t>
            </a:r>
            <a:r>
              <a:rPr lang="en-US" sz="2800" dirty="0"/>
              <a:t> </a:t>
            </a:r>
            <a:r>
              <a:rPr lang="en-US" sz="2800" dirty="0" err="1"/>
              <a:t>hataları</a:t>
            </a:r>
            <a:r>
              <a:rPr lang="en-US" sz="2800" dirty="0"/>
              <a:t> </a:t>
            </a:r>
            <a:r>
              <a:rPr lang="en-US" sz="2800" dirty="0" err="1"/>
              <a:t>yapma</a:t>
            </a:r>
            <a:endParaRPr lang="tr-TR" sz="2800" dirty="0"/>
          </a:p>
          <a:p>
            <a:pPr lvl="0"/>
            <a:r>
              <a:rPr lang="en-US" sz="2800" dirty="0" err="1"/>
              <a:t>Basit</a:t>
            </a:r>
            <a:r>
              <a:rPr lang="en-US" sz="2800" dirty="0"/>
              <a:t> </a:t>
            </a:r>
            <a:r>
              <a:rPr lang="en-US" sz="2800" dirty="0" err="1"/>
              <a:t>matematik</a:t>
            </a:r>
            <a:r>
              <a:rPr lang="en-US" sz="2800" dirty="0"/>
              <a:t> </a:t>
            </a:r>
            <a:r>
              <a:rPr lang="en-US" sz="2800" dirty="0" err="1"/>
              <a:t>kavramlarını</a:t>
            </a:r>
            <a:r>
              <a:rPr lang="en-US" sz="2800" dirty="0"/>
              <a:t> </a:t>
            </a:r>
            <a:r>
              <a:rPr lang="en-US" sz="2800" dirty="0" err="1"/>
              <a:t>anlamada</a:t>
            </a:r>
            <a:r>
              <a:rPr lang="en-US" sz="2800" dirty="0"/>
              <a:t> </a:t>
            </a:r>
            <a:r>
              <a:rPr lang="en-US" sz="2800" dirty="0" err="1"/>
              <a:t>güçlük</a:t>
            </a:r>
            <a:endParaRPr lang="tr-TR" sz="2800" dirty="0"/>
          </a:p>
          <a:p>
            <a:pPr lvl="0"/>
            <a:r>
              <a:rPr lang="en-US" sz="2800" dirty="0" err="1"/>
              <a:t>Zamanı</a:t>
            </a:r>
            <a:r>
              <a:rPr lang="en-US" sz="2800" dirty="0"/>
              <a:t> </a:t>
            </a:r>
            <a:r>
              <a:rPr lang="en-US" sz="2800" dirty="0" err="1"/>
              <a:t>söyleme</a:t>
            </a:r>
            <a:r>
              <a:rPr lang="en-US" sz="2800" dirty="0"/>
              <a:t> </a:t>
            </a:r>
            <a:r>
              <a:rPr lang="en-US" sz="2800" dirty="0" err="1"/>
              <a:t>ile</a:t>
            </a:r>
            <a:r>
              <a:rPr lang="en-US" sz="2800" dirty="0"/>
              <a:t> </a:t>
            </a:r>
            <a:r>
              <a:rPr lang="en-US" sz="2800" dirty="0" err="1"/>
              <a:t>ilgili</a:t>
            </a:r>
            <a:r>
              <a:rPr lang="en-US" sz="2800" dirty="0"/>
              <a:t> </a:t>
            </a:r>
            <a:r>
              <a:rPr lang="en-US" sz="2800" dirty="0" err="1"/>
              <a:t>becerilerde</a:t>
            </a:r>
            <a:r>
              <a:rPr lang="en-US" sz="2800" dirty="0"/>
              <a:t> </a:t>
            </a:r>
            <a:r>
              <a:rPr lang="en-US" sz="2800" dirty="0" err="1"/>
              <a:t>güçlük</a:t>
            </a:r>
            <a:endParaRPr lang="tr-TR" sz="2800" dirty="0"/>
          </a:p>
          <a:p>
            <a:pPr lvl="0"/>
            <a:r>
              <a:rPr lang="en-US" sz="2800" dirty="0" err="1"/>
              <a:t>Yeni</a:t>
            </a:r>
            <a:r>
              <a:rPr lang="en-US" sz="2800" dirty="0"/>
              <a:t> </a:t>
            </a:r>
            <a:r>
              <a:rPr lang="en-US" sz="2800" dirty="0" err="1"/>
              <a:t>becerileri</a:t>
            </a:r>
            <a:r>
              <a:rPr lang="en-US" sz="2800" dirty="0"/>
              <a:t> </a:t>
            </a:r>
            <a:r>
              <a:rPr lang="en-US" sz="2800" dirty="0" err="1"/>
              <a:t>öğrenmede</a:t>
            </a:r>
            <a:r>
              <a:rPr lang="en-US" sz="2800" dirty="0"/>
              <a:t> </a:t>
            </a:r>
            <a:r>
              <a:rPr lang="en-US" sz="2800" dirty="0" err="1" smtClean="0"/>
              <a:t>güçlük</a:t>
            </a:r>
            <a:endParaRPr lang="tr-TR" sz="2800" dirty="0"/>
          </a:p>
        </p:txBody>
      </p:sp>
    </p:spTree>
    <p:extLst>
      <p:ext uri="{BB962C8B-B14F-4D97-AF65-F5344CB8AC3E}">
        <p14:creationId xmlns="" xmlns:p14="http://schemas.microsoft.com/office/powerpoint/2010/main" val="1025702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27584" y="620688"/>
            <a:ext cx="7791728" cy="5314975"/>
          </a:xfrm>
        </p:spPr>
        <p:txBody>
          <a:bodyPr>
            <a:noAutofit/>
          </a:bodyPr>
          <a:lstStyle/>
          <a:p>
            <a:pPr marL="0" indent="0">
              <a:buNone/>
            </a:pPr>
            <a:r>
              <a:rPr lang="tr-TR" sz="2800" b="1" dirty="0" smtClean="0"/>
              <a:t>10-13 </a:t>
            </a:r>
            <a:r>
              <a:rPr lang="tr-TR" sz="2800" b="1" dirty="0"/>
              <a:t>Yaş arası dönemde </a:t>
            </a:r>
            <a:r>
              <a:rPr lang="tr-TR" sz="2800" b="1" dirty="0" err="1"/>
              <a:t>ÖÖG’nin</a:t>
            </a:r>
            <a:r>
              <a:rPr lang="tr-TR" sz="2800" b="1" dirty="0"/>
              <a:t> erken belirtileri</a:t>
            </a:r>
            <a:r>
              <a:rPr lang="tr-TR" sz="2800" dirty="0"/>
              <a:t>:</a:t>
            </a:r>
          </a:p>
          <a:p>
            <a:pPr lvl="0"/>
            <a:r>
              <a:rPr lang="tr-TR" sz="2800" dirty="0"/>
              <a:t>Okuduğunu anlamada veya matematik becerilerini anlamada güçlük</a:t>
            </a:r>
          </a:p>
          <a:p>
            <a:pPr lvl="0"/>
            <a:r>
              <a:rPr lang="tr-TR" sz="2800" dirty="0"/>
              <a:t>Açık uçlu sorulara cevap vermede güçlük</a:t>
            </a:r>
          </a:p>
          <a:p>
            <a:pPr lvl="0"/>
            <a:r>
              <a:rPr lang="tr-TR" sz="2800" dirty="0"/>
              <a:t>Okumayı veya yazmayı sevmeme veya yüksek sesle </a:t>
            </a:r>
            <a:r>
              <a:rPr lang="tr-TR" sz="2800" dirty="0" smtClean="0"/>
              <a:t>okumaktan </a:t>
            </a:r>
            <a:r>
              <a:rPr lang="tr-TR" sz="2800" dirty="0"/>
              <a:t>kaçınma</a:t>
            </a:r>
          </a:p>
          <a:p>
            <a:pPr lvl="0"/>
            <a:r>
              <a:rPr lang="tr-TR" sz="2800" dirty="0"/>
              <a:t>Günlük yaşamında düzensizlik (ödevlerinin düzensiz olması, odasının dağınık olması gibi)</a:t>
            </a:r>
          </a:p>
          <a:p>
            <a:pPr lvl="0"/>
            <a:r>
              <a:rPr lang="en-US" sz="2800" dirty="0" err="1"/>
              <a:t>Kötü</a:t>
            </a:r>
            <a:r>
              <a:rPr lang="en-US" sz="2800" dirty="0"/>
              <a:t> el </a:t>
            </a:r>
            <a:r>
              <a:rPr lang="en-US" sz="2800" dirty="0" err="1"/>
              <a:t>yazısı</a:t>
            </a:r>
            <a:endParaRPr lang="tr-TR" sz="2800" dirty="0"/>
          </a:p>
          <a:p>
            <a:pPr marL="0" indent="0">
              <a:buNone/>
            </a:pPr>
            <a:r>
              <a:rPr lang="en-US" sz="2800" dirty="0" smtClean="0"/>
              <a:t>_________________________________________</a:t>
            </a:r>
            <a:endParaRPr lang="tr-TR" sz="2800" dirty="0"/>
          </a:p>
        </p:txBody>
      </p:sp>
    </p:spTree>
    <p:extLst>
      <p:ext uri="{BB962C8B-B14F-4D97-AF65-F5344CB8AC3E}">
        <p14:creationId xmlns="" xmlns:p14="http://schemas.microsoft.com/office/powerpoint/2010/main" val="1768103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p:txBody>
          <a:bodyPr/>
          <a:lstStyle/>
          <a:p>
            <a:r>
              <a:rPr lang="tr-TR" altLang="tr-TR" sz="3200" smtClean="0">
                <a:ln>
                  <a:noFill/>
                </a:ln>
              </a:rPr>
              <a:t>Özel Öğrenme Güçlüğü Olan Bireylerde En Sık Görülen 10 Özellik</a:t>
            </a:r>
          </a:p>
        </p:txBody>
      </p:sp>
      <p:sp>
        <p:nvSpPr>
          <p:cNvPr id="17411" name="İçerik Yer Tutucusu 2"/>
          <p:cNvSpPr>
            <a:spLocks noGrp="1"/>
          </p:cNvSpPr>
          <p:nvPr>
            <p:ph idx="1"/>
          </p:nvPr>
        </p:nvSpPr>
        <p:spPr/>
        <p:txBody>
          <a:bodyPr/>
          <a:lstStyle/>
          <a:p>
            <a:pPr marL="457200" indent="-457200">
              <a:buFont typeface="Garamond" panose="02020404030301010803" pitchFamily="18" charset="0"/>
              <a:buAutoNum type="arabicPeriod"/>
            </a:pPr>
            <a:r>
              <a:rPr lang="tr-TR" altLang="tr-TR" dirty="0" smtClean="0"/>
              <a:t>Önemli gelişimsel alanlarda gecikme</a:t>
            </a:r>
          </a:p>
          <a:p>
            <a:pPr marL="457200" indent="-457200">
              <a:buFont typeface="Garamond" panose="02020404030301010803" pitchFamily="18" charset="0"/>
              <a:buAutoNum type="arabicPeriod"/>
            </a:pPr>
            <a:r>
              <a:rPr lang="tr-TR" altLang="tr-TR" dirty="0" err="1" smtClean="0"/>
              <a:t>Dürtüsellik</a:t>
            </a:r>
            <a:r>
              <a:rPr lang="tr-TR" altLang="tr-TR" dirty="0" smtClean="0"/>
              <a:t> – düşünmeden hareket etme</a:t>
            </a:r>
          </a:p>
          <a:p>
            <a:pPr marL="457200" indent="-457200">
              <a:buFont typeface="Garamond" panose="02020404030301010803" pitchFamily="18" charset="0"/>
              <a:buAutoNum type="arabicPeriod"/>
            </a:pPr>
            <a:r>
              <a:rPr lang="tr-TR" altLang="tr-TR" dirty="0" smtClean="0"/>
              <a:t>Duygusal dalgalanma – duygularda hızlı değişim (ağlarken birden gülmeye başlama gibi)</a:t>
            </a:r>
          </a:p>
          <a:p>
            <a:pPr marL="457200" indent="-457200">
              <a:buFont typeface="Garamond" panose="02020404030301010803" pitchFamily="18" charset="0"/>
              <a:buAutoNum type="arabicPeriod"/>
            </a:pPr>
            <a:r>
              <a:rPr lang="tr-TR" altLang="tr-TR" dirty="0" smtClean="0"/>
              <a:t>Genel koordinasyon eksikliği</a:t>
            </a:r>
          </a:p>
          <a:p>
            <a:pPr marL="457200" indent="-457200">
              <a:buFont typeface="Garamond" panose="02020404030301010803" pitchFamily="18" charset="0"/>
              <a:buAutoNum type="arabicPeriod"/>
            </a:pPr>
            <a:r>
              <a:rPr lang="tr-TR" altLang="tr-TR" dirty="0" smtClean="0"/>
              <a:t>Dikkat bozukluğu</a:t>
            </a:r>
          </a:p>
        </p:txBody>
      </p:sp>
    </p:spTree>
    <p:extLst>
      <p:ext uri="{BB962C8B-B14F-4D97-AF65-F5344CB8AC3E}">
        <p14:creationId xmlns="" xmlns:p14="http://schemas.microsoft.com/office/powerpoint/2010/main" val="1096233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p:txBody>
          <a:bodyPr/>
          <a:lstStyle/>
          <a:p>
            <a:r>
              <a:rPr lang="tr-TR" altLang="tr-TR" sz="3200" smtClean="0">
                <a:ln>
                  <a:noFill/>
                </a:ln>
              </a:rPr>
              <a:t>Özel Öğrenme Güçlüğü Olan Bireylerde En Sık Görülen 10 Özellik</a:t>
            </a:r>
          </a:p>
        </p:txBody>
      </p:sp>
      <p:sp>
        <p:nvSpPr>
          <p:cNvPr id="18435" name="İçerik Yer Tutucusu 2"/>
          <p:cNvSpPr>
            <a:spLocks noGrp="1"/>
          </p:cNvSpPr>
          <p:nvPr>
            <p:ph idx="1"/>
          </p:nvPr>
        </p:nvSpPr>
        <p:spPr/>
        <p:txBody>
          <a:bodyPr/>
          <a:lstStyle/>
          <a:p>
            <a:pPr marL="0" indent="0">
              <a:buFont typeface="Arial" panose="020B0604020202020204" pitchFamily="34" charset="0"/>
              <a:buNone/>
            </a:pPr>
            <a:r>
              <a:rPr lang="tr-TR" altLang="tr-TR" smtClean="0">
                <a:solidFill>
                  <a:schemeClr val="accent1"/>
                </a:solidFill>
              </a:rPr>
              <a:t>6. </a:t>
            </a:r>
            <a:r>
              <a:rPr lang="tr-TR" altLang="tr-TR" smtClean="0"/>
              <a:t>Algı-motor bozukluğu</a:t>
            </a:r>
          </a:p>
          <a:p>
            <a:pPr marL="0" indent="0">
              <a:buFont typeface="Arial" panose="020B0604020202020204" pitchFamily="34" charset="0"/>
              <a:buNone/>
            </a:pPr>
            <a:r>
              <a:rPr lang="tr-TR" altLang="tr-TR" smtClean="0">
                <a:solidFill>
                  <a:schemeClr val="accent1"/>
                </a:solidFill>
              </a:rPr>
              <a:t>7. </a:t>
            </a:r>
            <a:r>
              <a:rPr lang="tr-TR" altLang="tr-TR" smtClean="0"/>
              <a:t>Bellek ve düşünme bozuklukları</a:t>
            </a:r>
          </a:p>
          <a:p>
            <a:pPr marL="0" indent="0">
              <a:buFont typeface="Arial" panose="020B0604020202020204" pitchFamily="34" charset="0"/>
              <a:buNone/>
            </a:pPr>
            <a:r>
              <a:rPr lang="tr-TR" altLang="tr-TR" smtClean="0">
                <a:solidFill>
                  <a:schemeClr val="accent1"/>
                </a:solidFill>
              </a:rPr>
              <a:t>8. </a:t>
            </a:r>
            <a:r>
              <a:rPr lang="tr-TR" altLang="tr-TR" smtClean="0"/>
              <a:t>Belirgin akademik problemler (özellikle okuma ve matematik alanlarında)</a:t>
            </a:r>
          </a:p>
          <a:p>
            <a:pPr marL="0" indent="0">
              <a:buFont typeface="Arial" panose="020B0604020202020204" pitchFamily="34" charset="0"/>
              <a:buNone/>
            </a:pPr>
            <a:r>
              <a:rPr lang="tr-TR" altLang="tr-TR" smtClean="0">
                <a:solidFill>
                  <a:schemeClr val="accent1"/>
                </a:solidFill>
              </a:rPr>
              <a:t>9. </a:t>
            </a:r>
            <a:r>
              <a:rPr lang="tr-TR" altLang="tr-TR" smtClean="0"/>
              <a:t>Konuşma ve konuşma seslerini öğrenme bozuklukları</a:t>
            </a:r>
          </a:p>
          <a:p>
            <a:pPr marL="0" indent="0">
              <a:buFont typeface="Arial" panose="020B0604020202020204" pitchFamily="34" charset="0"/>
              <a:buNone/>
            </a:pPr>
            <a:r>
              <a:rPr lang="tr-TR" altLang="tr-TR" smtClean="0">
                <a:solidFill>
                  <a:schemeClr val="accent1"/>
                </a:solidFill>
              </a:rPr>
              <a:t>10. </a:t>
            </a:r>
            <a:r>
              <a:rPr lang="tr-TR" altLang="tr-TR" smtClean="0"/>
              <a:t>Merkezi sinir sistemi düzensizliği ve bozukluğu belirtileri</a:t>
            </a:r>
          </a:p>
        </p:txBody>
      </p:sp>
    </p:spTree>
    <p:extLst>
      <p:ext uri="{BB962C8B-B14F-4D97-AF65-F5344CB8AC3E}">
        <p14:creationId xmlns="" xmlns:p14="http://schemas.microsoft.com/office/powerpoint/2010/main" val="3788554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915337"/>
            <a:ext cx="6798734" cy="799151"/>
          </a:xfrm>
          <a:solidFill>
            <a:schemeClr val="bg2"/>
          </a:solidFill>
        </p:spPr>
        <p:txBody>
          <a:bodyPr>
            <a:normAutofit fontScale="90000"/>
          </a:bodyPr>
          <a:lstStyle/>
          <a:p>
            <a:r>
              <a:rPr lang="tr-TR" dirty="0" smtClean="0">
                <a:solidFill>
                  <a:schemeClr val="tx1"/>
                </a:solidFill>
              </a:rPr>
              <a:t>ÖZEL ÖĞRENME GÜÇLÜĞÜ</a:t>
            </a:r>
            <a:endParaRPr lang="tr-TR" dirty="0"/>
          </a:p>
        </p:txBody>
      </p:sp>
      <p:sp>
        <p:nvSpPr>
          <p:cNvPr id="3" name="2 İçerik Yer Tutucusu"/>
          <p:cNvSpPr>
            <a:spLocks noGrp="1"/>
          </p:cNvSpPr>
          <p:nvPr>
            <p:ph idx="1"/>
          </p:nvPr>
        </p:nvSpPr>
        <p:spPr>
          <a:xfrm>
            <a:off x="1176865" y="1928803"/>
            <a:ext cx="6798736" cy="4006330"/>
          </a:xfrm>
        </p:spPr>
        <p:txBody>
          <a:bodyPr/>
          <a:lstStyle/>
          <a:p>
            <a:r>
              <a:rPr lang="tr-TR" dirty="0" smtClean="0"/>
              <a:t>Özel Öğrenme Güçlüğü yaşayan çocuklar eğitim </a:t>
            </a:r>
            <a:r>
              <a:rPr lang="tr-TR" b="1" dirty="0" smtClean="0"/>
              <a:t>sisteminin</a:t>
            </a:r>
            <a:r>
              <a:rPr lang="tr-TR" dirty="0" smtClean="0"/>
              <a:t> içinde </a:t>
            </a:r>
            <a:r>
              <a:rPr lang="tr-TR" b="1" dirty="0" smtClean="0"/>
              <a:t>öylesine örseleniyor ve zarar görüyor ki!</a:t>
            </a:r>
            <a:r>
              <a:rPr lang="tr-TR" dirty="0" smtClean="0"/>
              <a:t>  Büyüdüklerinde bırakın Leonardo olmalarını</a:t>
            </a:r>
            <a:r>
              <a:rPr lang="tr-TR" b="1" dirty="0" smtClean="0"/>
              <a:t>, liseye </a:t>
            </a:r>
            <a:r>
              <a:rPr lang="tr-TR" dirty="0" smtClean="0"/>
              <a:t>bile geçebilmeleri büyük bir şans oluyor onlar için.</a:t>
            </a:r>
          </a:p>
          <a:p>
            <a:r>
              <a:rPr lang="tr-TR" dirty="0" smtClean="0"/>
              <a:t>Bu ve benzeri durum yaşayan çocuklarından kendilerince oluşturulmuş </a:t>
            </a:r>
            <a:r>
              <a:rPr lang="tr-TR" b="1" dirty="0" smtClean="0"/>
              <a:t>normal</a:t>
            </a:r>
            <a:r>
              <a:rPr lang="tr-TR" dirty="0" smtClean="0"/>
              <a:t> </a:t>
            </a:r>
            <a:r>
              <a:rPr lang="tr-TR" b="1" dirty="0" smtClean="0"/>
              <a:t>diye adlandırılan </a:t>
            </a:r>
            <a:r>
              <a:rPr lang="tr-TR" dirty="0" smtClean="0"/>
              <a:t>bazı </a:t>
            </a:r>
            <a:r>
              <a:rPr lang="tr-TR" u="sng" dirty="0" smtClean="0"/>
              <a:t>kriterlere uymaları</a:t>
            </a:r>
            <a:r>
              <a:rPr lang="tr-TR" dirty="0" smtClean="0"/>
              <a:t>, hatta </a:t>
            </a:r>
            <a:r>
              <a:rPr lang="tr-TR" u="sng" dirty="0" smtClean="0"/>
              <a:t>boyun eğmeleri </a:t>
            </a:r>
            <a:r>
              <a:rPr lang="tr-TR" dirty="0" smtClean="0"/>
              <a:t>beklenir.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smtClean="0"/>
              <a:t>İ</a:t>
            </a:r>
            <a:r>
              <a:rPr lang="en-US" sz="3200" b="1" dirty="0" smtClean="0"/>
              <a:t>L VE KONUŞMA PROBLEMLER</a:t>
            </a:r>
            <a:r>
              <a:rPr lang="tr-TR" sz="3200" b="1" dirty="0" smtClean="0"/>
              <a:t>İ</a:t>
            </a:r>
            <a:endParaRPr lang="tr-TR" sz="3200" dirty="0"/>
          </a:p>
        </p:txBody>
      </p:sp>
      <p:sp>
        <p:nvSpPr>
          <p:cNvPr id="2" name="İçerik Yer Tutucusu 1"/>
          <p:cNvSpPr>
            <a:spLocks noGrp="1"/>
          </p:cNvSpPr>
          <p:nvPr>
            <p:ph idx="1"/>
          </p:nvPr>
        </p:nvSpPr>
        <p:spPr>
          <a:xfrm>
            <a:off x="827584" y="2490135"/>
            <a:ext cx="7488832" cy="3444997"/>
          </a:xfrm>
        </p:spPr>
        <p:txBody>
          <a:bodyPr>
            <a:normAutofit/>
          </a:bodyPr>
          <a:lstStyle/>
          <a:p>
            <a:r>
              <a:rPr lang="en-US" sz="2800" dirty="0" err="1"/>
              <a:t>İfade</a:t>
            </a:r>
            <a:r>
              <a:rPr lang="en-US" sz="2800" dirty="0"/>
              <a:t> </a:t>
            </a:r>
            <a:r>
              <a:rPr lang="en-US" sz="2800" dirty="0" err="1"/>
              <a:t>edici</a:t>
            </a:r>
            <a:r>
              <a:rPr lang="en-US" sz="2800" dirty="0"/>
              <a:t> </a:t>
            </a:r>
            <a:r>
              <a:rPr lang="en-US" sz="2800" dirty="0" err="1"/>
              <a:t>dil</a:t>
            </a:r>
            <a:r>
              <a:rPr lang="en-US" sz="2800" dirty="0"/>
              <a:t> </a:t>
            </a:r>
            <a:r>
              <a:rPr lang="en-US" sz="2800" dirty="0" err="1"/>
              <a:t>problemleri</a:t>
            </a:r>
            <a:r>
              <a:rPr lang="en-US" sz="2800" dirty="0"/>
              <a:t>, </a:t>
            </a:r>
            <a:r>
              <a:rPr lang="en-US" sz="2800" dirty="0" err="1"/>
              <a:t>düşüncelerin</a:t>
            </a:r>
            <a:r>
              <a:rPr lang="en-US" sz="2800" dirty="0"/>
              <a:t> </a:t>
            </a:r>
            <a:r>
              <a:rPr lang="en-US" sz="2800" dirty="0" err="1"/>
              <a:t>sözlü</a:t>
            </a:r>
            <a:r>
              <a:rPr lang="en-US" sz="2800" dirty="0"/>
              <a:t> </a:t>
            </a:r>
            <a:r>
              <a:rPr lang="en-US" sz="2800" dirty="0" err="1"/>
              <a:t>olarak</a:t>
            </a:r>
            <a:r>
              <a:rPr lang="en-US" sz="2800" dirty="0"/>
              <a:t> </a:t>
            </a:r>
            <a:r>
              <a:rPr lang="en-US" sz="2800" dirty="0" err="1"/>
              <a:t>iletilmesini</a:t>
            </a:r>
            <a:r>
              <a:rPr lang="en-US" sz="2800" dirty="0"/>
              <a:t> </a:t>
            </a:r>
            <a:r>
              <a:rPr lang="en-US" sz="2800" dirty="0" err="1"/>
              <a:t>olumsuz</a:t>
            </a:r>
            <a:r>
              <a:rPr lang="en-US" sz="2800" dirty="0"/>
              <a:t> </a:t>
            </a:r>
            <a:r>
              <a:rPr lang="en-US" sz="2800" dirty="0" err="1"/>
              <a:t>etkileyen</a:t>
            </a:r>
            <a:r>
              <a:rPr lang="en-US" sz="2800" dirty="0"/>
              <a:t> </a:t>
            </a:r>
            <a:r>
              <a:rPr lang="en-US" sz="2800" dirty="0" err="1"/>
              <a:t>bir</a:t>
            </a:r>
            <a:r>
              <a:rPr lang="en-US" sz="2800" dirty="0"/>
              <a:t> </a:t>
            </a:r>
            <a:r>
              <a:rPr lang="en-US" sz="2800" dirty="0" err="1"/>
              <a:t>öğrenme</a:t>
            </a:r>
            <a:r>
              <a:rPr lang="en-US" sz="2800" dirty="0"/>
              <a:t> </a:t>
            </a:r>
            <a:r>
              <a:rPr lang="en-US" sz="2800" dirty="0" err="1"/>
              <a:t>güçlüğü</a:t>
            </a:r>
            <a:r>
              <a:rPr lang="en-US" sz="2800" dirty="0"/>
              <a:t> </a:t>
            </a:r>
            <a:r>
              <a:rPr lang="en-US" sz="2800" dirty="0" err="1" smtClean="0"/>
              <a:t>türü</a:t>
            </a:r>
            <a:endParaRPr lang="tr-TR" sz="2800" dirty="0" smtClean="0"/>
          </a:p>
          <a:p>
            <a:r>
              <a:rPr lang="en-US" sz="2800" dirty="0" smtClean="0"/>
              <a:t>ÖÖG </a:t>
            </a:r>
            <a:r>
              <a:rPr lang="en-US" sz="2800" dirty="0" err="1"/>
              <a:t>olan</a:t>
            </a:r>
            <a:r>
              <a:rPr lang="en-US" sz="2800" dirty="0"/>
              <a:t> </a:t>
            </a:r>
            <a:r>
              <a:rPr lang="en-US" sz="2800" dirty="0" err="1"/>
              <a:t>öğrencilerde</a:t>
            </a:r>
            <a:r>
              <a:rPr lang="en-US" sz="2800" dirty="0"/>
              <a:t> </a:t>
            </a:r>
            <a:r>
              <a:rPr lang="en-US" sz="2800" dirty="0" err="1"/>
              <a:t>dil</a:t>
            </a:r>
            <a:r>
              <a:rPr lang="en-US" sz="2800" dirty="0"/>
              <a:t> </a:t>
            </a:r>
            <a:r>
              <a:rPr lang="en-US" sz="2800" dirty="0" err="1"/>
              <a:t>gelişimine</a:t>
            </a:r>
            <a:r>
              <a:rPr lang="en-US" sz="2800" dirty="0"/>
              <a:t> </a:t>
            </a:r>
            <a:r>
              <a:rPr lang="en-US" sz="2800" dirty="0" err="1"/>
              <a:t>yönelik</a:t>
            </a:r>
            <a:r>
              <a:rPr lang="en-US" sz="2800" dirty="0"/>
              <a:t> </a:t>
            </a:r>
            <a:r>
              <a:rPr lang="en-US" sz="2800" dirty="0" err="1"/>
              <a:t>problemlerin</a:t>
            </a:r>
            <a:r>
              <a:rPr lang="en-US" sz="2800" dirty="0"/>
              <a:t> </a:t>
            </a:r>
            <a:r>
              <a:rPr lang="en-US" sz="2800" dirty="0" err="1"/>
              <a:t>görülme</a:t>
            </a:r>
            <a:r>
              <a:rPr lang="en-US" sz="2800" dirty="0"/>
              <a:t> </a:t>
            </a:r>
            <a:r>
              <a:rPr lang="en-US" sz="2800" dirty="0" err="1"/>
              <a:t>sıklığı</a:t>
            </a:r>
            <a:r>
              <a:rPr lang="en-US" sz="2800" dirty="0"/>
              <a:t> </a:t>
            </a:r>
            <a:r>
              <a:rPr lang="en-US" sz="2800" dirty="0" err="1" smtClean="0"/>
              <a:t>yaygın</a:t>
            </a:r>
            <a:endParaRPr lang="tr-TR" sz="2800" dirty="0"/>
          </a:p>
        </p:txBody>
      </p:sp>
    </p:spTree>
    <p:extLst>
      <p:ext uri="{BB962C8B-B14F-4D97-AF65-F5344CB8AC3E}">
        <p14:creationId xmlns="" xmlns:p14="http://schemas.microsoft.com/office/powerpoint/2010/main" val="1723452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smtClean="0"/>
              <a:t>İ</a:t>
            </a:r>
            <a:r>
              <a:rPr lang="en-US" sz="3200" b="1" dirty="0" smtClean="0"/>
              <a:t>L VE KONUŞMA PROBLEMLER</a:t>
            </a:r>
            <a:r>
              <a:rPr lang="tr-TR" sz="3200" b="1" dirty="0" smtClean="0"/>
              <a:t>İ</a:t>
            </a:r>
            <a:endParaRPr lang="tr-TR" sz="3200" dirty="0"/>
          </a:p>
        </p:txBody>
      </p:sp>
      <p:sp>
        <p:nvSpPr>
          <p:cNvPr id="2" name="İçerik Yer Tutucusu 1"/>
          <p:cNvSpPr>
            <a:spLocks noGrp="1"/>
          </p:cNvSpPr>
          <p:nvPr>
            <p:ph idx="1"/>
          </p:nvPr>
        </p:nvSpPr>
        <p:spPr>
          <a:xfrm>
            <a:off x="827584" y="2490135"/>
            <a:ext cx="7488832" cy="3444997"/>
          </a:xfrm>
        </p:spPr>
        <p:txBody>
          <a:bodyPr>
            <a:normAutofit/>
          </a:bodyPr>
          <a:lstStyle/>
          <a:p>
            <a:r>
              <a:rPr lang="en-US" sz="2800" dirty="0" err="1"/>
              <a:t>Dil</a:t>
            </a:r>
            <a:r>
              <a:rPr lang="en-US" sz="2800" dirty="0"/>
              <a:t> </a:t>
            </a:r>
            <a:r>
              <a:rPr lang="en-US" sz="2800" dirty="0" err="1"/>
              <a:t>ve</a:t>
            </a:r>
            <a:r>
              <a:rPr lang="en-US" sz="2800" dirty="0"/>
              <a:t> </a:t>
            </a:r>
            <a:r>
              <a:rPr lang="en-US" sz="2800" dirty="0" err="1"/>
              <a:t>konuşma</a:t>
            </a:r>
            <a:r>
              <a:rPr lang="en-US" sz="2800" dirty="0"/>
              <a:t> </a:t>
            </a:r>
            <a:r>
              <a:rPr lang="en-US" sz="2800" dirty="0" err="1"/>
              <a:t>problemlerinin</a:t>
            </a:r>
            <a:r>
              <a:rPr lang="en-US" sz="2800" dirty="0"/>
              <a:t> </a:t>
            </a:r>
            <a:r>
              <a:rPr lang="en-US" sz="2800" dirty="0" err="1"/>
              <a:t>ortaya</a:t>
            </a:r>
            <a:r>
              <a:rPr lang="en-US" sz="2800" dirty="0"/>
              <a:t> </a:t>
            </a:r>
            <a:r>
              <a:rPr lang="en-US" sz="2800" dirty="0" err="1"/>
              <a:t>çıkmasının</a:t>
            </a:r>
            <a:r>
              <a:rPr lang="en-US" sz="2800" dirty="0"/>
              <a:t> en </a:t>
            </a:r>
            <a:r>
              <a:rPr lang="en-US" sz="2800" dirty="0" err="1"/>
              <a:t>önemli</a:t>
            </a:r>
            <a:r>
              <a:rPr lang="en-US" sz="2800" dirty="0"/>
              <a:t> </a:t>
            </a:r>
            <a:r>
              <a:rPr lang="en-US" sz="2800" dirty="0" err="1"/>
              <a:t>nedeni</a:t>
            </a:r>
            <a:r>
              <a:rPr lang="en-US" sz="2800" dirty="0"/>
              <a:t> </a:t>
            </a:r>
            <a:r>
              <a:rPr lang="en-US" sz="2800" b="1" u="sng" dirty="0" err="1"/>
              <a:t>beynin</a:t>
            </a:r>
            <a:r>
              <a:rPr lang="en-US" sz="2800" b="1" u="sng" dirty="0"/>
              <a:t> </a:t>
            </a:r>
            <a:r>
              <a:rPr lang="en-US" sz="2800" b="1" u="sng" dirty="0" err="1"/>
              <a:t>iletişim</a:t>
            </a:r>
            <a:r>
              <a:rPr lang="en-US" sz="2800" b="1" u="sng" dirty="0"/>
              <a:t> </a:t>
            </a:r>
            <a:r>
              <a:rPr lang="en-US" sz="2800" b="1" u="sng" dirty="0" err="1"/>
              <a:t>ve</a:t>
            </a:r>
            <a:r>
              <a:rPr lang="en-US" sz="2800" b="1" u="sng" dirty="0"/>
              <a:t> </a:t>
            </a:r>
            <a:r>
              <a:rPr lang="en-US" sz="2800" b="1" u="sng" dirty="0" err="1"/>
              <a:t>konuşmayla</a:t>
            </a:r>
            <a:r>
              <a:rPr lang="en-US" sz="2800" b="1" u="sng" dirty="0"/>
              <a:t> </a:t>
            </a:r>
            <a:r>
              <a:rPr lang="en-US" sz="2800" b="1" u="sng" dirty="0" err="1"/>
              <a:t>ilişkili</a:t>
            </a:r>
            <a:r>
              <a:rPr lang="en-US" sz="2800" b="1" u="sng" dirty="0"/>
              <a:t> </a:t>
            </a:r>
            <a:r>
              <a:rPr lang="en-US" sz="2800" b="1" u="sng" dirty="0" err="1"/>
              <a:t>merkezlerinin</a:t>
            </a:r>
            <a:r>
              <a:rPr lang="en-US" sz="2800" b="1" u="sng" dirty="0"/>
              <a:t> </a:t>
            </a:r>
            <a:r>
              <a:rPr lang="en-US" sz="2800" b="1" u="sng" dirty="0" err="1"/>
              <a:t>işlevini</a:t>
            </a:r>
            <a:r>
              <a:rPr lang="en-US" sz="2800" b="1" u="sng" dirty="0"/>
              <a:t> </a:t>
            </a:r>
            <a:r>
              <a:rPr lang="en-US" sz="2800" b="1" u="sng" dirty="0" err="1"/>
              <a:t>yeterince</a:t>
            </a:r>
            <a:r>
              <a:rPr lang="en-US" sz="2800" b="1" u="sng" dirty="0"/>
              <a:t> </a:t>
            </a:r>
            <a:r>
              <a:rPr lang="en-US" sz="2800" b="1" u="sng" dirty="0" err="1"/>
              <a:t>yerine</a:t>
            </a:r>
            <a:r>
              <a:rPr lang="en-US" sz="2800" b="1" u="sng" dirty="0"/>
              <a:t> </a:t>
            </a:r>
            <a:r>
              <a:rPr lang="en-US" sz="2800" b="1" u="sng" dirty="0" err="1" smtClean="0"/>
              <a:t>getirememesi</a:t>
            </a:r>
            <a:r>
              <a:rPr lang="tr-TR" sz="2800" b="1" u="sng" dirty="0" smtClean="0"/>
              <a:t> </a:t>
            </a:r>
            <a:r>
              <a:rPr lang="tr-TR" sz="2800" dirty="0" smtClean="0"/>
              <a:t>(</a:t>
            </a:r>
            <a:r>
              <a:rPr lang="tr-TR" sz="1600" dirty="0" smtClean="0"/>
              <a:t>ses-konuşma</a:t>
            </a:r>
            <a:r>
              <a:rPr lang="tr-TR" sz="2800" dirty="0" smtClean="0"/>
              <a:t>)</a:t>
            </a:r>
          </a:p>
          <a:p>
            <a:r>
              <a:rPr lang="en-US" sz="2800" b="1" dirty="0" err="1" smtClean="0"/>
              <a:t>İfade</a:t>
            </a:r>
            <a:r>
              <a:rPr lang="en-US" sz="2800" b="1" dirty="0" smtClean="0"/>
              <a:t> </a:t>
            </a:r>
            <a:r>
              <a:rPr lang="en-US" sz="2800" b="1" dirty="0" err="1"/>
              <a:t>edici</a:t>
            </a:r>
            <a:r>
              <a:rPr lang="en-US" sz="2800" b="1" dirty="0"/>
              <a:t> </a:t>
            </a:r>
            <a:r>
              <a:rPr lang="en-US" sz="2800" b="1" dirty="0" err="1"/>
              <a:t>dil</a:t>
            </a:r>
            <a:r>
              <a:rPr lang="en-US" sz="2800" b="1" dirty="0"/>
              <a:t> </a:t>
            </a:r>
            <a:r>
              <a:rPr lang="en-US" sz="2800" b="1" dirty="0" err="1"/>
              <a:t>problemleri</a:t>
            </a:r>
            <a:r>
              <a:rPr lang="en-US" sz="2800" b="1" dirty="0"/>
              <a:t> </a:t>
            </a:r>
            <a:r>
              <a:rPr lang="en-US" sz="2800" b="1" dirty="0" err="1"/>
              <a:t>daha</a:t>
            </a:r>
            <a:r>
              <a:rPr lang="en-US" sz="2800" b="1" dirty="0"/>
              <a:t> </a:t>
            </a:r>
            <a:r>
              <a:rPr lang="en-US" sz="2800" b="1" dirty="0" err="1"/>
              <a:t>çok</a:t>
            </a:r>
            <a:r>
              <a:rPr lang="en-US" sz="2800" b="1" dirty="0"/>
              <a:t> </a:t>
            </a:r>
            <a:r>
              <a:rPr lang="en-US" sz="2800" b="1" dirty="0" err="1"/>
              <a:t>beyin</a:t>
            </a:r>
            <a:r>
              <a:rPr lang="en-US" sz="2800" b="1" dirty="0"/>
              <a:t> </a:t>
            </a:r>
            <a:r>
              <a:rPr lang="en-US" sz="2800" b="1" dirty="0" err="1"/>
              <a:t>hasarları</a:t>
            </a:r>
            <a:r>
              <a:rPr lang="en-US" sz="2800" b="1" dirty="0"/>
              <a:t> </a:t>
            </a:r>
            <a:r>
              <a:rPr lang="en-US" sz="2800" b="1" dirty="0" err="1"/>
              <a:t>veya</a:t>
            </a:r>
            <a:r>
              <a:rPr lang="en-US" sz="2800" b="1" dirty="0"/>
              <a:t> </a:t>
            </a:r>
            <a:r>
              <a:rPr lang="en-US" sz="2800" b="1" dirty="0" err="1"/>
              <a:t>kalıtımsal</a:t>
            </a:r>
            <a:r>
              <a:rPr lang="en-US" sz="2800" b="1" dirty="0"/>
              <a:t> </a:t>
            </a:r>
            <a:r>
              <a:rPr lang="en-US" sz="2800" b="1" dirty="0" err="1"/>
              <a:t>nedenlerle</a:t>
            </a:r>
            <a:r>
              <a:rPr lang="en-US" sz="2800" b="1" dirty="0"/>
              <a:t> </a:t>
            </a:r>
            <a:r>
              <a:rPr lang="en-US" sz="2800" b="1" dirty="0" err="1" smtClean="0"/>
              <a:t>oluşmakta</a:t>
            </a:r>
            <a:r>
              <a:rPr lang="en-US" sz="2800" b="1" dirty="0" smtClean="0"/>
              <a:t> </a:t>
            </a:r>
            <a:endParaRPr lang="tr-TR" sz="2800" b="1" dirty="0"/>
          </a:p>
        </p:txBody>
      </p:sp>
    </p:spTree>
    <p:extLst>
      <p:ext uri="{BB962C8B-B14F-4D97-AF65-F5344CB8AC3E}">
        <p14:creationId xmlns="" xmlns:p14="http://schemas.microsoft.com/office/powerpoint/2010/main" val="1523302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smtClean="0"/>
              <a:t>İ</a:t>
            </a:r>
            <a:r>
              <a:rPr lang="en-US" sz="3200" b="1" dirty="0" smtClean="0"/>
              <a:t>L VE KONUŞMA PROBLEMLER</a:t>
            </a:r>
            <a:r>
              <a:rPr lang="tr-TR" sz="3200" b="1" dirty="0" smtClean="0"/>
              <a:t>İ</a:t>
            </a:r>
            <a:endParaRPr lang="tr-TR" sz="3200" dirty="0"/>
          </a:p>
        </p:txBody>
      </p:sp>
      <p:sp>
        <p:nvSpPr>
          <p:cNvPr id="2" name="İçerik Yer Tutucusu 1"/>
          <p:cNvSpPr>
            <a:spLocks noGrp="1"/>
          </p:cNvSpPr>
          <p:nvPr>
            <p:ph idx="1"/>
          </p:nvPr>
        </p:nvSpPr>
        <p:spPr>
          <a:xfrm>
            <a:off x="827584" y="2490135"/>
            <a:ext cx="7776864" cy="3675169"/>
          </a:xfrm>
        </p:spPr>
        <p:txBody>
          <a:bodyPr>
            <a:normAutofit fontScale="92500"/>
          </a:bodyPr>
          <a:lstStyle/>
          <a:p>
            <a:r>
              <a:rPr lang="en-US" sz="2800" dirty="0" err="1"/>
              <a:t>Zayıf</a:t>
            </a:r>
            <a:r>
              <a:rPr lang="en-US" sz="2800" dirty="0"/>
              <a:t> </a:t>
            </a:r>
            <a:r>
              <a:rPr lang="en-US" sz="2800" dirty="0" err="1"/>
              <a:t>ifade</a:t>
            </a:r>
            <a:r>
              <a:rPr lang="en-US" sz="2800" dirty="0"/>
              <a:t> </a:t>
            </a:r>
            <a:r>
              <a:rPr lang="en-US" sz="2800" dirty="0" err="1"/>
              <a:t>becerilerine</a:t>
            </a:r>
            <a:r>
              <a:rPr lang="en-US" sz="2800" dirty="0"/>
              <a:t> </a:t>
            </a:r>
            <a:r>
              <a:rPr lang="en-US" sz="2800" dirty="0" err="1"/>
              <a:t>sahip</a:t>
            </a:r>
            <a:r>
              <a:rPr lang="en-US" sz="2800" dirty="0"/>
              <a:t> </a:t>
            </a:r>
            <a:r>
              <a:rPr lang="en-US" sz="2800" dirty="0" err="1"/>
              <a:t>bireyler</a:t>
            </a:r>
            <a:r>
              <a:rPr lang="en-US" sz="2800" dirty="0"/>
              <a:t> </a:t>
            </a:r>
            <a:r>
              <a:rPr lang="en-US" sz="2800" dirty="0" err="1"/>
              <a:t>karşılarındakinin</a:t>
            </a:r>
            <a:r>
              <a:rPr lang="en-US" sz="2800" dirty="0"/>
              <a:t> </a:t>
            </a:r>
            <a:r>
              <a:rPr lang="en-US" sz="2800" dirty="0" err="1"/>
              <a:t>söylemlerini</a:t>
            </a:r>
            <a:r>
              <a:rPr lang="en-US" sz="2800" b="1" dirty="0"/>
              <a:t> </a:t>
            </a:r>
            <a:r>
              <a:rPr lang="en-US" sz="2800" b="1" dirty="0" err="1"/>
              <a:t>anlamada</a:t>
            </a:r>
            <a:r>
              <a:rPr lang="en-US" sz="2800" b="1" dirty="0"/>
              <a:t> </a:t>
            </a:r>
            <a:r>
              <a:rPr lang="en-US" sz="2800" b="1" dirty="0" err="1"/>
              <a:t>değil</a:t>
            </a:r>
            <a:r>
              <a:rPr lang="en-US" sz="2800" b="1" dirty="0"/>
              <a:t> </a:t>
            </a:r>
            <a:r>
              <a:rPr lang="en-US" sz="2800" b="1" dirty="0" err="1"/>
              <a:t>kendi</a:t>
            </a:r>
            <a:r>
              <a:rPr lang="en-US" sz="2800" b="1" dirty="0"/>
              <a:t> </a:t>
            </a:r>
            <a:r>
              <a:rPr lang="en-US" sz="2800" b="1" dirty="0" err="1"/>
              <a:t>düşüncelerini</a:t>
            </a:r>
            <a:r>
              <a:rPr lang="en-US" sz="2800" b="1" dirty="0"/>
              <a:t> </a:t>
            </a:r>
            <a:r>
              <a:rPr lang="en-US" sz="2800" b="1" dirty="0" err="1"/>
              <a:t>karşılarındakilere</a:t>
            </a:r>
            <a:r>
              <a:rPr lang="en-US" sz="2800" b="1" dirty="0"/>
              <a:t> </a:t>
            </a:r>
            <a:r>
              <a:rPr lang="en-US" sz="2800" b="1" dirty="0" err="1"/>
              <a:t>anlatmada</a:t>
            </a:r>
            <a:r>
              <a:rPr lang="en-US" sz="2800" b="1" dirty="0"/>
              <a:t> </a:t>
            </a:r>
            <a:r>
              <a:rPr lang="en-US" sz="2800" b="1" dirty="0" err="1"/>
              <a:t>güçlük</a:t>
            </a:r>
            <a:r>
              <a:rPr lang="en-US" sz="2800" b="1" dirty="0"/>
              <a:t> </a:t>
            </a:r>
            <a:r>
              <a:rPr lang="en-US" sz="2800" b="1" dirty="0" err="1" smtClean="0"/>
              <a:t>yaşamakta</a:t>
            </a:r>
            <a:endParaRPr lang="tr-TR" sz="2800" b="1" dirty="0" smtClean="0"/>
          </a:p>
          <a:p>
            <a:r>
              <a:rPr lang="en-US" sz="2800" dirty="0" err="1" smtClean="0"/>
              <a:t>Bazı</a:t>
            </a:r>
            <a:r>
              <a:rPr lang="en-US" sz="2800" dirty="0" smtClean="0"/>
              <a:t> </a:t>
            </a:r>
            <a:r>
              <a:rPr lang="en-US" sz="2800" dirty="0" err="1"/>
              <a:t>bireyler</a:t>
            </a:r>
            <a:r>
              <a:rPr lang="en-US" sz="2800" dirty="0"/>
              <a:t> </a:t>
            </a:r>
            <a:r>
              <a:rPr lang="en-US" sz="2800" dirty="0" err="1"/>
              <a:t>sözcüklerin</a:t>
            </a:r>
            <a:r>
              <a:rPr lang="en-US" sz="2800" dirty="0"/>
              <a:t> </a:t>
            </a:r>
            <a:r>
              <a:rPr lang="en-US" sz="2800" dirty="0" err="1"/>
              <a:t>sesletiminde</a:t>
            </a:r>
            <a:r>
              <a:rPr lang="en-US" sz="2800" dirty="0"/>
              <a:t> de </a:t>
            </a:r>
            <a:r>
              <a:rPr lang="en-US" sz="2800" dirty="0" err="1"/>
              <a:t>güçlük</a:t>
            </a:r>
            <a:r>
              <a:rPr lang="en-US" sz="2800" dirty="0"/>
              <a:t> </a:t>
            </a:r>
            <a:r>
              <a:rPr lang="en-US" sz="2800" dirty="0" err="1" smtClean="0"/>
              <a:t>yaşamakta</a:t>
            </a:r>
            <a:endParaRPr lang="tr-TR" sz="2800" dirty="0" smtClean="0"/>
          </a:p>
          <a:p>
            <a:r>
              <a:rPr lang="en-US" sz="2800" dirty="0" err="1" smtClean="0"/>
              <a:t>Dil</a:t>
            </a:r>
            <a:r>
              <a:rPr lang="en-US" sz="2800" dirty="0" smtClean="0"/>
              <a:t> </a:t>
            </a:r>
            <a:r>
              <a:rPr lang="en-US" sz="2800" dirty="0" err="1"/>
              <a:t>gelişimleri</a:t>
            </a:r>
            <a:r>
              <a:rPr lang="en-US" sz="2800" dirty="0"/>
              <a:t> </a:t>
            </a:r>
            <a:r>
              <a:rPr lang="en-US" sz="2800" dirty="0" err="1"/>
              <a:t>zayıf</a:t>
            </a:r>
            <a:r>
              <a:rPr lang="en-US" sz="2800" dirty="0"/>
              <a:t> </a:t>
            </a:r>
            <a:r>
              <a:rPr lang="en-US" sz="2800" dirty="0" err="1"/>
              <a:t>olan</a:t>
            </a:r>
            <a:r>
              <a:rPr lang="en-US" sz="2800" dirty="0"/>
              <a:t> </a:t>
            </a:r>
            <a:r>
              <a:rPr lang="en-US" sz="2800" dirty="0" err="1"/>
              <a:t>bazı</a:t>
            </a:r>
            <a:r>
              <a:rPr lang="en-US" sz="2800" dirty="0"/>
              <a:t> ÖÖG </a:t>
            </a:r>
            <a:r>
              <a:rPr lang="en-US" sz="2800" dirty="0" err="1"/>
              <a:t>olan</a:t>
            </a:r>
            <a:r>
              <a:rPr lang="en-US" sz="2800" dirty="0"/>
              <a:t> </a:t>
            </a:r>
            <a:r>
              <a:rPr lang="en-US" sz="2800" dirty="0" err="1"/>
              <a:t>öğrenciler</a:t>
            </a:r>
            <a:r>
              <a:rPr lang="en-US" sz="2800" dirty="0"/>
              <a:t> </a:t>
            </a:r>
            <a:r>
              <a:rPr lang="en-US" sz="2800" dirty="0" err="1"/>
              <a:t>aynı</a:t>
            </a:r>
            <a:r>
              <a:rPr lang="en-US" sz="2800" dirty="0"/>
              <a:t> </a:t>
            </a:r>
            <a:r>
              <a:rPr lang="en-US" sz="2800" dirty="0" err="1"/>
              <a:t>zamanda</a:t>
            </a:r>
            <a:r>
              <a:rPr lang="en-US" sz="2800" dirty="0"/>
              <a:t> </a:t>
            </a:r>
            <a:r>
              <a:rPr lang="en-US" sz="2800" dirty="0" err="1"/>
              <a:t>alıcı</a:t>
            </a:r>
            <a:r>
              <a:rPr lang="en-US" sz="2800" dirty="0"/>
              <a:t> </a:t>
            </a:r>
            <a:r>
              <a:rPr lang="en-US" sz="2800" dirty="0" err="1"/>
              <a:t>dil</a:t>
            </a:r>
            <a:r>
              <a:rPr lang="en-US" sz="2800" dirty="0"/>
              <a:t> </a:t>
            </a:r>
            <a:r>
              <a:rPr lang="en-US" sz="2800" dirty="0" err="1"/>
              <a:t>alanında</a:t>
            </a:r>
            <a:r>
              <a:rPr lang="en-US" sz="2800" dirty="0"/>
              <a:t> da </a:t>
            </a:r>
            <a:r>
              <a:rPr lang="en-US" sz="2800" dirty="0" err="1"/>
              <a:t>problemlerle</a:t>
            </a:r>
            <a:r>
              <a:rPr lang="en-US" sz="2800" dirty="0"/>
              <a:t> </a:t>
            </a:r>
            <a:r>
              <a:rPr lang="en-US" sz="2800" dirty="0" err="1" smtClean="0"/>
              <a:t>karşılaşabilmekte</a:t>
            </a:r>
            <a:endParaRPr lang="tr-TR" sz="2800" dirty="0"/>
          </a:p>
        </p:txBody>
      </p:sp>
    </p:spTree>
    <p:extLst>
      <p:ext uri="{BB962C8B-B14F-4D97-AF65-F5344CB8AC3E}">
        <p14:creationId xmlns="" xmlns:p14="http://schemas.microsoft.com/office/powerpoint/2010/main" val="2790962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smtClean="0"/>
              <a:t>İ</a:t>
            </a:r>
            <a:r>
              <a:rPr lang="en-US" sz="3200" b="1" dirty="0" smtClean="0"/>
              <a:t>L VE KONUŞMA PROBLEMLER</a:t>
            </a:r>
            <a:r>
              <a:rPr lang="tr-TR" sz="3200" b="1" dirty="0" smtClean="0"/>
              <a:t>İ</a:t>
            </a:r>
          </a:p>
          <a:p>
            <a:pPr algn="ctr"/>
            <a:r>
              <a:rPr lang="tr-TR" sz="3200" b="1" dirty="0" smtClean="0"/>
              <a:t>ÖZELLİKLERİ</a:t>
            </a:r>
            <a:endParaRPr lang="tr-TR" sz="3200" dirty="0"/>
          </a:p>
        </p:txBody>
      </p:sp>
      <p:sp>
        <p:nvSpPr>
          <p:cNvPr id="2" name="İçerik Yer Tutucusu 1"/>
          <p:cNvSpPr>
            <a:spLocks noGrp="1"/>
          </p:cNvSpPr>
          <p:nvPr>
            <p:ph idx="1"/>
          </p:nvPr>
        </p:nvSpPr>
        <p:spPr>
          <a:xfrm>
            <a:off x="611560" y="2490135"/>
            <a:ext cx="7992888" cy="3675169"/>
          </a:xfrm>
        </p:spPr>
        <p:txBody>
          <a:bodyPr>
            <a:normAutofit lnSpcReduction="10000"/>
          </a:bodyPr>
          <a:lstStyle/>
          <a:p>
            <a:pPr>
              <a:buNone/>
            </a:pPr>
            <a:r>
              <a:rPr lang="en-US" sz="2800" u="sng" dirty="0" err="1"/>
              <a:t>Dil</a:t>
            </a:r>
            <a:r>
              <a:rPr lang="en-US" sz="2800" u="sng" dirty="0"/>
              <a:t> </a:t>
            </a:r>
            <a:r>
              <a:rPr lang="en-US" sz="2800" u="sng" dirty="0" err="1"/>
              <a:t>ve</a:t>
            </a:r>
            <a:r>
              <a:rPr lang="en-US" sz="2800" u="sng" dirty="0"/>
              <a:t> </a:t>
            </a:r>
            <a:r>
              <a:rPr lang="en-US" sz="2800" u="sng" dirty="0" err="1"/>
              <a:t>konuşma</a:t>
            </a:r>
            <a:r>
              <a:rPr lang="en-US" sz="2800" u="sng" dirty="0"/>
              <a:t> </a:t>
            </a:r>
            <a:r>
              <a:rPr lang="en-US" sz="2800" u="sng" dirty="0" err="1"/>
              <a:t>sorunları</a:t>
            </a:r>
            <a:r>
              <a:rPr lang="en-US" sz="2800" u="sng" dirty="0"/>
              <a:t> </a:t>
            </a:r>
            <a:r>
              <a:rPr lang="en-US" sz="2800" u="sng" dirty="0" err="1"/>
              <a:t>yaşayan</a:t>
            </a:r>
            <a:r>
              <a:rPr lang="en-US" sz="2800" u="sng" dirty="0"/>
              <a:t> ÖÖG </a:t>
            </a:r>
            <a:r>
              <a:rPr lang="en-US" sz="2800" u="sng" dirty="0" err="1"/>
              <a:t>olan</a:t>
            </a:r>
            <a:r>
              <a:rPr lang="en-US" sz="2800" u="sng" dirty="0"/>
              <a:t> </a:t>
            </a:r>
            <a:r>
              <a:rPr lang="en-US" sz="2800" u="sng" dirty="0" err="1"/>
              <a:t>öğrenciler</a:t>
            </a:r>
            <a:r>
              <a:rPr lang="en-US" sz="2800" u="sng" dirty="0"/>
              <a:t> </a:t>
            </a:r>
            <a:r>
              <a:rPr lang="en-US" sz="2800" u="sng" dirty="0" err="1"/>
              <a:t>genellikle</a:t>
            </a:r>
            <a:r>
              <a:rPr lang="en-US" sz="2800" u="sng" dirty="0"/>
              <a:t> </a:t>
            </a:r>
            <a:r>
              <a:rPr lang="en-US" sz="2800" u="sng" dirty="0" err="1"/>
              <a:t>şu</a:t>
            </a:r>
            <a:r>
              <a:rPr lang="en-US" sz="2800" u="sng" dirty="0"/>
              <a:t> </a:t>
            </a:r>
            <a:r>
              <a:rPr lang="en-US" sz="2800" u="sng" dirty="0" err="1"/>
              <a:t>özellikleri</a:t>
            </a:r>
            <a:r>
              <a:rPr lang="en-US" sz="2800" u="sng" dirty="0"/>
              <a:t> </a:t>
            </a:r>
            <a:r>
              <a:rPr lang="en-US" sz="2800" u="sng" dirty="0" err="1"/>
              <a:t>göstermektedir</a:t>
            </a:r>
            <a:r>
              <a:rPr lang="en-US" sz="2800" dirty="0"/>
              <a:t>:</a:t>
            </a:r>
            <a:endParaRPr lang="tr-TR" sz="2800" dirty="0"/>
          </a:p>
          <a:p>
            <a:r>
              <a:rPr lang="en-US" sz="2800" b="1" dirty="0" err="1"/>
              <a:t>Düşüncelerini</a:t>
            </a:r>
            <a:r>
              <a:rPr lang="en-US" sz="2800" b="1" dirty="0"/>
              <a:t> </a:t>
            </a:r>
            <a:r>
              <a:rPr lang="en-US" sz="2800" b="1" dirty="0" err="1"/>
              <a:t>açıkça</a:t>
            </a:r>
            <a:r>
              <a:rPr lang="en-US" sz="2800" b="1" dirty="0"/>
              <a:t> </a:t>
            </a:r>
            <a:r>
              <a:rPr lang="en-US" sz="2800" b="1" dirty="0" err="1"/>
              <a:t>ifade</a:t>
            </a:r>
            <a:r>
              <a:rPr lang="en-US" sz="2800" b="1" dirty="0"/>
              <a:t> </a:t>
            </a:r>
            <a:r>
              <a:rPr lang="en-US" sz="2800" b="1" dirty="0" err="1"/>
              <a:t>edemezler</a:t>
            </a:r>
            <a:r>
              <a:rPr lang="en-US" sz="2800" dirty="0"/>
              <a:t>. </a:t>
            </a:r>
            <a:endParaRPr lang="tr-TR" sz="2800" dirty="0" smtClean="0"/>
          </a:p>
          <a:p>
            <a:r>
              <a:rPr lang="en-US" sz="2800" b="1" dirty="0" err="1" smtClean="0"/>
              <a:t>Düşünceleri</a:t>
            </a:r>
            <a:r>
              <a:rPr lang="en-US" sz="2800" b="1" dirty="0" smtClean="0"/>
              <a:t> </a:t>
            </a:r>
            <a:r>
              <a:rPr lang="en-US" sz="2800" b="1" dirty="0" err="1"/>
              <a:t>dillerinin</a:t>
            </a:r>
            <a:r>
              <a:rPr lang="en-US" sz="2800" b="1" dirty="0"/>
              <a:t> </a:t>
            </a:r>
            <a:r>
              <a:rPr lang="en-US" sz="2800" b="1" dirty="0" err="1"/>
              <a:t>ucundadır</a:t>
            </a:r>
            <a:r>
              <a:rPr lang="en-US" sz="2800" b="1" dirty="0"/>
              <a:t> </a:t>
            </a:r>
            <a:r>
              <a:rPr lang="en-US" sz="2800" dirty="0" err="1"/>
              <a:t>ancak</a:t>
            </a:r>
            <a:r>
              <a:rPr lang="en-US" sz="2800" dirty="0"/>
              <a:t> </a:t>
            </a:r>
            <a:r>
              <a:rPr lang="en-US" sz="2800" dirty="0" err="1"/>
              <a:t>bir</a:t>
            </a:r>
            <a:r>
              <a:rPr lang="en-US" sz="2800" dirty="0"/>
              <a:t> </a:t>
            </a:r>
            <a:r>
              <a:rPr lang="en-US" sz="2800" dirty="0" err="1"/>
              <a:t>türlü</a:t>
            </a:r>
            <a:r>
              <a:rPr lang="en-US" sz="2800" dirty="0"/>
              <a:t> </a:t>
            </a:r>
            <a:r>
              <a:rPr lang="en-US" sz="2800" dirty="0" err="1"/>
              <a:t>bu</a:t>
            </a:r>
            <a:r>
              <a:rPr lang="en-US" sz="2800" dirty="0"/>
              <a:t> </a:t>
            </a:r>
            <a:r>
              <a:rPr lang="en-US" sz="2800" dirty="0" err="1"/>
              <a:t>düşüncelerini</a:t>
            </a:r>
            <a:r>
              <a:rPr lang="en-US" sz="2800" dirty="0"/>
              <a:t> </a:t>
            </a:r>
            <a:r>
              <a:rPr lang="en-US" sz="2800" dirty="0" err="1"/>
              <a:t>rahatlıkla</a:t>
            </a:r>
            <a:r>
              <a:rPr lang="en-US" sz="2800" dirty="0"/>
              <a:t> </a:t>
            </a:r>
            <a:r>
              <a:rPr lang="en-US" sz="2800" dirty="0" err="1"/>
              <a:t>ifade</a:t>
            </a:r>
            <a:r>
              <a:rPr lang="en-US" sz="2800" dirty="0"/>
              <a:t> </a:t>
            </a:r>
            <a:r>
              <a:rPr lang="en-US" sz="2800" dirty="0" err="1"/>
              <a:t>edemezler</a:t>
            </a:r>
            <a:r>
              <a:rPr lang="en-US" sz="2800" dirty="0"/>
              <a:t>. </a:t>
            </a:r>
            <a:endParaRPr lang="tr-TR" sz="2800" dirty="0" smtClean="0"/>
          </a:p>
          <a:p>
            <a:r>
              <a:rPr lang="en-US" sz="2800" dirty="0" err="1" smtClean="0"/>
              <a:t>Düşüncelerini</a:t>
            </a:r>
            <a:r>
              <a:rPr lang="en-US" sz="2800" dirty="0" smtClean="0"/>
              <a:t> </a:t>
            </a:r>
            <a:r>
              <a:rPr lang="en-US" sz="2800" dirty="0" err="1"/>
              <a:t>paylaşırken</a:t>
            </a:r>
            <a:r>
              <a:rPr lang="en-US" sz="2800" dirty="0"/>
              <a:t> </a:t>
            </a:r>
            <a:r>
              <a:rPr lang="en-US" sz="2800" dirty="0" err="1"/>
              <a:t>belirgin</a:t>
            </a:r>
            <a:r>
              <a:rPr lang="en-US" sz="2800" dirty="0"/>
              <a:t> </a:t>
            </a:r>
            <a:r>
              <a:rPr lang="en-US" sz="2800" dirty="0" err="1"/>
              <a:t>bazı</a:t>
            </a:r>
            <a:r>
              <a:rPr lang="en-US" sz="2800" dirty="0"/>
              <a:t> </a:t>
            </a:r>
            <a:r>
              <a:rPr lang="en-US" sz="2800" dirty="0" err="1"/>
              <a:t>kelimeleri</a:t>
            </a:r>
            <a:r>
              <a:rPr lang="en-US" sz="2800" dirty="0"/>
              <a:t> </a:t>
            </a:r>
            <a:r>
              <a:rPr lang="en-US" sz="2800" dirty="0" err="1"/>
              <a:t>kullanmak</a:t>
            </a:r>
            <a:r>
              <a:rPr lang="en-US" sz="2800" dirty="0"/>
              <a:t> </a:t>
            </a:r>
            <a:r>
              <a:rPr lang="en-US" sz="2800" dirty="0" err="1"/>
              <a:t>yerine</a:t>
            </a:r>
            <a:r>
              <a:rPr lang="en-US" sz="2800" dirty="0"/>
              <a:t> </a:t>
            </a:r>
            <a:r>
              <a:rPr lang="en-US" sz="2800" dirty="0" err="1"/>
              <a:t>çoğu</a:t>
            </a:r>
            <a:r>
              <a:rPr lang="en-US" sz="2800" dirty="0"/>
              <a:t> zaman </a:t>
            </a:r>
            <a:r>
              <a:rPr lang="en-US" sz="2800" b="1" dirty="0"/>
              <a:t>“</a:t>
            </a:r>
            <a:r>
              <a:rPr lang="en-US" sz="2800" b="1" dirty="0" err="1"/>
              <a:t>şey</a:t>
            </a:r>
            <a:r>
              <a:rPr lang="en-US" sz="2800" b="1" dirty="0"/>
              <a:t>” </a:t>
            </a:r>
            <a:r>
              <a:rPr lang="en-US" sz="2800" dirty="0" err="1"/>
              <a:t>demeyi</a:t>
            </a:r>
            <a:r>
              <a:rPr lang="en-US" sz="2800" dirty="0"/>
              <a:t> </a:t>
            </a:r>
            <a:r>
              <a:rPr lang="en-US" sz="2800" dirty="0" err="1"/>
              <a:t>tercih</a:t>
            </a:r>
            <a:r>
              <a:rPr lang="en-US" sz="2800" dirty="0"/>
              <a:t> </a:t>
            </a:r>
            <a:r>
              <a:rPr lang="en-US" sz="2800" dirty="0" err="1"/>
              <a:t>ederler</a:t>
            </a:r>
            <a:r>
              <a:rPr lang="en-US" sz="2800" dirty="0"/>
              <a:t>. </a:t>
            </a:r>
            <a:endParaRPr lang="tr-TR" sz="2800" dirty="0" smtClean="0"/>
          </a:p>
        </p:txBody>
      </p:sp>
    </p:spTree>
    <p:extLst>
      <p:ext uri="{BB962C8B-B14F-4D97-AF65-F5344CB8AC3E}">
        <p14:creationId xmlns="" xmlns:p14="http://schemas.microsoft.com/office/powerpoint/2010/main" val="3284012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smtClean="0"/>
              <a:t>İ</a:t>
            </a:r>
            <a:r>
              <a:rPr lang="en-US" sz="3200" b="1" dirty="0" smtClean="0"/>
              <a:t>L VE KONUŞMA PROBLEMLER</a:t>
            </a:r>
            <a:r>
              <a:rPr lang="tr-TR" sz="3200" b="1" dirty="0" smtClean="0"/>
              <a:t>İ</a:t>
            </a:r>
            <a:endParaRPr lang="tr-TR" sz="3200" dirty="0"/>
          </a:p>
        </p:txBody>
      </p:sp>
      <p:sp>
        <p:nvSpPr>
          <p:cNvPr id="2" name="İçerik Yer Tutucusu 1"/>
          <p:cNvSpPr>
            <a:spLocks noGrp="1"/>
          </p:cNvSpPr>
          <p:nvPr>
            <p:ph idx="1"/>
          </p:nvPr>
        </p:nvSpPr>
        <p:spPr>
          <a:xfrm>
            <a:off x="611560" y="2490135"/>
            <a:ext cx="7992888" cy="3675169"/>
          </a:xfrm>
        </p:spPr>
        <p:txBody>
          <a:bodyPr>
            <a:noAutofit/>
          </a:bodyPr>
          <a:lstStyle/>
          <a:p>
            <a:r>
              <a:rPr lang="en-US" sz="2800" dirty="0" err="1"/>
              <a:t>Bazı</a:t>
            </a:r>
            <a:r>
              <a:rPr lang="en-US" sz="2800" dirty="0"/>
              <a:t> </a:t>
            </a:r>
            <a:r>
              <a:rPr lang="en-US" sz="2800" dirty="0" err="1"/>
              <a:t>kelimeleri</a:t>
            </a:r>
            <a:r>
              <a:rPr lang="en-US" sz="2800" dirty="0"/>
              <a:t> </a:t>
            </a:r>
            <a:r>
              <a:rPr lang="en-US" sz="2800" dirty="0" err="1"/>
              <a:t>hatırlayamadıklarında</a:t>
            </a:r>
            <a:r>
              <a:rPr lang="en-US" sz="2800" dirty="0"/>
              <a:t> </a:t>
            </a:r>
            <a:r>
              <a:rPr lang="en-US" sz="2800" dirty="0" err="1"/>
              <a:t>genellikle</a:t>
            </a:r>
            <a:r>
              <a:rPr lang="en-US" sz="2800" dirty="0"/>
              <a:t> </a:t>
            </a:r>
            <a:r>
              <a:rPr lang="en-US" sz="2800" b="1" dirty="0"/>
              <a:t>“</a:t>
            </a:r>
            <a:r>
              <a:rPr lang="en-US" sz="2800" b="1" dirty="0" err="1"/>
              <a:t>ımmmm</a:t>
            </a:r>
            <a:r>
              <a:rPr lang="en-US" sz="2800" b="1" dirty="0"/>
              <a:t>” </a:t>
            </a:r>
            <a:r>
              <a:rPr lang="en-US" sz="2800" dirty="0" err="1"/>
              <a:t>şeklinde</a:t>
            </a:r>
            <a:r>
              <a:rPr lang="en-US" sz="2800" dirty="0"/>
              <a:t> </a:t>
            </a:r>
            <a:r>
              <a:rPr lang="en-US" sz="2800" dirty="0" err="1"/>
              <a:t>ifadeler</a:t>
            </a:r>
            <a:r>
              <a:rPr lang="en-US" sz="2800" dirty="0"/>
              <a:t> </a:t>
            </a:r>
            <a:r>
              <a:rPr lang="en-US" sz="2800" dirty="0" err="1"/>
              <a:t>kullanarak</a:t>
            </a:r>
            <a:r>
              <a:rPr lang="en-US" sz="2800" dirty="0"/>
              <a:t> </a:t>
            </a:r>
            <a:r>
              <a:rPr lang="en-US" sz="2800" dirty="0" err="1"/>
              <a:t>konuşma</a:t>
            </a:r>
            <a:r>
              <a:rPr lang="en-US" sz="2800" dirty="0"/>
              <a:t> </a:t>
            </a:r>
            <a:r>
              <a:rPr lang="en-US" sz="2800" dirty="0" err="1"/>
              <a:t>sürecinde</a:t>
            </a:r>
            <a:r>
              <a:rPr lang="en-US" sz="2800" dirty="0"/>
              <a:t> </a:t>
            </a:r>
            <a:r>
              <a:rPr lang="en-US" sz="2800" b="1" dirty="0"/>
              <a:t>zaman </a:t>
            </a:r>
            <a:r>
              <a:rPr lang="en-US" sz="2800" b="1" dirty="0" err="1"/>
              <a:t>kazanmaya</a:t>
            </a:r>
            <a:r>
              <a:rPr lang="en-US" sz="2800" b="1" dirty="0"/>
              <a:t> </a:t>
            </a:r>
            <a:r>
              <a:rPr lang="en-US" sz="2800" dirty="0" err="1"/>
              <a:t>çalışırlar</a:t>
            </a:r>
            <a:r>
              <a:rPr lang="en-US" sz="2800" dirty="0"/>
              <a:t>. </a:t>
            </a:r>
            <a:endParaRPr lang="tr-TR" sz="2800" dirty="0"/>
          </a:p>
          <a:p>
            <a:pPr lvl="0"/>
            <a:r>
              <a:rPr lang="en-US" sz="2800" dirty="0" err="1" smtClean="0"/>
              <a:t>Ders</a:t>
            </a:r>
            <a:r>
              <a:rPr lang="en-US" sz="2800" dirty="0" smtClean="0"/>
              <a:t> </a:t>
            </a:r>
            <a:r>
              <a:rPr lang="en-US" sz="2800" dirty="0" err="1"/>
              <a:t>esnasında</a:t>
            </a:r>
            <a:r>
              <a:rPr lang="en-US" sz="2800" dirty="0"/>
              <a:t> </a:t>
            </a:r>
            <a:r>
              <a:rPr lang="en-US" sz="2800" dirty="0" err="1"/>
              <a:t>duydukları</a:t>
            </a:r>
            <a:r>
              <a:rPr lang="en-US" sz="2800" dirty="0"/>
              <a:t> </a:t>
            </a:r>
            <a:r>
              <a:rPr lang="en-US" sz="2800" b="1" dirty="0" err="1"/>
              <a:t>yeni</a:t>
            </a:r>
            <a:r>
              <a:rPr lang="en-US" sz="2800" b="1" dirty="0"/>
              <a:t> </a:t>
            </a:r>
            <a:r>
              <a:rPr lang="en-US" sz="2800" b="1" dirty="0" err="1"/>
              <a:t>sözcükleri</a:t>
            </a:r>
            <a:r>
              <a:rPr lang="en-US" sz="2800" b="1" dirty="0"/>
              <a:t> </a:t>
            </a:r>
            <a:r>
              <a:rPr lang="en-US" sz="2800" b="1" dirty="0" err="1"/>
              <a:t>veya</a:t>
            </a:r>
            <a:r>
              <a:rPr lang="en-US" sz="2800" b="1" dirty="0"/>
              <a:t> </a:t>
            </a:r>
            <a:r>
              <a:rPr lang="en-US" sz="2800" b="1" dirty="0" err="1"/>
              <a:t>terimleri</a:t>
            </a:r>
            <a:r>
              <a:rPr lang="en-US" sz="2800" b="1" dirty="0"/>
              <a:t> </a:t>
            </a:r>
            <a:r>
              <a:rPr lang="en-US" sz="2800" b="1" dirty="0" err="1"/>
              <a:t>öğrenmede</a:t>
            </a:r>
            <a:r>
              <a:rPr lang="en-US" sz="2800" b="1" dirty="0"/>
              <a:t> </a:t>
            </a:r>
            <a:r>
              <a:rPr lang="en-US" sz="2800" b="1" dirty="0" err="1"/>
              <a:t>zorlanırlar</a:t>
            </a:r>
            <a:r>
              <a:rPr lang="en-US" sz="2800" b="1" dirty="0"/>
              <a:t>.</a:t>
            </a:r>
            <a:endParaRPr lang="tr-TR" sz="2800" b="1" dirty="0"/>
          </a:p>
          <a:p>
            <a:pPr lvl="0"/>
            <a:r>
              <a:rPr lang="en-US" sz="2800" dirty="0" err="1"/>
              <a:t>Kendilerine</a:t>
            </a:r>
            <a:r>
              <a:rPr lang="en-US" sz="2800" dirty="0"/>
              <a:t> </a:t>
            </a:r>
            <a:r>
              <a:rPr lang="en-US" sz="2800" dirty="0" err="1"/>
              <a:t>sorulan</a:t>
            </a:r>
            <a:r>
              <a:rPr lang="en-US" sz="2800" dirty="0"/>
              <a:t> </a:t>
            </a:r>
            <a:r>
              <a:rPr lang="en-US" sz="2800" dirty="0" err="1"/>
              <a:t>soruları</a:t>
            </a:r>
            <a:r>
              <a:rPr lang="en-US" sz="2800" dirty="0"/>
              <a:t> </a:t>
            </a:r>
            <a:r>
              <a:rPr lang="en-US" sz="2800" dirty="0" err="1"/>
              <a:t>anlamada</a:t>
            </a:r>
            <a:r>
              <a:rPr lang="en-US" sz="2800" dirty="0"/>
              <a:t> </a:t>
            </a:r>
            <a:r>
              <a:rPr lang="en-US" sz="2800" dirty="0" err="1"/>
              <a:t>zorlanırlar</a:t>
            </a:r>
            <a:r>
              <a:rPr lang="en-US" sz="2800" dirty="0"/>
              <a:t>.</a:t>
            </a:r>
            <a:endParaRPr lang="tr-TR" sz="2800" dirty="0"/>
          </a:p>
          <a:p>
            <a:pPr lvl="0"/>
            <a:r>
              <a:rPr lang="en-US" sz="2800" b="1" dirty="0" err="1"/>
              <a:t>Zamanı</a:t>
            </a:r>
            <a:r>
              <a:rPr lang="en-US" sz="2800" b="1" dirty="0"/>
              <a:t> </a:t>
            </a:r>
            <a:r>
              <a:rPr lang="en-US" sz="2800" b="1" dirty="0" err="1"/>
              <a:t>söylemede</a:t>
            </a:r>
            <a:r>
              <a:rPr lang="en-US" sz="2800" b="1" dirty="0"/>
              <a:t> </a:t>
            </a:r>
            <a:r>
              <a:rPr lang="en-US" sz="2800" b="1" dirty="0" err="1"/>
              <a:t>güçlük</a:t>
            </a:r>
            <a:r>
              <a:rPr lang="en-US" sz="2800" b="1" dirty="0"/>
              <a:t> </a:t>
            </a:r>
            <a:r>
              <a:rPr lang="en-US" sz="2800" b="1" dirty="0" err="1"/>
              <a:t>yaşarlar</a:t>
            </a:r>
            <a:r>
              <a:rPr lang="en-US" sz="2800" b="1" dirty="0" smtClean="0"/>
              <a:t>.</a:t>
            </a:r>
            <a:endParaRPr lang="tr-TR" sz="2800" b="1" dirty="0"/>
          </a:p>
        </p:txBody>
      </p:sp>
    </p:spTree>
    <p:extLst>
      <p:ext uri="{BB962C8B-B14F-4D97-AF65-F5344CB8AC3E}">
        <p14:creationId xmlns="" xmlns:p14="http://schemas.microsoft.com/office/powerpoint/2010/main" val="2947259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smtClean="0"/>
              <a:t>İ</a:t>
            </a:r>
            <a:r>
              <a:rPr lang="en-US" sz="3200" b="1" dirty="0" smtClean="0"/>
              <a:t>L VE KONUŞMA PROBLEMLER</a:t>
            </a:r>
            <a:r>
              <a:rPr lang="tr-TR" sz="3200" b="1" dirty="0" smtClean="0"/>
              <a:t>İ</a:t>
            </a:r>
            <a:endParaRPr lang="tr-TR" sz="3200" dirty="0"/>
          </a:p>
        </p:txBody>
      </p:sp>
      <p:sp>
        <p:nvSpPr>
          <p:cNvPr id="2" name="İçerik Yer Tutucusu 1"/>
          <p:cNvSpPr>
            <a:spLocks noGrp="1"/>
          </p:cNvSpPr>
          <p:nvPr>
            <p:ph idx="1"/>
          </p:nvPr>
        </p:nvSpPr>
        <p:spPr>
          <a:xfrm>
            <a:off x="214282" y="2214555"/>
            <a:ext cx="8715436" cy="3950750"/>
          </a:xfrm>
        </p:spPr>
        <p:txBody>
          <a:bodyPr>
            <a:noAutofit/>
          </a:bodyPr>
          <a:lstStyle/>
          <a:p>
            <a:pPr lvl="0"/>
            <a:r>
              <a:rPr lang="en-US" sz="2500" dirty="0" err="1"/>
              <a:t>Cümle</a:t>
            </a:r>
            <a:r>
              <a:rPr lang="en-US" sz="2500" dirty="0"/>
              <a:t> </a:t>
            </a:r>
            <a:r>
              <a:rPr lang="en-US" sz="2500" dirty="0" err="1"/>
              <a:t>oluşturmada</a:t>
            </a:r>
            <a:r>
              <a:rPr lang="en-US" sz="2500" dirty="0"/>
              <a:t> </a:t>
            </a:r>
            <a:r>
              <a:rPr lang="en-US" sz="2500" dirty="0" err="1"/>
              <a:t>zorlanırlar</a:t>
            </a:r>
            <a:r>
              <a:rPr lang="en-US" sz="2500" dirty="0"/>
              <a:t> </a:t>
            </a:r>
            <a:r>
              <a:rPr lang="en-US" sz="2500" dirty="0" err="1"/>
              <a:t>ve</a:t>
            </a:r>
            <a:r>
              <a:rPr lang="en-US" sz="2500" dirty="0"/>
              <a:t> </a:t>
            </a:r>
            <a:r>
              <a:rPr lang="en-US" sz="2500" dirty="0" err="1"/>
              <a:t>konuşurken</a:t>
            </a:r>
            <a:r>
              <a:rPr lang="en-US" sz="2500" dirty="0"/>
              <a:t> </a:t>
            </a:r>
            <a:r>
              <a:rPr lang="en-US" sz="2500" dirty="0" err="1"/>
              <a:t>sınırlı</a:t>
            </a:r>
            <a:r>
              <a:rPr lang="en-US" sz="2500" dirty="0"/>
              <a:t> </a:t>
            </a:r>
            <a:r>
              <a:rPr lang="en-US" sz="2500" dirty="0" err="1"/>
              <a:t>sayıda</a:t>
            </a:r>
            <a:r>
              <a:rPr lang="en-US" sz="2500" dirty="0"/>
              <a:t> </a:t>
            </a:r>
            <a:r>
              <a:rPr lang="en-US" sz="2500" dirty="0" err="1"/>
              <a:t>cümle</a:t>
            </a:r>
            <a:r>
              <a:rPr lang="en-US" sz="2500" dirty="0"/>
              <a:t> </a:t>
            </a:r>
            <a:r>
              <a:rPr lang="en-US" sz="2500" dirty="0" err="1"/>
              <a:t>kurarlar</a:t>
            </a:r>
            <a:r>
              <a:rPr lang="en-US" sz="2500" dirty="0"/>
              <a:t>. </a:t>
            </a:r>
            <a:endParaRPr lang="tr-TR" sz="2500" dirty="0"/>
          </a:p>
          <a:p>
            <a:pPr lvl="0"/>
            <a:r>
              <a:rPr lang="en-US" sz="2500" dirty="0" err="1"/>
              <a:t>Bazı</a:t>
            </a:r>
            <a:r>
              <a:rPr lang="en-US" sz="2500" dirty="0"/>
              <a:t> </a:t>
            </a:r>
            <a:r>
              <a:rPr lang="en-US" sz="2500" dirty="0" err="1"/>
              <a:t>sesleri</a:t>
            </a:r>
            <a:r>
              <a:rPr lang="en-US" sz="2500" dirty="0"/>
              <a:t> </a:t>
            </a:r>
            <a:r>
              <a:rPr lang="en-US" sz="2500" dirty="0" err="1"/>
              <a:t>çıkarmada</a:t>
            </a:r>
            <a:r>
              <a:rPr lang="en-US" sz="2500" dirty="0"/>
              <a:t> </a:t>
            </a:r>
            <a:r>
              <a:rPr lang="en-US" sz="2500" dirty="0" err="1"/>
              <a:t>güçlük</a:t>
            </a:r>
            <a:r>
              <a:rPr lang="en-US" sz="2500" dirty="0"/>
              <a:t> </a:t>
            </a:r>
            <a:r>
              <a:rPr lang="en-US" sz="2500" dirty="0" err="1"/>
              <a:t>yaşayabilirler</a:t>
            </a:r>
            <a:r>
              <a:rPr lang="en-US" sz="2500" dirty="0"/>
              <a:t>.</a:t>
            </a:r>
            <a:endParaRPr lang="tr-TR" sz="2500" dirty="0"/>
          </a:p>
          <a:p>
            <a:pPr lvl="0"/>
            <a:r>
              <a:rPr lang="en-US" sz="2500" dirty="0" err="1"/>
              <a:t>Bazı</a:t>
            </a:r>
            <a:r>
              <a:rPr lang="en-US" sz="2500" dirty="0"/>
              <a:t> </a:t>
            </a:r>
            <a:r>
              <a:rPr lang="en-US" sz="2500" dirty="0" err="1"/>
              <a:t>kelimeleri</a:t>
            </a:r>
            <a:r>
              <a:rPr lang="en-US" sz="2500" dirty="0"/>
              <a:t> </a:t>
            </a:r>
            <a:r>
              <a:rPr lang="en-US" sz="2500" dirty="0" err="1"/>
              <a:t>düzgün</a:t>
            </a:r>
            <a:r>
              <a:rPr lang="en-US" sz="2500" dirty="0"/>
              <a:t> </a:t>
            </a:r>
            <a:r>
              <a:rPr lang="en-US" sz="2500" dirty="0" err="1"/>
              <a:t>sesletemezler</a:t>
            </a:r>
            <a:r>
              <a:rPr lang="en-US" sz="2500" dirty="0"/>
              <a:t>.</a:t>
            </a:r>
            <a:endParaRPr lang="tr-TR" sz="2500" dirty="0"/>
          </a:p>
          <a:p>
            <a:pPr lvl="0"/>
            <a:r>
              <a:rPr lang="en-US" sz="2500" dirty="0" err="1"/>
              <a:t>Yaşına</a:t>
            </a:r>
            <a:r>
              <a:rPr lang="en-US" sz="2500" dirty="0"/>
              <a:t> </a:t>
            </a:r>
            <a:r>
              <a:rPr lang="en-US" sz="2500" dirty="0" err="1"/>
              <a:t>uygun</a:t>
            </a:r>
            <a:r>
              <a:rPr lang="en-US" sz="2500" dirty="0"/>
              <a:t> </a:t>
            </a:r>
            <a:r>
              <a:rPr lang="en-US" sz="2500" dirty="0" err="1"/>
              <a:t>sözcükleri</a:t>
            </a:r>
            <a:r>
              <a:rPr lang="en-US" sz="2500" dirty="0"/>
              <a:t> </a:t>
            </a:r>
            <a:r>
              <a:rPr lang="en-US" sz="2500" dirty="0" err="1"/>
              <a:t>kullanarak</a:t>
            </a:r>
            <a:r>
              <a:rPr lang="en-US" sz="2500" dirty="0"/>
              <a:t> </a:t>
            </a:r>
            <a:r>
              <a:rPr lang="en-US" sz="2500" dirty="0" err="1"/>
              <a:t>düşüncelerini</a:t>
            </a:r>
            <a:r>
              <a:rPr lang="en-US" sz="2500" dirty="0"/>
              <a:t> </a:t>
            </a:r>
            <a:r>
              <a:rPr lang="en-US" sz="2500" dirty="0" err="1"/>
              <a:t>ifade</a:t>
            </a:r>
            <a:r>
              <a:rPr lang="en-US" sz="2500" dirty="0"/>
              <a:t> </a:t>
            </a:r>
            <a:r>
              <a:rPr lang="en-US" sz="2500" dirty="0" err="1"/>
              <a:t>edemezler</a:t>
            </a:r>
            <a:r>
              <a:rPr lang="en-US" sz="2500" dirty="0"/>
              <a:t>.</a:t>
            </a:r>
            <a:endParaRPr lang="tr-TR" sz="2500" dirty="0"/>
          </a:p>
          <a:p>
            <a:pPr lvl="0"/>
            <a:r>
              <a:rPr lang="en-US" sz="2500" b="1" dirty="0" err="1"/>
              <a:t>Herhangi</a:t>
            </a:r>
            <a:r>
              <a:rPr lang="en-US" sz="2500" b="1" dirty="0"/>
              <a:t> </a:t>
            </a:r>
            <a:r>
              <a:rPr lang="en-US" sz="2500" b="1" dirty="0" err="1"/>
              <a:t>bir</a:t>
            </a:r>
            <a:r>
              <a:rPr lang="en-US" sz="2500" b="1" dirty="0"/>
              <a:t> </a:t>
            </a:r>
            <a:r>
              <a:rPr lang="en-US" sz="2500" b="1" dirty="0" err="1"/>
              <a:t>olayı</a:t>
            </a:r>
            <a:r>
              <a:rPr lang="en-US" sz="2500" b="1" dirty="0"/>
              <a:t> </a:t>
            </a:r>
            <a:r>
              <a:rPr lang="en-US" sz="2500" b="1" dirty="0" err="1"/>
              <a:t>hatırlamada</a:t>
            </a:r>
            <a:r>
              <a:rPr lang="en-US" sz="2500" b="1" dirty="0"/>
              <a:t> </a:t>
            </a:r>
            <a:r>
              <a:rPr lang="en-US" sz="2500" b="1" dirty="0" err="1"/>
              <a:t>veya</a:t>
            </a:r>
            <a:r>
              <a:rPr lang="en-US" sz="2500" b="1" dirty="0"/>
              <a:t> </a:t>
            </a:r>
            <a:r>
              <a:rPr lang="en-US" sz="2500" b="1" dirty="0" err="1"/>
              <a:t>anlatmada</a:t>
            </a:r>
            <a:r>
              <a:rPr lang="en-US" sz="2500" b="1" dirty="0"/>
              <a:t> </a:t>
            </a:r>
            <a:r>
              <a:rPr lang="en-US" sz="2500" b="1" dirty="0" err="1"/>
              <a:t>zorlanırlar</a:t>
            </a:r>
            <a:r>
              <a:rPr lang="en-US" sz="2500" dirty="0" smtClean="0"/>
              <a:t>.</a:t>
            </a:r>
            <a:endParaRPr lang="tr-TR" sz="2500" dirty="0" smtClean="0"/>
          </a:p>
          <a:p>
            <a:r>
              <a:rPr lang="en-US" sz="2500" b="1" dirty="0" err="1"/>
              <a:t>Karşılıklı</a:t>
            </a:r>
            <a:r>
              <a:rPr lang="en-US" sz="2500" b="1" dirty="0"/>
              <a:t> </a:t>
            </a:r>
            <a:r>
              <a:rPr lang="en-US" sz="2500" b="1" dirty="0" err="1"/>
              <a:t>konuşmaları</a:t>
            </a:r>
            <a:r>
              <a:rPr lang="en-US" sz="2500" b="1" dirty="0"/>
              <a:t> </a:t>
            </a:r>
            <a:r>
              <a:rPr lang="en-US" sz="2500" b="1" dirty="0" err="1"/>
              <a:t>başlatmada</a:t>
            </a:r>
            <a:r>
              <a:rPr lang="en-US" sz="2500" b="1" dirty="0"/>
              <a:t> </a:t>
            </a:r>
            <a:r>
              <a:rPr lang="en-US" sz="2500" b="1" dirty="0" err="1"/>
              <a:t>ve</a:t>
            </a:r>
            <a:r>
              <a:rPr lang="en-US" sz="2500" b="1" dirty="0"/>
              <a:t> </a:t>
            </a:r>
            <a:r>
              <a:rPr lang="en-US" sz="2500" b="1" dirty="0" err="1"/>
              <a:t>yürütmede</a:t>
            </a:r>
            <a:r>
              <a:rPr lang="en-US" sz="2500" b="1" dirty="0"/>
              <a:t> </a:t>
            </a:r>
            <a:r>
              <a:rPr lang="en-US" sz="2500" b="1" dirty="0" err="1"/>
              <a:t>zorlanırlar</a:t>
            </a:r>
            <a:r>
              <a:rPr lang="en-US" sz="2500" dirty="0" smtClean="0"/>
              <a:t>.</a:t>
            </a:r>
            <a:endParaRPr lang="tr-TR" sz="2500" dirty="0"/>
          </a:p>
        </p:txBody>
      </p:sp>
    </p:spTree>
    <p:extLst>
      <p:ext uri="{BB962C8B-B14F-4D97-AF65-F5344CB8AC3E}">
        <p14:creationId xmlns="" xmlns:p14="http://schemas.microsoft.com/office/powerpoint/2010/main" val="3221135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smtClean="0"/>
              <a:t>İ</a:t>
            </a:r>
            <a:r>
              <a:rPr lang="en-US" sz="3200" b="1" dirty="0" smtClean="0"/>
              <a:t>L VE KONUŞMA PROBLEMLER</a:t>
            </a:r>
            <a:r>
              <a:rPr lang="tr-TR" sz="3200" b="1" dirty="0" smtClean="0"/>
              <a:t>İ</a:t>
            </a:r>
            <a:endParaRPr lang="tr-TR" sz="3200" dirty="0"/>
          </a:p>
        </p:txBody>
      </p:sp>
      <p:sp>
        <p:nvSpPr>
          <p:cNvPr id="2" name="İçerik Yer Tutucusu 1"/>
          <p:cNvSpPr>
            <a:spLocks noGrp="1"/>
          </p:cNvSpPr>
          <p:nvPr>
            <p:ph idx="1"/>
          </p:nvPr>
        </p:nvSpPr>
        <p:spPr>
          <a:xfrm>
            <a:off x="611560" y="2490135"/>
            <a:ext cx="7992888" cy="3675169"/>
          </a:xfrm>
        </p:spPr>
        <p:txBody>
          <a:bodyPr>
            <a:noAutofit/>
          </a:bodyPr>
          <a:lstStyle/>
          <a:p>
            <a:pPr lvl="0"/>
            <a:r>
              <a:rPr lang="tr-TR" sz="2800" b="1" dirty="0" smtClean="0"/>
              <a:t>S</a:t>
            </a:r>
            <a:r>
              <a:rPr lang="en-US" sz="2800" b="1" dirty="0" err="1" smtClean="0"/>
              <a:t>ıralanan</a:t>
            </a:r>
            <a:r>
              <a:rPr lang="en-US" sz="2800" b="1" dirty="0" smtClean="0"/>
              <a:t> </a:t>
            </a:r>
            <a:r>
              <a:rPr lang="en-US" sz="2800" b="1" dirty="0" err="1"/>
              <a:t>özellikler</a:t>
            </a:r>
            <a:r>
              <a:rPr lang="en-US" sz="2800" b="1" dirty="0"/>
              <a:t> her </a:t>
            </a:r>
            <a:r>
              <a:rPr lang="en-US" sz="2800" b="1" dirty="0" err="1" smtClean="0"/>
              <a:t>öğrencide</a:t>
            </a:r>
            <a:r>
              <a:rPr lang="tr-TR" sz="2800" b="1" dirty="0" smtClean="0"/>
              <a:t>  </a:t>
            </a:r>
            <a:r>
              <a:rPr lang="en-US" sz="2800" b="1" dirty="0" smtClean="0"/>
              <a:t> </a:t>
            </a:r>
            <a:r>
              <a:rPr lang="en-US" sz="3200" b="1" dirty="0" err="1"/>
              <a:t>farklı</a:t>
            </a:r>
            <a:r>
              <a:rPr lang="en-US" sz="3200" b="1" dirty="0"/>
              <a:t> </a:t>
            </a:r>
            <a:r>
              <a:rPr lang="en-US" sz="2800" b="1" dirty="0" err="1"/>
              <a:t>seviyelerde</a:t>
            </a:r>
            <a:r>
              <a:rPr lang="en-US" sz="2800" b="1" dirty="0"/>
              <a:t> </a:t>
            </a:r>
            <a:r>
              <a:rPr lang="en-US" sz="2800" b="1" dirty="0" err="1" smtClean="0"/>
              <a:t>görülmekte</a:t>
            </a:r>
            <a:endParaRPr lang="tr-TR" sz="2800" b="1" dirty="0" smtClean="0"/>
          </a:p>
          <a:p>
            <a:pPr lvl="0"/>
            <a:r>
              <a:rPr lang="tr-TR" sz="2800" b="1" dirty="0" smtClean="0"/>
              <a:t>B</a:t>
            </a:r>
            <a:r>
              <a:rPr lang="en-US" sz="2800" b="1" dirty="0" err="1" smtClean="0"/>
              <a:t>azı</a:t>
            </a:r>
            <a:r>
              <a:rPr lang="en-US" sz="2800" b="1" dirty="0" smtClean="0"/>
              <a:t> </a:t>
            </a:r>
            <a:r>
              <a:rPr lang="en-US" sz="2800" b="1" dirty="0" err="1"/>
              <a:t>öğrenciler</a:t>
            </a:r>
            <a:r>
              <a:rPr lang="en-US" sz="2800" b="1" dirty="0"/>
              <a:t> </a:t>
            </a:r>
            <a:r>
              <a:rPr lang="en-US" sz="2800" b="1" dirty="0" err="1"/>
              <a:t>listedeki</a:t>
            </a:r>
            <a:r>
              <a:rPr lang="en-US" sz="2800" b="1" dirty="0"/>
              <a:t> </a:t>
            </a:r>
            <a:r>
              <a:rPr lang="en-US" sz="2800" b="1" dirty="0" err="1"/>
              <a:t>özelliklerden</a:t>
            </a:r>
            <a:r>
              <a:rPr lang="en-US" sz="2800" b="1" dirty="0"/>
              <a:t> </a:t>
            </a:r>
            <a:r>
              <a:rPr lang="en-US" sz="2800" b="1" dirty="0" err="1"/>
              <a:t>bir</a:t>
            </a:r>
            <a:r>
              <a:rPr lang="en-US" sz="2800" b="1" dirty="0"/>
              <a:t> </a:t>
            </a:r>
            <a:r>
              <a:rPr lang="en-US" sz="2800" b="1" dirty="0" err="1"/>
              <a:t>veya</a:t>
            </a:r>
            <a:r>
              <a:rPr lang="en-US" sz="2800" b="1" dirty="0"/>
              <a:t> </a:t>
            </a:r>
            <a:r>
              <a:rPr lang="en-US" sz="2800" b="1" dirty="0" err="1"/>
              <a:t>birkaçını</a:t>
            </a:r>
            <a:r>
              <a:rPr lang="en-US" sz="2800" b="1" dirty="0"/>
              <a:t> </a:t>
            </a:r>
            <a:r>
              <a:rPr lang="en-US" sz="2800" b="1" dirty="0" err="1"/>
              <a:t>göstermekle</a:t>
            </a:r>
            <a:r>
              <a:rPr lang="en-US" sz="2800" b="1" dirty="0"/>
              <a:t> </a:t>
            </a:r>
            <a:r>
              <a:rPr lang="en-US" sz="2800" b="1" dirty="0" err="1"/>
              <a:t>sınırlı</a:t>
            </a:r>
            <a:r>
              <a:rPr lang="en-US" sz="2800" b="1" dirty="0"/>
              <a:t> </a:t>
            </a:r>
            <a:r>
              <a:rPr lang="en-US" sz="2800" b="1" dirty="0" err="1"/>
              <a:t>kalırken</a:t>
            </a:r>
            <a:r>
              <a:rPr lang="en-US" sz="2800" b="1" dirty="0"/>
              <a:t> </a:t>
            </a:r>
            <a:r>
              <a:rPr lang="en-US" sz="2800" b="1" dirty="0" err="1"/>
              <a:t>diğer</a:t>
            </a:r>
            <a:r>
              <a:rPr lang="en-US" sz="2800" b="1" dirty="0"/>
              <a:t> </a:t>
            </a:r>
            <a:r>
              <a:rPr lang="en-US" sz="2800" b="1" dirty="0" err="1"/>
              <a:t>öğrenciler</a:t>
            </a:r>
            <a:r>
              <a:rPr lang="en-US" sz="2800" b="1" dirty="0"/>
              <a:t> </a:t>
            </a:r>
            <a:r>
              <a:rPr lang="en-US" sz="2800" b="1" dirty="0" err="1"/>
              <a:t>ise</a:t>
            </a:r>
            <a:r>
              <a:rPr lang="en-US" sz="2800" b="1" dirty="0"/>
              <a:t> </a:t>
            </a:r>
            <a:r>
              <a:rPr lang="en-US" sz="2800" b="1" dirty="0" err="1"/>
              <a:t>bu</a:t>
            </a:r>
            <a:r>
              <a:rPr lang="en-US" sz="2800" b="1" dirty="0"/>
              <a:t> </a:t>
            </a:r>
            <a:r>
              <a:rPr lang="en-US" sz="2800" b="1" dirty="0" err="1"/>
              <a:t>özelliklerin</a:t>
            </a:r>
            <a:r>
              <a:rPr lang="en-US" sz="2800" b="1" dirty="0"/>
              <a:t> </a:t>
            </a:r>
            <a:r>
              <a:rPr lang="en-US" sz="2800" b="1" dirty="0" err="1"/>
              <a:t>büyük</a:t>
            </a:r>
            <a:r>
              <a:rPr lang="en-US" sz="2800" b="1" dirty="0"/>
              <a:t> </a:t>
            </a:r>
            <a:r>
              <a:rPr lang="en-US" sz="2800" b="1" dirty="0" err="1"/>
              <a:t>bir</a:t>
            </a:r>
            <a:r>
              <a:rPr lang="en-US" sz="2800" b="1" dirty="0"/>
              <a:t> </a:t>
            </a:r>
            <a:r>
              <a:rPr lang="en-US" sz="2800" b="1" dirty="0" err="1"/>
              <a:t>çoğunluğuna</a:t>
            </a:r>
            <a:r>
              <a:rPr lang="en-US" sz="2800" b="1" dirty="0"/>
              <a:t> </a:t>
            </a:r>
            <a:r>
              <a:rPr lang="en-US" sz="2800" b="1" dirty="0" err="1"/>
              <a:t>sahip</a:t>
            </a:r>
            <a:r>
              <a:rPr lang="en-US" sz="2800" b="1" dirty="0"/>
              <a:t> </a:t>
            </a:r>
            <a:r>
              <a:rPr lang="en-US" sz="2800" b="1" dirty="0" err="1" smtClean="0"/>
              <a:t>olabilmekte</a:t>
            </a:r>
            <a:endParaRPr lang="tr-TR" sz="2500" b="1" dirty="0"/>
          </a:p>
        </p:txBody>
      </p:sp>
    </p:spTree>
    <p:extLst>
      <p:ext uri="{BB962C8B-B14F-4D97-AF65-F5344CB8AC3E}">
        <p14:creationId xmlns="" xmlns:p14="http://schemas.microsoft.com/office/powerpoint/2010/main" val="2829436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611560" y="2490135"/>
            <a:ext cx="7992888" cy="3675169"/>
          </a:xfrm>
        </p:spPr>
        <p:txBody>
          <a:bodyPr>
            <a:noAutofit/>
          </a:bodyPr>
          <a:lstStyle/>
          <a:p>
            <a:pPr lvl="0"/>
            <a:r>
              <a:rPr lang="en-US" sz="2800" dirty="0"/>
              <a:t>ÖÖG </a:t>
            </a:r>
            <a:r>
              <a:rPr lang="en-US" sz="2800" dirty="0" err="1"/>
              <a:t>olan</a:t>
            </a:r>
            <a:r>
              <a:rPr lang="en-US" sz="2800" dirty="0"/>
              <a:t> </a:t>
            </a:r>
            <a:r>
              <a:rPr lang="en-US" sz="2800" dirty="0" err="1"/>
              <a:t>öğrencilerin</a:t>
            </a:r>
            <a:r>
              <a:rPr lang="en-US" sz="2800" dirty="0"/>
              <a:t> </a:t>
            </a:r>
            <a:r>
              <a:rPr lang="en-US" sz="2800" dirty="0" err="1"/>
              <a:t>büyük</a:t>
            </a:r>
            <a:r>
              <a:rPr lang="en-US" sz="2800" dirty="0"/>
              <a:t> </a:t>
            </a:r>
            <a:r>
              <a:rPr lang="en-US" sz="2800" dirty="0" err="1"/>
              <a:t>bir</a:t>
            </a:r>
            <a:r>
              <a:rPr lang="en-US" sz="2800" dirty="0"/>
              <a:t> </a:t>
            </a:r>
            <a:r>
              <a:rPr lang="en-US" sz="2800" dirty="0" err="1"/>
              <a:t>çoğunluğunda</a:t>
            </a:r>
            <a:r>
              <a:rPr lang="en-US" sz="2800" dirty="0"/>
              <a:t> </a:t>
            </a:r>
            <a:r>
              <a:rPr lang="en-US" sz="2800" dirty="0" err="1"/>
              <a:t>dikkat</a:t>
            </a:r>
            <a:r>
              <a:rPr lang="en-US" sz="2800" dirty="0"/>
              <a:t> </a:t>
            </a:r>
            <a:r>
              <a:rPr lang="en-US" sz="2800" dirty="0" err="1"/>
              <a:t>eksikliği</a:t>
            </a:r>
            <a:r>
              <a:rPr lang="en-US" sz="2800" dirty="0"/>
              <a:t> </a:t>
            </a:r>
            <a:r>
              <a:rPr lang="en-US" sz="2800" dirty="0" err="1" smtClean="0"/>
              <a:t>görülmekte</a:t>
            </a:r>
            <a:endParaRPr lang="tr-TR" sz="2800" dirty="0" smtClean="0"/>
          </a:p>
          <a:p>
            <a:pPr lvl="0"/>
            <a:r>
              <a:rPr lang="en-US" sz="2800" dirty="0" smtClean="0"/>
              <a:t>Son </a:t>
            </a:r>
            <a:r>
              <a:rPr lang="en-US" sz="2800" dirty="0" err="1"/>
              <a:t>yıllarda</a:t>
            </a:r>
            <a:r>
              <a:rPr lang="en-US" sz="2800" dirty="0"/>
              <a:t> </a:t>
            </a:r>
            <a:r>
              <a:rPr lang="en-US" sz="2800" dirty="0" err="1"/>
              <a:t>yapılan</a:t>
            </a:r>
            <a:r>
              <a:rPr lang="en-US" sz="2800" dirty="0"/>
              <a:t> </a:t>
            </a:r>
            <a:r>
              <a:rPr lang="en-US" sz="2800" dirty="0" err="1"/>
              <a:t>çalışmalar</a:t>
            </a:r>
            <a:r>
              <a:rPr lang="en-US" sz="2800" dirty="0"/>
              <a:t> </a:t>
            </a:r>
            <a:r>
              <a:rPr lang="en-US" sz="2800" b="1" dirty="0"/>
              <a:t>ÖÖG </a:t>
            </a:r>
            <a:r>
              <a:rPr lang="en-US" sz="2800" b="1" dirty="0" err="1"/>
              <a:t>olan</a:t>
            </a:r>
            <a:r>
              <a:rPr lang="en-US" sz="2800" b="1" dirty="0"/>
              <a:t> </a:t>
            </a:r>
            <a:r>
              <a:rPr lang="en-US" sz="2800" b="1" dirty="0" err="1"/>
              <a:t>öğrencilerin</a:t>
            </a:r>
            <a:r>
              <a:rPr lang="en-US" sz="2800" b="1" dirty="0"/>
              <a:t> </a:t>
            </a:r>
            <a:r>
              <a:rPr lang="en-US" sz="2800" b="1" dirty="0" err="1"/>
              <a:t>yaklaşık</a:t>
            </a:r>
            <a:r>
              <a:rPr lang="en-US" sz="2800" b="1" dirty="0"/>
              <a:t> %50’sinin </a:t>
            </a:r>
            <a:r>
              <a:rPr lang="en-US" sz="2800" b="1" dirty="0" err="1"/>
              <a:t>aynı</a:t>
            </a:r>
            <a:r>
              <a:rPr lang="en-US" sz="2800" b="1" dirty="0"/>
              <a:t> </a:t>
            </a:r>
            <a:r>
              <a:rPr lang="en-US" sz="2800" b="1" dirty="0" err="1"/>
              <a:t>zamanda</a:t>
            </a:r>
            <a:r>
              <a:rPr lang="en-US" sz="2800" b="1" dirty="0"/>
              <a:t> </a:t>
            </a:r>
            <a:r>
              <a:rPr lang="en-US" sz="2800" b="1" dirty="0" err="1"/>
              <a:t>dikkat</a:t>
            </a:r>
            <a:r>
              <a:rPr lang="en-US" sz="2800" b="1" dirty="0"/>
              <a:t> </a:t>
            </a:r>
            <a:r>
              <a:rPr lang="en-US" sz="2800" b="1" dirty="0" err="1"/>
              <a:t>eksikliği</a:t>
            </a:r>
            <a:r>
              <a:rPr lang="en-US" sz="2800" b="1" dirty="0"/>
              <a:t> </a:t>
            </a:r>
            <a:r>
              <a:rPr lang="en-US" sz="2800" b="1" dirty="0" err="1"/>
              <a:t>ve</a:t>
            </a:r>
            <a:r>
              <a:rPr lang="en-US" sz="2800" b="1" dirty="0"/>
              <a:t> </a:t>
            </a:r>
            <a:r>
              <a:rPr lang="en-US" sz="2800" b="1" dirty="0" err="1"/>
              <a:t>hiperaktivite</a:t>
            </a:r>
            <a:r>
              <a:rPr lang="en-US" sz="2800" b="1" dirty="0"/>
              <a:t> </a:t>
            </a:r>
            <a:r>
              <a:rPr lang="en-US" sz="2800" b="1" dirty="0" err="1"/>
              <a:t>bozukluğu</a:t>
            </a:r>
            <a:r>
              <a:rPr lang="en-US" sz="2800" b="1" dirty="0"/>
              <a:t> </a:t>
            </a:r>
            <a:r>
              <a:rPr lang="en-US" sz="2800" b="1" dirty="0" err="1"/>
              <a:t>gösterdiklerini</a:t>
            </a:r>
            <a:r>
              <a:rPr lang="en-US" sz="2800" b="1" dirty="0"/>
              <a:t> </a:t>
            </a:r>
            <a:r>
              <a:rPr lang="en-US" sz="2800" b="1" dirty="0" err="1"/>
              <a:t>belirlemiştir</a:t>
            </a:r>
            <a:r>
              <a:rPr lang="en-US" sz="2800" b="1" dirty="0"/>
              <a:t>. </a:t>
            </a:r>
            <a:endParaRPr lang="tr-TR" sz="2500" b="1" dirty="0"/>
          </a:p>
        </p:txBody>
      </p:sp>
    </p:spTree>
    <p:extLst>
      <p:ext uri="{BB962C8B-B14F-4D97-AF65-F5344CB8AC3E}">
        <p14:creationId xmlns="" xmlns:p14="http://schemas.microsoft.com/office/powerpoint/2010/main" val="4233107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611560" y="2348880"/>
            <a:ext cx="7992888" cy="3675169"/>
          </a:xfrm>
        </p:spPr>
        <p:txBody>
          <a:bodyPr>
            <a:noAutofit/>
          </a:bodyPr>
          <a:lstStyle/>
          <a:p>
            <a:r>
              <a:rPr lang="en-US" sz="2800" dirty="0" err="1" smtClean="0"/>
              <a:t>Dikkat</a:t>
            </a:r>
            <a:r>
              <a:rPr lang="en-US" sz="2800" dirty="0" smtClean="0"/>
              <a:t> </a:t>
            </a:r>
            <a:r>
              <a:rPr lang="en-US" sz="2800" dirty="0" err="1"/>
              <a:t>ve</a:t>
            </a:r>
            <a:r>
              <a:rPr lang="en-US" sz="2800" dirty="0"/>
              <a:t> </a:t>
            </a:r>
            <a:r>
              <a:rPr lang="en-US" sz="2800" dirty="0" err="1"/>
              <a:t>öğrenme</a:t>
            </a:r>
            <a:r>
              <a:rPr lang="en-US" sz="2800" dirty="0"/>
              <a:t> </a:t>
            </a:r>
            <a:r>
              <a:rPr lang="en-US" sz="2800" dirty="0" err="1"/>
              <a:t>birbiriyle</a:t>
            </a:r>
            <a:r>
              <a:rPr lang="en-US" sz="2800" dirty="0"/>
              <a:t> </a:t>
            </a:r>
            <a:r>
              <a:rPr lang="en-US" sz="2800" dirty="0" err="1"/>
              <a:t>bağlantılı</a:t>
            </a:r>
            <a:r>
              <a:rPr lang="en-US" sz="2800" dirty="0"/>
              <a:t> </a:t>
            </a:r>
            <a:r>
              <a:rPr lang="en-US" sz="2800" dirty="0" err="1"/>
              <a:t>bilişsel</a:t>
            </a:r>
            <a:r>
              <a:rPr lang="en-US" sz="2800" dirty="0"/>
              <a:t> </a:t>
            </a:r>
            <a:r>
              <a:rPr lang="en-US" sz="2800" dirty="0" err="1"/>
              <a:t>süreçleri</a:t>
            </a:r>
            <a:r>
              <a:rPr lang="en-US" sz="2800" dirty="0"/>
              <a:t> </a:t>
            </a:r>
            <a:r>
              <a:rPr lang="en-US" sz="2800" dirty="0" err="1" smtClean="0"/>
              <a:t>içermekte</a:t>
            </a:r>
            <a:endParaRPr lang="tr-TR" sz="2800" dirty="0" smtClean="0"/>
          </a:p>
          <a:p>
            <a:r>
              <a:rPr lang="en-US" sz="2800" b="1" dirty="0" err="1" smtClean="0"/>
              <a:t>Öğrenmenin</a:t>
            </a:r>
            <a:r>
              <a:rPr lang="en-US" sz="2800" b="1" dirty="0" smtClean="0"/>
              <a:t> </a:t>
            </a:r>
            <a:r>
              <a:rPr lang="en-US" sz="2800" b="1" dirty="0" err="1"/>
              <a:t>gerçekleşmesi</a:t>
            </a:r>
            <a:r>
              <a:rPr lang="en-US" sz="2800" b="1" dirty="0"/>
              <a:t> </a:t>
            </a:r>
            <a:r>
              <a:rPr lang="en-US" sz="2800" b="1" dirty="0" err="1"/>
              <a:t>büyük</a:t>
            </a:r>
            <a:r>
              <a:rPr lang="en-US" sz="2800" b="1" dirty="0"/>
              <a:t> </a:t>
            </a:r>
            <a:r>
              <a:rPr lang="en-US" sz="2800" b="1" dirty="0" err="1"/>
              <a:t>oranda</a:t>
            </a:r>
            <a:r>
              <a:rPr lang="en-US" sz="2800" b="1" dirty="0"/>
              <a:t> </a:t>
            </a:r>
            <a:r>
              <a:rPr lang="en-US" sz="2800" b="1" dirty="0" err="1"/>
              <a:t>dikkate</a:t>
            </a:r>
            <a:r>
              <a:rPr lang="en-US" sz="2800" b="1" dirty="0"/>
              <a:t> </a:t>
            </a:r>
            <a:r>
              <a:rPr lang="en-US" sz="2800" b="1" dirty="0" err="1" smtClean="0"/>
              <a:t>bağlı</a:t>
            </a:r>
            <a:endParaRPr lang="tr-TR" sz="2800" b="1" dirty="0"/>
          </a:p>
          <a:p>
            <a:pPr lvl="0"/>
            <a:endParaRPr lang="tr-TR" sz="2500" dirty="0"/>
          </a:p>
        </p:txBody>
      </p:sp>
    </p:spTree>
    <p:extLst>
      <p:ext uri="{BB962C8B-B14F-4D97-AF65-F5344CB8AC3E}">
        <p14:creationId xmlns="" xmlns:p14="http://schemas.microsoft.com/office/powerpoint/2010/main" val="1796364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214282" y="2348880"/>
            <a:ext cx="8572560" cy="3675169"/>
          </a:xfrm>
        </p:spPr>
        <p:txBody>
          <a:bodyPr>
            <a:noAutofit/>
          </a:bodyPr>
          <a:lstStyle/>
          <a:p>
            <a:r>
              <a:rPr lang="en-US" sz="2800" dirty="0" err="1"/>
              <a:t>Dikkat</a:t>
            </a:r>
            <a:r>
              <a:rPr lang="en-US" sz="2800" dirty="0"/>
              <a:t> </a:t>
            </a:r>
            <a:r>
              <a:rPr lang="en-US" sz="2800" dirty="0" err="1"/>
              <a:t>eksikliğinin</a:t>
            </a:r>
            <a:r>
              <a:rPr lang="en-US" sz="2800" dirty="0"/>
              <a:t> </a:t>
            </a:r>
            <a:r>
              <a:rPr lang="en-US" sz="2800" dirty="0" err="1"/>
              <a:t>nedenleri</a:t>
            </a:r>
            <a:r>
              <a:rPr lang="en-US" sz="2800" dirty="0"/>
              <a:t> </a:t>
            </a:r>
            <a:r>
              <a:rPr lang="en-US" sz="2800" dirty="0" err="1"/>
              <a:t>pek</a:t>
            </a:r>
            <a:r>
              <a:rPr lang="en-US" sz="2800" dirty="0"/>
              <a:t> </a:t>
            </a:r>
            <a:r>
              <a:rPr lang="en-US" sz="2800" dirty="0" err="1"/>
              <a:t>çok</a:t>
            </a:r>
            <a:r>
              <a:rPr lang="en-US" sz="2800" dirty="0"/>
              <a:t> </a:t>
            </a:r>
            <a:r>
              <a:rPr lang="en-US" sz="2800" dirty="0" err="1"/>
              <a:t>bilim</a:t>
            </a:r>
            <a:r>
              <a:rPr lang="en-US" sz="2800" dirty="0"/>
              <a:t> </a:t>
            </a:r>
            <a:r>
              <a:rPr lang="en-US" sz="2800" dirty="0" err="1"/>
              <a:t>adamı</a:t>
            </a:r>
            <a:r>
              <a:rPr lang="en-US" sz="2800" dirty="0"/>
              <a:t> </a:t>
            </a:r>
            <a:r>
              <a:rPr lang="en-US" sz="2800" u="sng" dirty="0" err="1"/>
              <a:t>tarafından</a:t>
            </a:r>
            <a:r>
              <a:rPr lang="en-US" sz="2800" u="sng" dirty="0"/>
              <a:t> </a:t>
            </a:r>
            <a:r>
              <a:rPr lang="en-US" sz="2800" u="sng" dirty="0" err="1" smtClean="0"/>
              <a:t>araştırılmakta</a:t>
            </a:r>
            <a:endParaRPr lang="tr-TR" sz="2800" u="sng" dirty="0" smtClean="0"/>
          </a:p>
          <a:p>
            <a:r>
              <a:rPr lang="en-US" sz="2800" dirty="0" smtClean="0"/>
              <a:t>Bu </a:t>
            </a:r>
            <a:r>
              <a:rPr lang="en-US" sz="2800" dirty="0" err="1"/>
              <a:t>problemlerin</a:t>
            </a:r>
            <a:r>
              <a:rPr lang="en-US" sz="2800" dirty="0"/>
              <a:t> </a:t>
            </a:r>
            <a:r>
              <a:rPr lang="en-US" sz="2800" dirty="0" err="1"/>
              <a:t>ana</a:t>
            </a:r>
            <a:r>
              <a:rPr lang="en-US" sz="2800" dirty="0"/>
              <a:t> </a:t>
            </a:r>
            <a:r>
              <a:rPr lang="en-US" sz="2800" dirty="0" err="1"/>
              <a:t>nedeninin</a:t>
            </a:r>
            <a:r>
              <a:rPr lang="en-US" sz="2800" dirty="0"/>
              <a:t> </a:t>
            </a:r>
            <a:r>
              <a:rPr lang="en-US" sz="2800" dirty="0" err="1"/>
              <a:t>beyindeki</a:t>
            </a:r>
            <a:r>
              <a:rPr lang="en-US" sz="2800" dirty="0"/>
              <a:t> </a:t>
            </a:r>
            <a:r>
              <a:rPr lang="en-US" sz="2800" dirty="0" err="1"/>
              <a:t>bazı</a:t>
            </a:r>
            <a:r>
              <a:rPr lang="en-US" sz="2800" dirty="0"/>
              <a:t> </a:t>
            </a:r>
            <a:r>
              <a:rPr lang="en-US" sz="2800" dirty="0" err="1"/>
              <a:t>kimyasalların</a:t>
            </a:r>
            <a:r>
              <a:rPr lang="en-US" sz="2800" dirty="0"/>
              <a:t> (dopamine </a:t>
            </a:r>
            <a:r>
              <a:rPr lang="en-US" sz="2800" dirty="0" err="1"/>
              <a:t>ve</a:t>
            </a:r>
            <a:r>
              <a:rPr lang="en-US" sz="2800" dirty="0"/>
              <a:t> serotonin </a:t>
            </a:r>
            <a:r>
              <a:rPr lang="en-US" sz="2800" dirty="0" err="1"/>
              <a:t>gibi</a:t>
            </a:r>
            <a:r>
              <a:rPr lang="en-US" sz="2800" dirty="0"/>
              <a:t>) </a:t>
            </a:r>
            <a:r>
              <a:rPr lang="en-US" sz="2800" dirty="0" err="1"/>
              <a:t>dengesizliğinden</a:t>
            </a:r>
            <a:r>
              <a:rPr lang="en-US" sz="2800" dirty="0"/>
              <a:t> </a:t>
            </a:r>
            <a:r>
              <a:rPr lang="en-US" sz="2800" dirty="0" err="1"/>
              <a:t>kaynaklandığı</a:t>
            </a:r>
            <a:r>
              <a:rPr lang="en-US" sz="2800" dirty="0"/>
              <a:t> </a:t>
            </a:r>
            <a:r>
              <a:rPr lang="en-US" sz="2800" dirty="0" err="1" smtClean="0"/>
              <a:t>düşünülmekte</a:t>
            </a:r>
            <a:endParaRPr lang="tr-TR" sz="2800" dirty="0" smtClean="0"/>
          </a:p>
          <a:p>
            <a:r>
              <a:rPr lang="en-US" sz="2800" dirty="0" smtClean="0"/>
              <a:t>Bu </a:t>
            </a:r>
            <a:r>
              <a:rPr lang="en-US" sz="2800" b="1" dirty="0" err="1"/>
              <a:t>kimyasal</a:t>
            </a:r>
            <a:r>
              <a:rPr lang="en-US" sz="2800" b="1" dirty="0"/>
              <a:t> </a:t>
            </a:r>
            <a:r>
              <a:rPr lang="en-US" sz="2800" b="1" dirty="0" err="1"/>
              <a:t>dengesizliğin</a:t>
            </a:r>
            <a:r>
              <a:rPr lang="en-US" sz="2800" b="1" dirty="0"/>
              <a:t> </a:t>
            </a:r>
            <a:r>
              <a:rPr lang="en-US" sz="2800" b="1" dirty="0" err="1"/>
              <a:t>organizasyon</a:t>
            </a:r>
            <a:r>
              <a:rPr lang="en-US" sz="2800" b="1" dirty="0"/>
              <a:t> </a:t>
            </a:r>
            <a:r>
              <a:rPr lang="en-US" sz="2800" b="1" dirty="0" err="1"/>
              <a:t>problemlerine</a:t>
            </a:r>
            <a:r>
              <a:rPr lang="en-US" sz="2800" b="1" dirty="0"/>
              <a:t>, </a:t>
            </a:r>
            <a:r>
              <a:rPr lang="en-US" sz="2800" b="1" dirty="0" err="1"/>
              <a:t>kolayca</a:t>
            </a:r>
            <a:r>
              <a:rPr lang="en-US" sz="2800" b="1" dirty="0"/>
              <a:t> </a:t>
            </a:r>
            <a:r>
              <a:rPr lang="en-US" sz="2800" b="1" dirty="0" err="1"/>
              <a:t>gerilmeye</a:t>
            </a:r>
            <a:r>
              <a:rPr lang="en-US" sz="2800" b="1" dirty="0"/>
              <a:t> </a:t>
            </a:r>
            <a:r>
              <a:rPr lang="en-US" sz="2800" b="1" dirty="0" err="1"/>
              <a:t>ve</a:t>
            </a:r>
            <a:r>
              <a:rPr lang="en-US" sz="2800" b="1" dirty="0"/>
              <a:t> </a:t>
            </a:r>
            <a:r>
              <a:rPr lang="en-US" sz="2800" b="1" dirty="0" err="1"/>
              <a:t>sosyal</a:t>
            </a:r>
            <a:r>
              <a:rPr lang="en-US" sz="2800" b="1" dirty="0"/>
              <a:t> </a:t>
            </a:r>
            <a:r>
              <a:rPr lang="en-US" sz="2800" b="1" dirty="0" err="1"/>
              <a:t>ilişkilerde</a:t>
            </a:r>
            <a:r>
              <a:rPr lang="en-US" sz="2800" b="1" dirty="0"/>
              <a:t> </a:t>
            </a:r>
            <a:r>
              <a:rPr lang="en-US" sz="2800" b="1" dirty="0" err="1"/>
              <a:t>problemler</a:t>
            </a:r>
            <a:r>
              <a:rPr lang="en-US" sz="2800" b="1" dirty="0"/>
              <a:t> </a:t>
            </a:r>
            <a:r>
              <a:rPr lang="en-US" sz="2800" b="1" dirty="0" err="1"/>
              <a:t>oluşmasına</a:t>
            </a:r>
            <a:r>
              <a:rPr lang="en-US" sz="2800" b="1" dirty="0"/>
              <a:t> </a:t>
            </a:r>
            <a:r>
              <a:rPr lang="en-US" sz="2800" b="1" dirty="0" err="1"/>
              <a:t>neden</a:t>
            </a:r>
            <a:r>
              <a:rPr lang="en-US" sz="2800" b="1" dirty="0"/>
              <a:t> </a:t>
            </a:r>
            <a:r>
              <a:rPr lang="en-US" sz="2800" b="1" dirty="0" err="1"/>
              <a:t>olduğu</a:t>
            </a:r>
            <a:r>
              <a:rPr lang="en-US" sz="2800" b="1" dirty="0"/>
              <a:t> </a:t>
            </a:r>
            <a:r>
              <a:rPr lang="en-US" sz="2800" b="1" dirty="0" err="1" smtClean="0"/>
              <a:t>bilinmekte</a:t>
            </a:r>
            <a:endParaRPr lang="tr-TR" sz="2800" b="1" dirty="0"/>
          </a:p>
        </p:txBody>
      </p:sp>
    </p:spTree>
    <p:extLst>
      <p:ext uri="{BB962C8B-B14F-4D97-AF65-F5344CB8AC3E}">
        <p14:creationId xmlns="" xmlns:p14="http://schemas.microsoft.com/office/powerpoint/2010/main" val="2562251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915337"/>
            <a:ext cx="6798734" cy="942027"/>
          </a:xfrm>
          <a:solidFill>
            <a:schemeClr val="bg2"/>
          </a:solidFill>
        </p:spPr>
        <p:txBody>
          <a:bodyPr>
            <a:normAutofit fontScale="90000"/>
          </a:bodyPr>
          <a:lstStyle/>
          <a:p>
            <a:r>
              <a:rPr lang="tr-TR" dirty="0" smtClean="0">
                <a:solidFill>
                  <a:schemeClr val="tx1"/>
                </a:solidFill>
              </a:rPr>
              <a:t>ÖZEL ÖĞRENME GÜÇLÜĞÜ</a:t>
            </a:r>
            <a:endParaRPr lang="tr-TR" dirty="0"/>
          </a:p>
        </p:txBody>
      </p:sp>
      <p:sp>
        <p:nvSpPr>
          <p:cNvPr id="3" name="2 İçerik Yer Tutucusu"/>
          <p:cNvSpPr>
            <a:spLocks noGrp="1"/>
          </p:cNvSpPr>
          <p:nvPr>
            <p:ph idx="1"/>
          </p:nvPr>
        </p:nvSpPr>
        <p:spPr>
          <a:xfrm>
            <a:off x="1176865" y="2357431"/>
            <a:ext cx="6798736" cy="3577702"/>
          </a:xfrm>
        </p:spPr>
        <p:txBody>
          <a:bodyPr>
            <a:normAutofit lnSpcReduction="10000"/>
          </a:bodyPr>
          <a:lstStyle/>
          <a:p>
            <a:r>
              <a:rPr lang="tr-TR" dirty="0" smtClean="0"/>
              <a:t>Maalesef kriterler dışına çıkıldığında ise çok rahatlıkla dışlanıp etkileniyor ve silindirden geçiriliyor.</a:t>
            </a:r>
          </a:p>
          <a:p>
            <a:r>
              <a:rPr lang="tr-TR" dirty="0" smtClean="0"/>
              <a:t>Yukarıda belirtildiği gibi  </a:t>
            </a:r>
            <a:r>
              <a:rPr lang="tr-TR" b="1" dirty="0" smtClean="0"/>
              <a:t>ülkemizde özel öğrenme </a:t>
            </a:r>
            <a:r>
              <a:rPr lang="tr-TR" dirty="0" smtClean="0"/>
              <a:t>güçlüğü yaşayan çocuk sayısı oldukça fazladır</a:t>
            </a:r>
            <a:r>
              <a:rPr lang="tr-TR" b="1" dirty="0" smtClean="0"/>
              <a:t>, hatta her sınıfta en az bir öğrenci </a:t>
            </a:r>
            <a:r>
              <a:rPr lang="tr-TR" dirty="0" smtClean="0"/>
              <a:t>bu durumu yaşamaktadır.</a:t>
            </a:r>
          </a:p>
          <a:p>
            <a:r>
              <a:rPr lang="tr-TR" dirty="0" smtClean="0"/>
              <a:t>Bu öğrenciler </a:t>
            </a:r>
            <a:r>
              <a:rPr lang="tr-TR" b="1" dirty="0" smtClean="0"/>
              <a:t>ne aileleri </a:t>
            </a:r>
            <a:r>
              <a:rPr lang="tr-TR" dirty="0" smtClean="0"/>
              <a:t>nede </a:t>
            </a:r>
            <a:r>
              <a:rPr lang="tr-TR" b="1" dirty="0" smtClean="0"/>
              <a:t>eğitimcileri tarafından tam olarak anlaşılmadıklarından, </a:t>
            </a:r>
            <a:r>
              <a:rPr lang="tr-TR" dirty="0" smtClean="0"/>
              <a:t>eğitim hayatlarında zorluklarla karşılaşmaktadırlar. </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357158" y="2285992"/>
            <a:ext cx="8215370" cy="3738057"/>
          </a:xfrm>
        </p:spPr>
        <p:txBody>
          <a:bodyPr>
            <a:noAutofit/>
          </a:bodyPr>
          <a:lstStyle/>
          <a:p>
            <a:r>
              <a:rPr lang="en-US" sz="2800" dirty="0" err="1"/>
              <a:t>Öğrencilerdeki</a:t>
            </a:r>
            <a:r>
              <a:rPr lang="en-US" sz="2800" dirty="0"/>
              <a:t> </a:t>
            </a:r>
            <a:r>
              <a:rPr lang="en-US" sz="2800" dirty="0" err="1"/>
              <a:t>dikkat</a:t>
            </a:r>
            <a:r>
              <a:rPr lang="en-US" sz="2800" dirty="0"/>
              <a:t> </a:t>
            </a:r>
            <a:r>
              <a:rPr lang="en-US" sz="2800" dirty="0" err="1"/>
              <a:t>problemlerinin</a:t>
            </a:r>
            <a:r>
              <a:rPr lang="en-US" sz="2800" dirty="0"/>
              <a:t> </a:t>
            </a:r>
            <a:r>
              <a:rPr lang="en-US" sz="2800" dirty="0" err="1"/>
              <a:t>belirlenmesi</a:t>
            </a:r>
            <a:r>
              <a:rPr lang="en-US" sz="2800" dirty="0"/>
              <a:t> </a:t>
            </a:r>
            <a:r>
              <a:rPr lang="en-US" sz="2800" dirty="0" err="1"/>
              <a:t>için</a:t>
            </a:r>
            <a:r>
              <a:rPr lang="en-US" sz="2800" dirty="0"/>
              <a:t> </a:t>
            </a:r>
            <a:r>
              <a:rPr lang="en-US" sz="2800" dirty="0" err="1"/>
              <a:t>kapsamlı</a:t>
            </a:r>
            <a:r>
              <a:rPr lang="en-US" sz="2800" dirty="0"/>
              <a:t> </a:t>
            </a:r>
            <a:r>
              <a:rPr lang="en-US" sz="2800" dirty="0" err="1"/>
              <a:t>bir</a:t>
            </a:r>
            <a:r>
              <a:rPr lang="en-US" sz="2800" dirty="0"/>
              <a:t> </a:t>
            </a:r>
            <a:r>
              <a:rPr lang="en-US" sz="2800" dirty="0" err="1"/>
              <a:t>değerlendirme</a:t>
            </a:r>
            <a:r>
              <a:rPr lang="en-US" sz="2800" dirty="0"/>
              <a:t> </a:t>
            </a:r>
            <a:r>
              <a:rPr lang="en-US" sz="2800" dirty="0" err="1"/>
              <a:t>süreci</a:t>
            </a:r>
            <a:r>
              <a:rPr lang="en-US" sz="2800" dirty="0"/>
              <a:t> </a:t>
            </a:r>
            <a:r>
              <a:rPr lang="en-US" sz="2800" dirty="0" err="1"/>
              <a:t>uygulamak</a:t>
            </a:r>
            <a:r>
              <a:rPr lang="en-US" sz="2800" dirty="0"/>
              <a:t> </a:t>
            </a:r>
            <a:r>
              <a:rPr lang="en-US" sz="2800" dirty="0" err="1" smtClean="0"/>
              <a:t>gerekmekte</a:t>
            </a:r>
            <a:endParaRPr lang="tr-TR" sz="2800" dirty="0" smtClean="0"/>
          </a:p>
          <a:p>
            <a:r>
              <a:rPr lang="en-US" sz="2800" b="1" dirty="0" err="1" smtClean="0"/>
              <a:t>Bazı</a:t>
            </a:r>
            <a:r>
              <a:rPr lang="en-US" sz="2800" b="1" dirty="0" smtClean="0"/>
              <a:t> </a:t>
            </a:r>
            <a:r>
              <a:rPr lang="en-US" sz="2800" b="1" dirty="0" err="1"/>
              <a:t>çocuklar</a:t>
            </a:r>
            <a:r>
              <a:rPr lang="en-US" sz="2800" b="1" dirty="0"/>
              <a:t> </a:t>
            </a:r>
            <a:r>
              <a:rPr lang="en-US" sz="2800" b="1" dirty="0" err="1"/>
              <a:t>bazı</a:t>
            </a:r>
            <a:r>
              <a:rPr lang="en-US" sz="2800" b="1" dirty="0"/>
              <a:t> </a:t>
            </a:r>
            <a:r>
              <a:rPr lang="en-US" sz="2800" b="1" dirty="0" err="1"/>
              <a:t>önemsiz</a:t>
            </a:r>
            <a:r>
              <a:rPr lang="en-US" sz="2800" b="1" dirty="0"/>
              <a:t> </a:t>
            </a:r>
            <a:r>
              <a:rPr lang="en-US" sz="2800" b="1" u="sng" dirty="0" err="1"/>
              <a:t>görsel</a:t>
            </a:r>
            <a:r>
              <a:rPr lang="en-US" sz="2800" b="1" u="sng" dirty="0"/>
              <a:t> </a:t>
            </a:r>
            <a:r>
              <a:rPr lang="en-US" sz="2800" b="1" u="sng" dirty="0" err="1"/>
              <a:t>uyaranlara</a:t>
            </a:r>
            <a:r>
              <a:rPr lang="en-US" sz="2800" b="1" u="sng" dirty="0"/>
              <a:t> </a:t>
            </a:r>
            <a:r>
              <a:rPr lang="en-US" sz="2800" b="1" dirty="0" err="1"/>
              <a:t>veya</a:t>
            </a:r>
            <a:r>
              <a:rPr lang="en-US" sz="2800" b="1" dirty="0"/>
              <a:t> </a:t>
            </a:r>
            <a:r>
              <a:rPr lang="en-US" sz="2800" b="1" u="sng" dirty="0" err="1"/>
              <a:t>hafif</a:t>
            </a:r>
            <a:r>
              <a:rPr lang="en-US" sz="2800" b="1" u="sng" dirty="0"/>
              <a:t> </a:t>
            </a:r>
            <a:r>
              <a:rPr lang="en-US" sz="2800" b="1" u="sng" dirty="0" err="1"/>
              <a:t>gürültüye</a:t>
            </a:r>
            <a:r>
              <a:rPr lang="en-US" sz="2800" b="1" u="sng" dirty="0"/>
              <a:t> </a:t>
            </a:r>
            <a:r>
              <a:rPr lang="en-US" sz="2800" b="1" dirty="0" err="1"/>
              <a:t>bağlı</a:t>
            </a:r>
            <a:r>
              <a:rPr lang="en-US" sz="2800" b="1" dirty="0"/>
              <a:t> </a:t>
            </a:r>
            <a:r>
              <a:rPr lang="en-US" sz="2800" b="1" dirty="0" err="1"/>
              <a:t>olarak</a:t>
            </a:r>
            <a:r>
              <a:rPr lang="en-US" sz="2800" b="1" dirty="0"/>
              <a:t> </a:t>
            </a:r>
            <a:r>
              <a:rPr lang="en-US" sz="2800" b="1" dirty="0" err="1"/>
              <a:t>dikkat</a:t>
            </a:r>
            <a:r>
              <a:rPr lang="en-US" sz="2800" b="1" dirty="0"/>
              <a:t> </a:t>
            </a:r>
            <a:r>
              <a:rPr lang="en-US" sz="2800" b="1" dirty="0" err="1"/>
              <a:t>dağınıklığı</a:t>
            </a:r>
            <a:r>
              <a:rPr lang="en-US" sz="2800" b="1" dirty="0"/>
              <a:t> </a:t>
            </a:r>
            <a:r>
              <a:rPr lang="en-US" sz="2800" b="1" dirty="0" err="1"/>
              <a:t>yaşarken</a:t>
            </a:r>
            <a:r>
              <a:rPr lang="en-US" sz="2800" b="1" dirty="0"/>
              <a:t>, </a:t>
            </a:r>
            <a:r>
              <a:rPr lang="en-US" sz="2800" b="1" dirty="0" err="1"/>
              <a:t>bazı</a:t>
            </a:r>
            <a:r>
              <a:rPr lang="en-US" sz="2800" b="1" dirty="0"/>
              <a:t> </a:t>
            </a:r>
            <a:r>
              <a:rPr lang="en-US" sz="2800" b="1" dirty="0" err="1"/>
              <a:t>öğrenciler</a:t>
            </a:r>
            <a:r>
              <a:rPr lang="en-US" sz="2800" b="1" dirty="0"/>
              <a:t> </a:t>
            </a:r>
            <a:r>
              <a:rPr lang="en-US" sz="2800" b="1" dirty="0" err="1"/>
              <a:t>ise</a:t>
            </a:r>
            <a:r>
              <a:rPr lang="en-US" sz="2800" b="1" dirty="0"/>
              <a:t> </a:t>
            </a:r>
            <a:r>
              <a:rPr lang="en-US" sz="2800" b="1" dirty="0" err="1"/>
              <a:t>okudukları</a:t>
            </a:r>
            <a:r>
              <a:rPr lang="en-US" sz="2800" b="1" dirty="0"/>
              <a:t> </a:t>
            </a:r>
            <a:r>
              <a:rPr lang="en-US" sz="2800" b="1" dirty="0" err="1"/>
              <a:t>metinlerden</a:t>
            </a:r>
            <a:r>
              <a:rPr lang="en-US" sz="2800" b="1" dirty="0"/>
              <a:t> </a:t>
            </a:r>
            <a:r>
              <a:rPr lang="en-US" sz="2800" b="1" dirty="0" err="1"/>
              <a:t>bir</a:t>
            </a:r>
            <a:r>
              <a:rPr lang="en-US" sz="2800" b="1" dirty="0"/>
              <a:t> </a:t>
            </a:r>
            <a:r>
              <a:rPr lang="en-US" sz="2800" b="1" dirty="0" err="1"/>
              <a:t>anlam</a:t>
            </a:r>
            <a:r>
              <a:rPr lang="en-US" sz="2800" b="1" dirty="0"/>
              <a:t> </a:t>
            </a:r>
            <a:r>
              <a:rPr lang="en-US" sz="2800" b="1" dirty="0" err="1"/>
              <a:t>çıkaramama</a:t>
            </a:r>
            <a:r>
              <a:rPr lang="en-US" sz="2800" b="1" dirty="0"/>
              <a:t> </a:t>
            </a:r>
            <a:r>
              <a:rPr lang="en-US" sz="2800" b="1" dirty="0" err="1"/>
              <a:t>ve</a:t>
            </a:r>
            <a:r>
              <a:rPr lang="en-US" sz="2800" b="1" dirty="0"/>
              <a:t> </a:t>
            </a:r>
            <a:r>
              <a:rPr lang="en-US" sz="2800" b="1" dirty="0" err="1"/>
              <a:t>okumadaki</a:t>
            </a:r>
            <a:r>
              <a:rPr lang="en-US" sz="2800" b="1" dirty="0"/>
              <a:t> </a:t>
            </a:r>
            <a:r>
              <a:rPr lang="en-US" sz="2800" b="1" dirty="0" err="1"/>
              <a:t>güçlükler</a:t>
            </a:r>
            <a:r>
              <a:rPr lang="en-US" sz="2800" b="1" dirty="0"/>
              <a:t> </a:t>
            </a:r>
            <a:r>
              <a:rPr lang="en-US" sz="2800" b="1" dirty="0" err="1"/>
              <a:t>nedeniyle</a:t>
            </a:r>
            <a:r>
              <a:rPr lang="en-US" sz="2800" b="1" dirty="0"/>
              <a:t> </a:t>
            </a:r>
            <a:r>
              <a:rPr lang="en-US" sz="2800" b="1" dirty="0" err="1"/>
              <a:t>bu</a:t>
            </a:r>
            <a:r>
              <a:rPr lang="en-US" sz="2800" b="1" dirty="0"/>
              <a:t> </a:t>
            </a:r>
            <a:r>
              <a:rPr lang="en-US" sz="2800" b="1" dirty="0" err="1"/>
              <a:t>işlemi</a:t>
            </a:r>
            <a:r>
              <a:rPr lang="en-US" sz="2800" b="1" dirty="0"/>
              <a:t> </a:t>
            </a:r>
            <a:r>
              <a:rPr lang="en-US" sz="2800" b="1" dirty="0" err="1"/>
              <a:t>sonlandırıp</a:t>
            </a:r>
            <a:r>
              <a:rPr lang="en-US" sz="2800" b="1" dirty="0"/>
              <a:t> </a:t>
            </a:r>
            <a:r>
              <a:rPr lang="en-US" sz="2800" b="1" dirty="0" err="1"/>
              <a:t>çevrelerine</a:t>
            </a:r>
            <a:r>
              <a:rPr lang="en-US" sz="2800" b="1" dirty="0"/>
              <a:t> </a:t>
            </a:r>
            <a:r>
              <a:rPr lang="en-US" sz="2800" b="1" dirty="0" err="1"/>
              <a:t>bakınarak</a:t>
            </a:r>
            <a:r>
              <a:rPr lang="en-US" sz="2800" b="1" dirty="0"/>
              <a:t> </a:t>
            </a:r>
            <a:r>
              <a:rPr lang="en-US" sz="2800" b="1" dirty="0" err="1"/>
              <a:t>dikkatsizlik</a:t>
            </a:r>
            <a:r>
              <a:rPr lang="en-US" sz="2800" b="1" dirty="0"/>
              <a:t> </a:t>
            </a:r>
            <a:r>
              <a:rPr lang="en-US" sz="2800" b="1" dirty="0" err="1" smtClean="0"/>
              <a:t>gösterebilmekte</a:t>
            </a:r>
            <a:endParaRPr lang="tr-TR" sz="2800" b="1" dirty="0"/>
          </a:p>
        </p:txBody>
      </p:sp>
    </p:spTree>
    <p:extLst>
      <p:ext uri="{BB962C8B-B14F-4D97-AF65-F5344CB8AC3E}">
        <p14:creationId xmlns="" xmlns:p14="http://schemas.microsoft.com/office/powerpoint/2010/main" val="695639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611560" y="2348880"/>
            <a:ext cx="7992888" cy="3675169"/>
          </a:xfrm>
        </p:spPr>
        <p:txBody>
          <a:bodyPr>
            <a:noAutofit/>
          </a:bodyPr>
          <a:lstStyle/>
          <a:p>
            <a:r>
              <a:rPr lang="en-US" sz="2800" u="sng" dirty="0" err="1"/>
              <a:t>Dikkat</a:t>
            </a:r>
            <a:r>
              <a:rPr lang="en-US" sz="2800" u="sng" dirty="0"/>
              <a:t> </a:t>
            </a:r>
            <a:r>
              <a:rPr lang="en-US" sz="2800" u="sng" dirty="0" err="1"/>
              <a:t>problemleri</a:t>
            </a:r>
            <a:r>
              <a:rPr lang="en-US" sz="2800" u="sng" dirty="0"/>
              <a:t> </a:t>
            </a:r>
            <a:r>
              <a:rPr lang="en-US" sz="2800" u="sng" dirty="0" err="1"/>
              <a:t>yaşayan</a:t>
            </a:r>
            <a:r>
              <a:rPr lang="en-US" sz="2800" u="sng" dirty="0"/>
              <a:t> ÖÖG </a:t>
            </a:r>
            <a:r>
              <a:rPr lang="en-US" sz="2800" u="sng" dirty="0" err="1"/>
              <a:t>olan</a:t>
            </a:r>
            <a:r>
              <a:rPr lang="en-US" sz="2800" u="sng" dirty="0"/>
              <a:t> </a:t>
            </a:r>
            <a:r>
              <a:rPr lang="en-US" sz="2800" u="sng" dirty="0" err="1"/>
              <a:t>öğrencilerin</a:t>
            </a:r>
            <a:r>
              <a:rPr lang="en-US" sz="2800" u="sng" dirty="0"/>
              <a:t> </a:t>
            </a:r>
            <a:r>
              <a:rPr lang="en-US" sz="2800" u="sng" dirty="0" err="1"/>
              <a:t>özellikleri</a:t>
            </a:r>
            <a:r>
              <a:rPr lang="en-US" sz="2800" u="sng" dirty="0"/>
              <a:t> </a:t>
            </a:r>
            <a:r>
              <a:rPr lang="en-US" sz="2800" u="sng" dirty="0" err="1"/>
              <a:t>şu</a:t>
            </a:r>
            <a:r>
              <a:rPr lang="en-US" sz="2800" u="sng" dirty="0"/>
              <a:t> </a:t>
            </a:r>
            <a:r>
              <a:rPr lang="en-US" sz="2800" u="sng" dirty="0" err="1"/>
              <a:t>şekilde</a:t>
            </a:r>
            <a:r>
              <a:rPr lang="en-US" sz="2800" u="sng" dirty="0"/>
              <a:t> </a:t>
            </a:r>
            <a:r>
              <a:rPr lang="en-US" sz="2800" b="1" u="sng" dirty="0" err="1"/>
              <a:t>sıralanabilmektedir</a:t>
            </a:r>
            <a:r>
              <a:rPr lang="en-US" sz="2800" b="1" u="sng" dirty="0"/>
              <a:t>:</a:t>
            </a:r>
            <a:endParaRPr lang="tr-TR" sz="2800" b="1" u="sng" dirty="0"/>
          </a:p>
          <a:p>
            <a:pPr lvl="0"/>
            <a:r>
              <a:rPr lang="en-US" sz="2800" dirty="0" err="1"/>
              <a:t>Gerekli</a:t>
            </a:r>
            <a:r>
              <a:rPr lang="en-US" sz="2800" dirty="0"/>
              <a:t> </a:t>
            </a:r>
            <a:r>
              <a:rPr lang="en-US" sz="2800" dirty="0" err="1"/>
              <a:t>potansiyele</a:t>
            </a:r>
            <a:r>
              <a:rPr lang="en-US" sz="2800" dirty="0"/>
              <a:t> </a:t>
            </a:r>
            <a:r>
              <a:rPr lang="en-US" sz="2800" dirty="0" err="1"/>
              <a:t>sahip</a:t>
            </a:r>
            <a:r>
              <a:rPr lang="en-US" sz="2800" dirty="0"/>
              <a:t> </a:t>
            </a:r>
            <a:r>
              <a:rPr lang="en-US" sz="2800" dirty="0" err="1"/>
              <a:t>olmaya</a:t>
            </a:r>
            <a:r>
              <a:rPr lang="en-US" sz="2800" dirty="0"/>
              <a:t> </a:t>
            </a:r>
            <a:r>
              <a:rPr lang="en-US" sz="2800" dirty="0" err="1"/>
              <a:t>rağmen</a:t>
            </a:r>
            <a:r>
              <a:rPr lang="en-US" sz="2800" dirty="0"/>
              <a:t> </a:t>
            </a:r>
            <a:r>
              <a:rPr lang="en-US" sz="2800" b="1" dirty="0" err="1"/>
              <a:t>akademik</a:t>
            </a:r>
            <a:r>
              <a:rPr lang="en-US" sz="2800" b="1" dirty="0"/>
              <a:t> </a:t>
            </a:r>
            <a:r>
              <a:rPr lang="en-US" sz="2800" b="1" dirty="0" err="1"/>
              <a:t>başarısızlık</a:t>
            </a:r>
            <a:r>
              <a:rPr lang="en-US" sz="2800" b="1" dirty="0"/>
              <a:t> </a:t>
            </a:r>
            <a:r>
              <a:rPr lang="en-US" sz="2800" dirty="0" err="1"/>
              <a:t>gösterme</a:t>
            </a:r>
            <a:endParaRPr lang="tr-TR" sz="2800" dirty="0"/>
          </a:p>
          <a:p>
            <a:pPr lvl="0"/>
            <a:r>
              <a:rPr lang="en-US" sz="2800" dirty="0" err="1"/>
              <a:t>Düzensiz</a:t>
            </a:r>
            <a:r>
              <a:rPr lang="en-US" sz="2800" dirty="0"/>
              <a:t> </a:t>
            </a:r>
            <a:r>
              <a:rPr lang="en-US" sz="2800" dirty="0" err="1"/>
              <a:t>odaklanma</a:t>
            </a:r>
            <a:endParaRPr lang="tr-TR" sz="2800" dirty="0"/>
          </a:p>
          <a:p>
            <a:pPr lvl="0"/>
            <a:r>
              <a:rPr lang="en-US" sz="2800" dirty="0"/>
              <a:t>Zaman </a:t>
            </a:r>
            <a:r>
              <a:rPr lang="en-US" sz="2800" dirty="0" err="1"/>
              <a:t>sınırı</a:t>
            </a:r>
            <a:r>
              <a:rPr lang="en-US" sz="2800" dirty="0"/>
              <a:t> </a:t>
            </a:r>
            <a:r>
              <a:rPr lang="en-US" sz="2800" dirty="0" err="1"/>
              <a:t>olan</a:t>
            </a:r>
            <a:r>
              <a:rPr lang="en-US" sz="2800" dirty="0"/>
              <a:t> </a:t>
            </a:r>
            <a:r>
              <a:rPr lang="en-US" sz="2800" b="1" dirty="0" err="1"/>
              <a:t>görevleri</a:t>
            </a:r>
            <a:r>
              <a:rPr lang="en-US" sz="2800" b="1" dirty="0"/>
              <a:t> </a:t>
            </a:r>
            <a:r>
              <a:rPr lang="en-US" sz="2800" b="1" dirty="0" err="1"/>
              <a:t>yerine</a:t>
            </a:r>
            <a:r>
              <a:rPr lang="en-US" sz="2800" b="1" dirty="0"/>
              <a:t> </a:t>
            </a:r>
            <a:r>
              <a:rPr lang="en-US" sz="2800" b="1" dirty="0" err="1"/>
              <a:t>getirmede</a:t>
            </a:r>
            <a:r>
              <a:rPr lang="en-US" sz="2800" b="1" dirty="0"/>
              <a:t> </a:t>
            </a:r>
            <a:r>
              <a:rPr lang="en-US" sz="2800" b="1" dirty="0" err="1"/>
              <a:t>zorlanma</a:t>
            </a:r>
            <a:endParaRPr lang="tr-TR" sz="2800" b="1" dirty="0"/>
          </a:p>
          <a:p>
            <a:r>
              <a:rPr lang="en-US" sz="2800" dirty="0" err="1"/>
              <a:t>Bir</a:t>
            </a:r>
            <a:r>
              <a:rPr lang="en-US" sz="2800" dirty="0"/>
              <a:t> </a:t>
            </a:r>
            <a:r>
              <a:rPr lang="en-US" sz="2800" dirty="0" err="1"/>
              <a:t>görevi</a:t>
            </a:r>
            <a:r>
              <a:rPr lang="en-US" sz="2800" dirty="0"/>
              <a:t> </a:t>
            </a:r>
            <a:r>
              <a:rPr lang="en-US" sz="2800" dirty="0" err="1"/>
              <a:t>başlatmada</a:t>
            </a:r>
            <a:r>
              <a:rPr lang="en-US" sz="2800" dirty="0"/>
              <a:t> </a:t>
            </a:r>
            <a:r>
              <a:rPr lang="en-US" sz="2800" dirty="0" err="1"/>
              <a:t>ve</a:t>
            </a:r>
            <a:r>
              <a:rPr lang="en-US" sz="2800" dirty="0"/>
              <a:t>/</a:t>
            </a:r>
            <a:r>
              <a:rPr lang="en-US" sz="2800" dirty="0" err="1"/>
              <a:t>veya</a:t>
            </a:r>
            <a:r>
              <a:rPr lang="en-US" sz="2800" dirty="0"/>
              <a:t> </a:t>
            </a:r>
            <a:r>
              <a:rPr lang="en-US" sz="2800" dirty="0" err="1"/>
              <a:t>bitirmede</a:t>
            </a:r>
            <a:r>
              <a:rPr lang="en-US" sz="2800" dirty="0"/>
              <a:t> </a:t>
            </a:r>
            <a:r>
              <a:rPr lang="en-US" sz="2800" dirty="0" err="1"/>
              <a:t>zorlanma</a:t>
            </a:r>
            <a:endParaRPr lang="tr-TR" sz="2800" dirty="0"/>
          </a:p>
        </p:txBody>
      </p:sp>
    </p:spTree>
    <p:extLst>
      <p:ext uri="{BB962C8B-B14F-4D97-AF65-F5344CB8AC3E}">
        <p14:creationId xmlns="" xmlns:p14="http://schemas.microsoft.com/office/powerpoint/2010/main" val="1498991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611560" y="2348880"/>
            <a:ext cx="7992888" cy="3675169"/>
          </a:xfrm>
        </p:spPr>
        <p:txBody>
          <a:bodyPr>
            <a:noAutofit/>
          </a:bodyPr>
          <a:lstStyle/>
          <a:p>
            <a:pPr lvl="0"/>
            <a:r>
              <a:rPr lang="en-US" sz="2800" dirty="0" err="1"/>
              <a:t>Kötü</a:t>
            </a:r>
            <a:r>
              <a:rPr lang="en-US" sz="2800" dirty="0"/>
              <a:t> </a:t>
            </a:r>
            <a:r>
              <a:rPr lang="en-US" sz="2800" dirty="0" err="1"/>
              <a:t>yazma</a:t>
            </a:r>
            <a:r>
              <a:rPr lang="en-US" sz="2800" dirty="0"/>
              <a:t> </a:t>
            </a:r>
            <a:r>
              <a:rPr lang="en-US" sz="2800" dirty="0" err="1"/>
              <a:t>becerisine</a:t>
            </a:r>
            <a:r>
              <a:rPr lang="en-US" sz="2800" dirty="0"/>
              <a:t> </a:t>
            </a:r>
            <a:r>
              <a:rPr lang="en-US" sz="2800" dirty="0" err="1"/>
              <a:t>sahip</a:t>
            </a:r>
            <a:r>
              <a:rPr lang="en-US" sz="2800" dirty="0"/>
              <a:t> </a:t>
            </a:r>
            <a:r>
              <a:rPr lang="en-US" sz="2800" dirty="0" err="1"/>
              <a:t>olma</a:t>
            </a:r>
            <a:endParaRPr lang="tr-TR" sz="2800" dirty="0"/>
          </a:p>
          <a:p>
            <a:pPr lvl="0"/>
            <a:r>
              <a:rPr lang="en-US" sz="2800" dirty="0" err="1"/>
              <a:t>Öz</a:t>
            </a:r>
            <a:r>
              <a:rPr lang="en-US" sz="2800" dirty="0"/>
              <a:t> </a:t>
            </a:r>
            <a:r>
              <a:rPr lang="en-US" sz="2800" dirty="0" err="1"/>
              <a:t>benlik</a:t>
            </a:r>
            <a:r>
              <a:rPr lang="en-US" sz="2800" dirty="0"/>
              <a:t> </a:t>
            </a:r>
            <a:r>
              <a:rPr lang="en-US" sz="2800" dirty="0" err="1"/>
              <a:t>problemleri</a:t>
            </a:r>
            <a:r>
              <a:rPr lang="en-US" sz="2800" dirty="0"/>
              <a:t> </a:t>
            </a:r>
            <a:r>
              <a:rPr lang="en-US" sz="2800" dirty="0" err="1"/>
              <a:t>gösterme</a:t>
            </a:r>
            <a:endParaRPr lang="tr-TR" sz="2800" dirty="0"/>
          </a:p>
          <a:p>
            <a:pPr lvl="0"/>
            <a:r>
              <a:rPr lang="en-US" sz="2800" dirty="0" err="1"/>
              <a:t>Arkadaş</a:t>
            </a:r>
            <a:r>
              <a:rPr lang="en-US" sz="2800" dirty="0"/>
              <a:t> </a:t>
            </a:r>
            <a:r>
              <a:rPr lang="en-US" sz="2800" dirty="0" err="1"/>
              <a:t>ilişkilerinde</a:t>
            </a:r>
            <a:r>
              <a:rPr lang="en-US" sz="2800" dirty="0"/>
              <a:t> </a:t>
            </a:r>
            <a:r>
              <a:rPr lang="en-US" sz="2800" dirty="0" err="1"/>
              <a:t>sorun</a:t>
            </a:r>
            <a:r>
              <a:rPr lang="en-US" sz="2800" dirty="0"/>
              <a:t> </a:t>
            </a:r>
            <a:r>
              <a:rPr lang="en-US" sz="2800" dirty="0" err="1"/>
              <a:t>yaşama</a:t>
            </a:r>
            <a:endParaRPr lang="tr-TR" sz="2800" dirty="0"/>
          </a:p>
          <a:p>
            <a:pPr lvl="0"/>
            <a:r>
              <a:rPr lang="en-US" sz="2800" dirty="0"/>
              <a:t>Problem </a:t>
            </a:r>
            <a:r>
              <a:rPr lang="en-US" sz="2800" dirty="0" err="1"/>
              <a:t>davranışlar</a:t>
            </a:r>
            <a:r>
              <a:rPr lang="en-US" sz="2800" dirty="0"/>
              <a:t> </a:t>
            </a:r>
            <a:r>
              <a:rPr lang="en-US" sz="2800" dirty="0" err="1"/>
              <a:t>sergileme</a:t>
            </a:r>
            <a:endParaRPr lang="tr-TR" sz="2800" dirty="0"/>
          </a:p>
          <a:p>
            <a:pPr lvl="0"/>
            <a:r>
              <a:rPr lang="en-US" sz="2800" b="1" dirty="0" err="1"/>
              <a:t>Süregelen</a:t>
            </a:r>
            <a:r>
              <a:rPr lang="en-US" sz="2800" b="1" dirty="0"/>
              <a:t> </a:t>
            </a:r>
            <a:r>
              <a:rPr lang="en-US" sz="2800" b="1" dirty="0" err="1"/>
              <a:t>başarısızlıklara</a:t>
            </a:r>
            <a:r>
              <a:rPr lang="en-US" sz="2800" b="1" dirty="0"/>
              <a:t> </a:t>
            </a:r>
            <a:r>
              <a:rPr lang="en-US" sz="2800" b="1" dirty="0" err="1"/>
              <a:t>bağlı</a:t>
            </a:r>
            <a:r>
              <a:rPr lang="en-US" sz="2800" b="1" dirty="0"/>
              <a:t> </a:t>
            </a:r>
            <a:r>
              <a:rPr lang="en-US" sz="2800" b="1" dirty="0" err="1"/>
              <a:t>olarak</a:t>
            </a:r>
            <a:r>
              <a:rPr lang="en-US" sz="2800" b="1" dirty="0"/>
              <a:t> </a:t>
            </a:r>
            <a:r>
              <a:rPr lang="en-US" sz="2800" b="1" dirty="0" err="1"/>
              <a:t>duygusal</a:t>
            </a:r>
            <a:r>
              <a:rPr lang="en-US" sz="2800" b="1" dirty="0"/>
              <a:t> </a:t>
            </a:r>
            <a:r>
              <a:rPr lang="en-US" sz="2800" b="1" dirty="0" err="1"/>
              <a:t>problemler</a:t>
            </a:r>
            <a:r>
              <a:rPr lang="en-US" sz="2800" b="1" dirty="0"/>
              <a:t> </a:t>
            </a:r>
            <a:r>
              <a:rPr lang="en-US" sz="2800" b="1" dirty="0" err="1"/>
              <a:t>gösterme</a:t>
            </a:r>
            <a:endParaRPr lang="tr-TR" sz="2800" b="1" dirty="0"/>
          </a:p>
        </p:txBody>
      </p:sp>
    </p:spTree>
    <p:extLst>
      <p:ext uri="{BB962C8B-B14F-4D97-AF65-F5344CB8AC3E}">
        <p14:creationId xmlns="" xmlns:p14="http://schemas.microsoft.com/office/powerpoint/2010/main" val="3712744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611560" y="2348880"/>
            <a:ext cx="7992888" cy="3675169"/>
          </a:xfrm>
        </p:spPr>
        <p:txBody>
          <a:bodyPr>
            <a:noAutofit/>
          </a:bodyPr>
          <a:lstStyle/>
          <a:p>
            <a:pPr lvl="0"/>
            <a:r>
              <a:rPr lang="en-US" sz="2800" b="1" dirty="0" err="1"/>
              <a:t>Öğrenme</a:t>
            </a:r>
            <a:r>
              <a:rPr lang="en-US" sz="2800" b="1" dirty="0"/>
              <a:t> </a:t>
            </a:r>
            <a:r>
              <a:rPr lang="en-US" sz="2800" b="1" dirty="0" err="1"/>
              <a:t>güçlüğünün</a:t>
            </a:r>
            <a:r>
              <a:rPr lang="en-US" sz="2800" b="1" dirty="0"/>
              <a:t> </a:t>
            </a:r>
            <a:r>
              <a:rPr lang="en-US" sz="2800" b="1" dirty="0" err="1"/>
              <a:t>türleri</a:t>
            </a:r>
            <a:r>
              <a:rPr lang="en-US" sz="2800" b="1" dirty="0"/>
              <a:t> </a:t>
            </a:r>
            <a:r>
              <a:rPr lang="en-US" sz="2800" b="1" dirty="0" err="1"/>
              <a:t>olduğu</a:t>
            </a:r>
            <a:r>
              <a:rPr lang="en-US" sz="2800" b="1" dirty="0"/>
              <a:t> </a:t>
            </a:r>
            <a:r>
              <a:rPr lang="en-US" sz="2800" b="1" dirty="0" err="1"/>
              <a:t>gibi</a:t>
            </a:r>
            <a:r>
              <a:rPr lang="en-US" sz="2800" b="1" dirty="0"/>
              <a:t> </a:t>
            </a:r>
            <a:r>
              <a:rPr lang="en-US" sz="2800" b="1" dirty="0" err="1"/>
              <a:t>dikkat</a:t>
            </a:r>
            <a:r>
              <a:rPr lang="en-US" sz="2800" b="1" dirty="0"/>
              <a:t> </a:t>
            </a:r>
            <a:r>
              <a:rPr lang="en-US" sz="2800" b="1" dirty="0" err="1"/>
              <a:t>eksikliğinin</a:t>
            </a:r>
            <a:r>
              <a:rPr lang="en-US" sz="2800" b="1" dirty="0"/>
              <a:t> de </a:t>
            </a:r>
            <a:r>
              <a:rPr lang="en-US" sz="2800" b="1" dirty="0" err="1"/>
              <a:t>farklı</a:t>
            </a:r>
            <a:r>
              <a:rPr lang="en-US" sz="2800" b="1" dirty="0"/>
              <a:t> </a:t>
            </a:r>
            <a:r>
              <a:rPr lang="en-US" sz="2800" b="1" dirty="0" err="1"/>
              <a:t>türleri</a:t>
            </a:r>
            <a:r>
              <a:rPr lang="en-US" sz="2800" b="1" dirty="0"/>
              <a:t> </a:t>
            </a:r>
            <a:r>
              <a:rPr lang="en-US" sz="2800" b="1" dirty="0" err="1" smtClean="0"/>
              <a:t>bulunmakta</a:t>
            </a:r>
            <a:endParaRPr lang="tr-TR" sz="2800" b="1" dirty="0" smtClean="0"/>
          </a:p>
          <a:p>
            <a:pPr lvl="0"/>
            <a:r>
              <a:rPr lang="en-US" sz="2800" b="1" dirty="0" smtClean="0"/>
              <a:t>Bu </a:t>
            </a:r>
            <a:r>
              <a:rPr lang="en-US" sz="2800" b="1" dirty="0" err="1"/>
              <a:t>türler</a:t>
            </a:r>
            <a:r>
              <a:rPr lang="en-US" sz="2800" b="1" dirty="0"/>
              <a:t> </a:t>
            </a:r>
            <a:r>
              <a:rPr lang="en-US" sz="2800" b="1" dirty="0" err="1"/>
              <a:t>kendi</a:t>
            </a:r>
            <a:r>
              <a:rPr lang="en-US" sz="2800" b="1" dirty="0"/>
              <a:t> </a:t>
            </a:r>
            <a:r>
              <a:rPr lang="en-US" sz="2800" b="1" dirty="0" err="1"/>
              <a:t>içinde</a:t>
            </a:r>
            <a:r>
              <a:rPr lang="en-US" sz="2800" b="1" dirty="0"/>
              <a:t> </a:t>
            </a:r>
            <a:r>
              <a:rPr lang="en-US" sz="2800" b="1" dirty="0" err="1"/>
              <a:t>üçe</a:t>
            </a:r>
            <a:r>
              <a:rPr lang="en-US" sz="2800" b="1" dirty="0"/>
              <a:t> </a:t>
            </a:r>
            <a:r>
              <a:rPr lang="en-US" sz="2800" b="1" dirty="0" err="1" smtClean="0"/>
              <a:t>ayrılmakta</a:t>
            </a:r>
            <a:endParaRPr lang="tr-TR" sz="2800" b="1" dirty="0" smtClean="0"/>
          </a:p>
          <a:p>
            <a:pPr lvl="0"/>
            <a:r>
              <a:rPr lang="en-US" sz="2800" b="1" i="1" u="sng" dirty="0" err="1" smtClean="0"/>
              <a:t>Birinci</a:t>
            </a:r>
            <a:r>
              <a:rPr lang="en-US" sz="2800" b="1" i="1" u="sng" dirty="0" smtClean="0"/>
              <a:t> </a:t>
            </a:r>
            <a:r>
              <a:rPr lang="en-US" sz="2800" b="1" i="1" u="sng" dirty="0" err="1"/>
              <a:t>tür</a:t>
            </a:r>
            <a:r>
              <a:rPr lang="en-US" sz="2800" b="1" i="1" u="sng" dirty="0"/>
              <a:t> </a:t>
            </a:r>
            <a:r>
              <a:rPr lang="en-US" sz="2800" b="1" dirty="0" err="1"/>
              <a:t>olan</a:t>
            </a:r>
            <a:r>
              <a:rPr lang="en-US" sz="2800" b="1" dirty="0"/>
              <a:t> </a:t>
            </a:r>
            <a:r>
              <a:rPr lang="en-US" sz="2800" b="1" dirty="0" err="1"/>
              <a:t>hiperaktif-impulsif</a:t>
            </a:r>
            <a:r>
              <a:rPr lang="en-US" sz="2800" b="1" dirty="0"/>
              <a:t> </a:t>
            </a:r>
            <a:r>
              <a:rPr lang="en-US" sz="2800" b="1" dirty="0" err="1"/>
              <a:t>tür</a:t>
            </a:r>
            <a:r>
              <a:rPr lang="en-US" sz="2800" b="1" dirty="0"/>
              <a:t> </a:t>
            </a:r>
            <a:r>
              <a:rPr lang="en-US" sz="2800" b="1" dirty="0" err="1"/>
              <a:t>diğer</a:t>
            </a:r>
            <a:r>
              <a:rPr lang="en-US" sz="2800" b="1" dirty="0"/>
              <a:t> </a:t>
            </a:r>
            <a:r>
              <a:rPr lang="en-US" sz="2800" b="1" dirty="0" err="1"/>
              <a:t>türlere</a:t>
            </a:r>
            <a:r>
              <a:rPr lang="en-US" sz="2800" b="1" dirty="0"/>
              <a:t> </a:t>
            </a:r>
            <a:r>
              <a:rPr lang="en-US" sz="2800" b="1" dirty="0" err="1"/>
              <a:t>göre</a:t>
            </a:r>
            <a:r>
              <a:rPr lang="en-US" sz="2800" b="1" dirty="0"/>
              <a:t> </a:t>
            </a:r>
            <a:r>
              <a:rPr lang="en-US" sz="2800" b="1" dirty="0" err="1"/>
              <a:t>daha</a:t>
            </a:r>
            <a:r>
              <a:rPr lang="en-US" sz="2800" b="1" dirty="0"/>
              <a:t> </a:t>
            </a:r>
            <a:r>
              <a:rPr lang="en-US" sz="2800" b="1" dirty="0" err="1"/>
              <a:t>erken</a:t>
            </a:r>
            <a:r>
              <a:rPr lang="en-US" sz="2800" b="1" dirty="0"/>
              <a:t> </a:t>
            </a:r>
            <a:r>
              <a:rPr lang="en-US" sz="2800" b="1" dirty="0" err="1"/>
              <a:t>yaşlarda</a:t>
            </a:r>
            <a:r>
              <a:rPr lang="en-US" sz="2800" b="1" dirty="0"/>
              <a:t> </a:t>
            </a:r>
            <a:r>
              <a:rPr lang="en-US" sz="2800" b="1" dirty="0" err="1" smtClean="0"/>
              <a:t>belirlenmekte</a:t>
            </a:r>
            <a:endParaRPr lang="tr-TR" sz="2800" b="1" dirty="0"/>
          </a:p>
        </p:txBody>
      </p:sp>
    </p:spTree>
    <p:extLst>
      <p:ext uri="{BB962C8B-B14F-4D97-AF65-F5344CB8AC3E}">
        <p14:creationId xmlns="" xmlns:p14="http://schemas.microsoft.com/office/powerpoint/2010/main" val="14378027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600" b="1" i="1" u="sng" dirty="0"/>
              <a:t>Bu </a:t>
            </a:r>
            <a:r>
              <a:rPr lang="en-US" sz="2600" b="1" i="1" u="sng" dirty="0" err="1"/>
              <a:t>tür</a:t>
            </a:r>
            <a:r>
              <a:rPr lang="en-US" sz="2600" b="1" i="1" u="sng" dirty="0"/>
              <a:t> </a:t>
            </a:r>
            <a:r>
              <a:rPr lang="en-US" sz="2600" b="1" i="1" u="sng" dirty="0" err="1"/>
              <a:t>dikkat</a:t>
            </a:r>
            <a:r>
              <a:rPr lang="en-US" sz="2600" b="1" i="1" u="sng" dirty="0"/>
              <a:t> </a:t>
            </a:r>
            <a:r>
              <a:rPr lang="en-US" sz="2600" b="1" i="1" u="sng" dirty="0" err="1"/>
              <a:t>eksikliğine</a:t>
            </a:r>
            <a:r>
              <a:rPr lang="en-US" sz="2600" b="1" i="1" u="sng" dirty="0"/>
              <a:t> </a:t>
            </a:r>
            <a:r>
              <a:rPr lang="en-US" sz="2600" b="1" i="1" u="sng" dirty="0" err="1"/>
              <a:t>sahip</a:t>
            </a:r>
            <a:r>
              <a:rPr lang="en-US" sz="2600" b="1" i="1" u="sng" dirty="0"/>
              <a:t> </a:t>
            </a:r>
            <a:r>
              <a:rPr lang="en-US" sz="2600" b="1" i="1" u="sng" dirty="0" err="1"/>
              <a:t>öğrenciler</a:t>
            </a:r>
            <a:r>
              <a:rPr lang="en-US" sz="2600" b="1" i="1" u="sng" dirty="0"/>
              <a:t> </a:t>
            </a:r>
            <a:r>
              <a:rPr lang="en-US" sz="2600" b="1" i="1" u="sng" dirty="0" err="1"/>
              <a:t>şu</a:t>
            </a:r>
            <a:r>
              <a:rPr lang="en-US" sz="2600" b="1" i="1" u="sng" dirty="0"/>
              <a:t> </a:t>
            </a:r>
            <a:r>
              <a:rPr lang="en-US" sz="2600" b="1" i="1" u="sng" dirty="0" err="1"/>
              <a:t>özellikleri</a:t>
            </a:r>
            <a:r>
              <a:rPr lang="en-US" sz="2600" b="1" i="1" u="sng" dirty="0"/>
              <a:t> </a:t>
            </a:r>
            <a:r>
              <a:rPr lang="en-US" sz="2600" b="1" i="1" u="sng" dirty="0" err="1"/>
              <a:t>göstermektedir</a:t>
            </a:r>
            <a:r>
              <a:rPr lang="en-US" sz="2600" b="1" i="1" u="sng" dirty="0"/>
              <a:t>:</a:t>
            </a:r>
            <a:endParaRPr lang="tr-TR" sz="2600" b="1" i="1" u="sng" dirty="0"/>
          </a:p>
          <a:p>
            <a:pPr lvl="0"/>
            <a:r>
              <a:rPr lang="en-US" sz="2600" dirty="0" err="1"/>
              <a:t>Sürekli</a:t>
            </a:r>
            <a:r>
              <a:rPr lang="en-US" sz="2600" dirty="0"/>
              <a:t> </a:t>
            </a:r>
            <a:r>
              <a:rPr lang="en-US" sz="2600" dirty="0" err="1"/>
              <a:t>hareket</a:t>
            </a:r>
            <a:r>
              <a:rPr lang="en-US" sz="2600" dirty="0"/>
              <a:t> </a:t>
            </a:r>
            <a:r>
              <a:rPr lang="en-US" sz="2600" dirty="0" err="1"/>
              <a:t>etme</a:t>
            </a:r>
            <a:endParaRPr lang="tr-TR" sz="2600" dirty="0"/>
          </a:p>
          <a:p>
            <a:pPr lvl="0"/>
            <a:r>
              <a:rPr lang="en-US" sz="2600" dirty="0" err="1"/>
              <a:t>Sürekli</a:t>
            </a:r>
            <a:r>
              <a:rPr lang="en-US" sz="2600" dirty="0"/>
              <a:t> </a:t>
            </a:r>
            <a:r>
              <a:rPr lang="en-US" sz="2600" dirty="0" err="1"/>
              <a:t>konuşma</a:t>
            </a:r>
            <a:endParaRPr lang="tr-TR" sz="2600" dirty="0"/>
          </a:p>
          <a:p>
            <a:pPr lvl="0"/>
            <a:r>
              <a:rPr lang="en-US" sz="2600" dirty="0" err="1"/>
              <a:t>Yapacağını</a:t>
            </a:r>
            <a:r>
              <a:rPr lang="en-US" sz="2600" dirty="0"/>
              <a:t> </a:t>
            </a:r>
            <a:r>
              <a:rPr lang="en-US" sz="2600" dirty="0" err="1"/>
              <a:t>davranışın</a:t>
            </a:r>
            <a:r>
              <a:rPr lang="en-US" sz="2600" dirty="0"/>
              <a:t> </a:t>
            </a:r>
            <a:r>
              <a:rPr lang="en-US" sz="2600" dirty="0" err="1"/>
              <a:t>sonuçlarını</a:t>
            </a:r>
            <a:r>
              <a:rPr lang="en-US" sz="2600" dirty="0"/>
              <a:t> </a:t>
            </a:r>
            <a:r>
              <a:rPr lang="en-US" sz="2600" dirty="0" err="1"/>
              <a:t>düşünmeden</a:t>
            </a:r>
            <a:r>
              <a:rPr lang="en-US" sz="2600" dirty="0"/>
              <a:t> </a:t>
            </a:r>
            <a:r>
              <a:rPr lang="en-US" sz="2600" dirty="0" err="1"/>
              <a:t>hareket</a:t>
            </a:r>
            <a:r>
              <a:rPr lang="en-US" sz="2600" dirty="0"/>
              <a:t> </a:t>
            </a:r>
            <a:r>
              <a:rPr lang="en-US" sz="2600" dirty="0" err="1"/>
              <a:t>etme</a:t>
            </a:r>
            <a:endParaRPr lang="tr-TR" sz="2600" dirty="0"/>
          </a:p>
          <a:p>
            <a:pPr lvl="0"/>
            <a:r>
              <a:rPr lang="en-US" sz="2600" dirty="0" err="1"/>
              <a:t>Oyun</a:t>
            </a:r>
            <a:r>
              <a:rPr lang="en-US" sz="2600" dirty="0"/>
              <a:t> </a:t>
            </a:r>
            <a:r>
              <a:rPr lang="en-US" sz="2600" dirty="0" err="1"/>
              <a:t>oynarken</a:t>
            </a:r>
            <a:r>
              <a:rPr lang="en-US" sz="2600" dirty="0"/>
              <a:t> </a:t>
            </a:r>
            <a:r>
              <a:rPr lang="en-US" sz="2600" dirty="0" err="1"/>
              <a:t>veya</a:t>
            </a:r>
            <a:r>
              <a:rPr lang="en-US" sz="2600" dirty="0"/>
              <a:t> </a:t>
            </a:r>
            <a:r>
              <a:rPr lang="en-US" sz="2600" dirty="0" err="1"/>
              <a:t>karşılıklı</a:t>
            </a:r>
            <a:r>
              <a:rPr lang="en-US" sz="2600" dirty="0"/>
              <a:t> </a:t>
            </a:r>
            <a:r>
              <a:rPr lang="en-US" sz="2600" dirty="0" err="1"/>
              <a:t>konuşma</a:t>
            </a:r>
            <a:r>
              <a:rPr lang="en-US" sz="2600" dirty="0"/>
              <a:t> </a:t>
            </a:r>
            <a:r>
              <a:rPr lang="en-US" sz="2600" dirty="0" err="1"/>
              <a:t>esnasında</a:t>
            </a:r>
            <a:r>
              <a:rPr lang="en-US" sz="2600" dirty="0"/>
              <a:t> </a:t>
            </a:r>
            <a:r>
              <a:rPr lang="en-US" sz="2600" dirty="0" err="1"/>
              <a:t>sırasını</a:t>
            </a:r>
            <a:r>
              <a:rPr lang="en-US" sz="2600" dirty="0"/>
              <a:t> </a:t>
            </a:r>
            <a:r>
              <a:rPr lang="en-US" sz="2600" dirty="0" err="1"/>
              <a:t>beklemeden</a:t>
            </a:r>
            <a:r>
              <a:rPr lang="en-US" sz="2600" dirty="0"/>
              <a:t> </a:t>
            </a:r>
            <a:r>
              <a:rPr lang="en-US" sz="2600" dirty="0" err="1"/>
              <a:t>davranma</a:t>
            </a:r>
            <a:endParaRPr lang="tr-TR" sz="2600" dirty="0"/>
          </a:p>
          <a:p>
            <a:pPr lvl="0"/>
            <a:r>
              <a:rPr lang="en-US" sz="2600" dirty="0" err="1"/>
              <a:t>Öfkesini</a:t>
            </a:r>
            <a:r>
              <a:rPr lang="en-US" sz="2600" dirty="0"/>
              <a:t> </a:t>
            </a:r>
            <a:r>
              <a:rPr lang="en-US" sz="2600" dirty="0" err="1"/>
              <a:t>kontrol</a:t>
            </a:r>
            <a:r>
              <a:rPr lang="en-US" sz="2600" dirty="0"/>
              <a:t> </a:t>
            </a:r>
            <a:r>
              <a:rPr lang="en-US" sz="2600" dirty="0" err="1"/>
              <a:t>edememe</a:t>
            </a:r>
            <a:endParaRPr lang="tr-TR" sz="2600" dirty="0"/>
          </a:p>
        </p:txBody>
      </p:sp>
    </p:spTree>
    <p:extLst>
      <p:ext uri="{BB962C8B-B14F-4D97-AF65-F5344CB8AC3E}">
        <p14:creationId xmlns="" xmlns:p14="http://schemas.microsoft.com/office/powerpoint/2010/main" val="3660889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i="1" dirty="0" err="1"/>
              <a:t>Dikkatsiz</a:t>
            </a:r>
            <a:r>
              <a:rPr lang="en-US" sz="2800" b="1" i="1" dirty="0"/>
              <a:t> </a:t>
            </a:r>
            <a:r>
              <a:rPr lang="en-US" sz="2800" b="1" i="1" dirty="0" err="1"/>
              <a:t>tür</a:t>
            </a:r>
            <a:r>
              <a:rPr lang="en-US" sz="2800" b="1" i="1" dirty="0"/>
              <a:t> </a:t>
            </a:r>
            <a:r>
              <a:rPr lang="en-US" sz="2800" dirty="0" err="1"/>
              <a:t>ise</a:t>
            </a:r>
            <a:r>
              <a:rPr lang="en-US" sz="2800" dirty="0"/>
              <a:t> </a:t>
            </a:r>
            <a:r>
              <a:rPr lang="en-US" sz="2800" dirty="0" err="1"/>
              <a:t>bir</a:t>
            </a:r>
            <a:r>
              <a:rPr lang="en-US" sz="2800" dirty="0"/>
              <a:t> </a:t>
            </a:r>
            <a:r>
              <a:rPr lang="en-US" sz="2800" dirty="0" err="1"/>
              <a:t>diğer</a:t>
            </a:r>
            <a:r>
              <a:rPr lang="en-US" sz="2800" dirty="0"/>
              <a:t> </a:t>
            </a:r>
            <a:r>
              <a:rPr lang="en-US" sz="2800" dirty="0" err="1"/>
              <a:t>dikkat</a:t>
            </a:r>
            <a:r>
              <a:rPr lang="en-US" sz="2800" dirty="0"/>
              <a:t> </a:t>
            </a:r>
            <a:r>
              <a:rPr lang="en-US" sz="2800" dirty="0" err="1"/>
              <a:t>eksikliği</a:t>
            </a:r>
            <a:r>
              <a:rPr lang="en-US" sz="2800" dirty="0"/>
              <a:t> </a:t>
            </a:r>
            <a:r>
              <a:rPr lang="en-US" sz="2800" dirty="0" err="1"/>
              <a:t>ve</a:t>
            </a:r>
            <a:r>
              <a:rPr lang="en-US" sz="2800" dirty="0"/>
              <a:t> </a:t>
            </a:r>
            <a:r>
              <a:rPr lang="en-US" sz="2800" dirty="0" err="1"/>
              <a:t>hiperaktivite</a:t>
            </a:r>
            <a:r>
              <a:rPr lang="en-US" sz="2800" dirty="0"/>
              <a:t> </a:t>
            </a:r>
            <a:r>
              <a:rPr lang="en-US" sz="2800" dirty="0" err="1" smtClean="0"/>
              <a:t>türü</a:t>
            </a:r>
            <a:endParaRPr lang="tr-TR" sz="2800" dirty="0"/>
          </a:p>
          <a:p>
            <a:r>
              <a:rPr lang="en-US" sz="2800" dirty="0" smtClean="0"/>
              <a:t>Bu </a:t>
            </a:r>
            <a:r>
              <a:rPr lang="en-US" sz="2800" dirty="0" err="1"/>
              <a:t>tür</a:t>
            </a:r>
            <a:r>
              <a:rPr lang="en-US" sz="2800" dirty="0"/>
              <a:t> </a:t>
            </a:r>
            <a:r>
              <a:rPr lang="en-US" sz="2800" dirty="0" err="1"/>
              <a:t>genellikle</a:t>
            </a:r>
            <a:r>
              <a:rPr lang="en-US" sz="2800" dirty="0"/>
              <a:t> </a:t>
            </a:r>
            <a:r>
              <a:rPr lang="en-US" sz="2800" dirty="0" err="1"/>
              <a:t>erken</a:t>
            </a:r>
            <a:r>
              <a:rPr lang="en-US" sz="2800" dirty="0"/>
              <a:t> </a:t>
            </a:r>
            <a:r>
              <a:rPr lang="en-US" sz="2800" dirty="0" err="1"/>
              <a:t>yaşlarda</a:t>
            </a:r>
            <a:r>
              <a:rPr lang="en-US" sz="2800" dirty="0"/>
              <a:t> </a:t>
            </a:r>
            <a:r>
              <a:rPr lang="en-US" sz="2800" dirty="0" err="1"/>
              <a:t>teşhis</a:t>
            </a:r>
            <a:r>
              <a:rPr lang="en-US" sz="2800" dirty="0"/>
              <a:t> </a:t>
            </a:r>
            <a:r>
              <a:rPr lang="en-US" sz="2800" dirty="0" err="1"/>
              <a:t>edilememekte</a:t>
            </a:r>
            <a:r>
              <a:rPr lang="en-US" sz="2800" dirty="0"/>
              <a:t> </a:t>
            </a:r>
            <a:r>
              <a:rPr lang="en-US" sz="2800" dirty="0" err="1"/>
              <a:t>ve</a:t>
            </a:r>
            <a:r>
              <a:rPr lang="en-US" sz="2800" dirty="0"/>
              <a:t> </a:t>
            </a:r>
            <a:r>
              <a:rPr lang="en-US" sz="2800" dirty="0" err="1"/>
              <a:t>rahatlıkla</a:t>
            </a:r>
            <a:r>
              <a:rPr lang="en-US" sz="2800" dirty="0"/>
              <a:t> </a:t>
            </a:r>
            <a:r>
              <a:rPr lang="en-US" sz="2800" dirty="0" err="1"/>
              <a:t>gözden</a:t>
            </a:r>
            <a:r>
              <a:rPr lang="en-US" sz="2800" dirty="0"/>
              <a:t> </a:t>
            </a:r>
            <a:r>
              <a:rPr lang="en-US" sz="2800" dirty="0" err="1" smtClean="0"/>
              <a:t>kaçırılmakta</a:t>
            </a:r>
            <a:endParaRPr lang="tr-TR" sz="2600" dirty="0"/>
          </a:p>
        </p:txBody>
      </p:sp>
    </p:spTree>
    <p:extLst>
      <p:ext uri="{BB962C8B-B14F-4D97-AF65-F5344CB8AC3E}">
        <p14:creationId xmlns="" xmlns:p14="http://schemas.microsoft.com/office/powerpoint/2010/main" val="6713570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a:t>Bu </a:t>
            </a:r>
            <a:r>
              <a:rPr lang="en-US" sz="2800" dirty="0" err="1"/>
              <a:t>tür</a:t>
            </a:r>
            <a:r>
              <a:rPr lang="en-US" sz="2800" dirty="0"/>
              <a:t> </a:t>
            </a:r>
            <a:r>
              <a:rPr lang="en-US" sz="2800" dirty="0" err="1"/>
              <a:t>dikkat</a:t>
            </a:r>
            <a:r>
              <a:rPr lang="en-US" sz="2800" dirty="0"/>
              <a:t> </a:t>
            </a:r>
            <a:r>
              <a:rPr lang="en-US" sz="2800" dirty="0" err="1"/>
              <a:t>eksikliğine</a:t>
            </a:r>
            <a:r>
              <a:rPr lang="en-US" sz="2800" dirty="0"/>
              <a:t> </a:t>
            </a:r>
            <a:r>
              <a:rPr lang="en-US" sz="2800" dirty="0" err="1"/>
              <a:t>sahip</a:t>
            </a:r>
            <a:r>
              <a:rPr lang="en-US" sz="2800" dirty="0"/>
              <a:t> </a:t>
            </a:r>
            <a:r>
              <a:rPr lang="en-US" sz="2800" dirty="0" err="1"/>
              <a:t>öğrenciler</a:t>
            </a:r>
            <a:r>
              <a:rPr lang="en-US" sz="2800" dirty="0"/>
              <a:t> </a:t>
            </a:r>
            <a:r>
              <a:rPr lang="en-US" sz="2800" dirty="0" err="1"/>
              <a:t>ise</a:t>
            </a:r>
            <a:r>
              <a:rPr lang="en-US" sz="2800" dirty="0"/>
              <a:t> </a:t>
            </a:r>
            <a:r>
              <a:rPr lang="en-US" sz="2800" dirty="0" err="1"/>
              <a:t>şu</a:t>
            </a:r>
            <a:r>
              <a:rPr lang="en-US" sz="2800" dirty="0"/>
              <a:t> </a:t>
            </a:r>
            <a:r>
              <a:rPr lang="en-US" sz="2800" dirty="0" err="1"/>
              <a:t>özellikleri</a:t>
            </a:r>
            <a:r>
              <a:rPr lang="en-US" sz="2800" dirty="0"/>
              <a:t> </a:t>
            </a:r>
            <a:r>
              <a:rPr lang="en-US" sz="2800" dirty="0" err="1"/>
              <a:t>göstermektedir</a:t>
            </a:r>
            <a:r>
              <a:rPr lang="en-US" sz="2800" dirty="0"/>
              <a:t>:</a:t>
            </a:r>
            <a:endParaRPr lang="tr-TR" sz="2800" dirty="0"/>
          </a:p>
          <a:p>
            <a:pPr lvl="0"/>
            <a:r>
              <a:rPr lang="en-US" sz="2800" dirty="0" err="1"/>
              <a:t>Ayrıntılara</a:t>
            </a:r>
            <a:r>
              <a:rPr lang="en-US" sz="2800" dirty="0"/>
              <a:t> </a:t>
            </a:r>
            <a:r>
              <a:rPr lang="en-US" sz="2800" dirty="0" err="1"/>
              <a:t>önem</a:t>
            </a:r>
            <a:r>
              <a:rPr lang="en-US" sz="2800" dirty="0"/>
              <a:t> </a:t>
            </a:r>
            <a:r>
              <a:rPr lang="en-US" sz="2800" dirty="0" err="1"/>
              <a:t>vermeme</a:t>
            </a:r>
            <a:endParaRPr lang="tr-TR" sz="2800" dirty="0"/>
          </a:p>
          <a:p>
            <a:pPr lvl="0"/>
            <a:r>
              <a:rPr lang="en-US" sz="2800" dirty="0" err="1"/>
              <a:t>Sık</a:t>
            </a:r>
            <a:r>
              <a:rPr lang="en-US" sz="2800" dirty="0"/>
              <a:t> </a:t>
            </a:r>
            <a:r>
              <a:rPr lang="en-US" sz="2800" dirty="0" err="1"/>
              <a:t>sık</a:t>
            </a:r>
            <a:r>
              <a:rPr lang="en-US" sz="2800" dirty="0"/>
              <a:t> </a:t>
            </a:r>
            <a:r>
              <a:rPr lang="en-US" sz="2800" dirty="0" err="1"/>
              <a:t>hayallere</a:t>
            </a:r>
            <a:r>
              <a:rPr lang="en-US" sz="2800" dirty="0"/>
              <a:t> </a:t>
            </a:r>
            <a:r>
              <a:rPr lang="en-US" sz="2800" dirty="0" err="1"/>
              <a:t>dalma</a:t>
            </a:r>
            <a:endParaRPr lang="tr-TR" sz="2800" dirty="0"/>
          </a:p>
          <a:p>
            <a:pPr lvl="0"/>
            <a:r>
              <a:rPr lang="en-US" sz="2800" dirty="0" err="1"/>
              <a:t>Yönergeleri</a:t>
            </a:r>
            <a:r>
              <a:rPr lang="en-US" sz="2800" dirty="0"/>
              <a:t> </a:t>
            </a:r>
            <a:r>
              <a:rPr lang="en-US" sz="2800" dirty="0" err="1"/>
              <a:t>takip</a:t>
            </a:r>
            <a:r>
              <a:rPr lang="en-US" sz="2800" dirty="0"/>
              <a:t> </a:t>
            </a:r>
            <a:r>
              <a:rPr lang="en-US" sz="2800" dirty="0" err="1"/>
              <a:t>etmede</a:t>
            </a:r>
            <a:r>
              <a:rPr lang="en-US" sz="2800" dirty="0"/>
              <a:t> </a:t>
            </a:r>
            <a:r>
              <a:rPr lang="en-US" sz="2800" dirty="0" err="1"/>
              <a:t>zorlanma</a:t>
            </a:r>
            <a:endParaRPr lang="tr-TR" sz="2800" dirty="0"/>
          </a:p>
          <a:p>
            <a:pPr lvl="0"/>
            <a:r>
              <a:rPr lang="en-US" sz="2800" dirty="0" err="1"/>
              <a:t>Yeni</a:t>
            </a:r>
            <a:r>
              <a:rPr lang="en-US" sz="2800" dirty="0"/>
              <a:t> </a:t>
            </a:r>
            <a:r>
              <a:rPr lang="en-US" sz="2800" dirty="0" err="1"/>
              <a:t>bilgileri</a:t>
            </a:r>
            <a:r>
              <a:rPr lang="en-US" sz="2800" dirty="0"/>
              <a:t> </a:t>
            </a:r>
            <a:r>
              <a:rPr lang="en-US" sz="2800" dirty="0" err="1"/>
              <a:t>edinmede</a:t>
            </a:r>
            <a:r>
              <a:rPr lang="en-US" sz="2800" dirty="0"/>
              <a:t> </a:t>
            </a:r>
            <a:r>
              <a:rPr lang="en-US" sz="2800" dirty="0" err="1"/>
              <a:t>yavaşlık</a:t>
            </a:r>
            <a:r>
              <a:rPr lang="en-US" sz="2800" dirty="0"/>
              <a:t> </a:t>
            </a:r>
            <a:r>
              <a:rPr lang="en-US" sz="2800" dirty="0" err="1" smtClean="0"/>
              <a:t>gösterme</a:t>
            </a:r>
            <a:endParaRPr lang="tr-TR" sz="2800" dirty="0"/>
          </a:p>
        </p:txBody>
      </p:sp>
    </p:spTree>
    <p:extLst>
      <p:ext uri="{BB962C8B-B14F-4D97-AF65-F5344CB8AC3E}">
        <p14:creationId xmlns="" xmlns:p14="http://schemas.microsoft.com/office/powerpoint/2010/main" val="2507190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pPr lvl="0"/>
            <a:r>
              <a:rPr lang="en-US" sz="2800" dirty="0" err="1" smtClean="0"/>
              <a:t>Yeni</a:t>
            </a:r>
            <a:r>
              <a:rPr lang="en-US" sz="2800" dirty="0" smtClean="0"/>
              <a:t> </a:t>
            </a:r>
            <a:r>
              <a:rPr lang="en-US" sz="2800" dirty="0" err="1"/>
              <a:t>bir</a:t>
            </a:r>
            <a:r>
              <a:rPr lang="en-US" sz="2800" dirty="0"/>
              <a:t> </a:t>
            </a:r>
            <a:r>
              <a:rPr lang="en-US" sz="2800" dirty="0" err="1"/>
              <a:t>bilgiyi</a:t>
            </a:r>
            <a:r>
              <a:rPr lang="en-US" sz="2800" dirty="0"/>
              <a:t> </a:t>
            </a:r>
            <a:r>
              <a:rPr lang="en-US" sz="2800" dirty="0" err="1"/>
              <a:t>öğrenmek</a:t>
            </a:r>
            <a:r>
              <a:rPr lang="en-US" sz="2800" dirty="0"/>
              <a:t> </a:t>
            </a:r>
            <a:r>
              <a:rPr lang="en-US" sz="2800" dirty="0" err="1"/>
              <a:t>için</a:t>
            </a:r>
            <a:r>
              <a:rPr lang="en-US" sz="2800" dirty="0"/>
              <a:t> </a:t>
            </a:r>
            <a:r>
              <a:rPr lang="en-US" sz="2800" dirty="0" err="1"/>
              <a:t>gerekli</a:t>
            </a:r>
            <a:r>
              <a:rPr lang="en-US" sz="2800" dirty="0"/>
              <a:t> </a:t>
            </a:r>
            <a:r>
              <a:rPr lang="en-US" sz="2800" dirty="0" err="1"/>
              <a:t>süre</a:t>
            </a:r>
            <a:r>
              <a:rPr lang="en-US" sz="2800" dirty="0"/>
              <a:t> </a:t>
            </a:r>
            <a:r>
              <a:rPr lang="en-US" sz="2800" dirty="0" err="1"/>
              <a:t>kadar</a:t>
            </a:r>
            <a:r>
              <a:rPr lang="en-US" sz="2800" dirty="0"/>
              <a:t> </a:t>
            </a:r>
            <a:r>
              <a:rPr lang="en-US" sz="2800" dirty="0" err="1"/>
              <a:t>dikkatini</a:t>
            </a:r>
            <a:r>
              <a:rPr lang="en-US" sz="2800" dirty="0"/>
              <a:t> </a:t>
            </a:r>
            <a:r>
              <a:rPr lang="en-US" sz="2800" dirty="0" err="1"/>
              <a:t>yoğunlaştıramama</a:t>
            </a:r>
            <a:endParaRPr lang="tr-TR" sz="2800" dirty="0"/>
          </a:p>
          <a:p>
            <a:pPr lvl="0"/>
            <a:r>
              <a:rPr lang="en-US" sz="2800" dirty="0" err="1"/>
              <a:t>Ev</a:t>
            </a:r>
            <a:r>
              <a:rPr lang="en-US" sz="2800" dirty="0"/>
              <a:t> </a:t>
            </a:r>
            <a:r>
              <a:rPr lang="en-US" sz="2800" dirty="0" err="1"/>
              <a:t>ödevlerini</a:t>
            </a:r>
            <a:r>
              <a:rPr lang="en-US" sz="2800" dirty="0"/>
              <a:t> </a:t>
            </a:r>
            <a:r>
              <a:rPr lang="en-US" sz="2800" dirty="0" err="1"/>
              <a:t>düzenli</a:t>
            </a:r>
            <a:r>
              <a:rPr lang="en-US" sz="2800" dirty="0"/>
              <a:t> </a:t>
            </a:r>
            <a:r>
              <a:rPr lang="en-US" sz="2800" dirty="0" err="1"/>
              <a:t>olarak</a:t>
            </a:r>
            <a:r>
              <a:rPr lang="en-US" sz="2800" dirty="0"/>
              <a:t> </a:t>
            </a:r>
            <a:r>
              <a:rPr lang="en-US" sz="2800" dirty="0" err="1"/>
              <a:t>tamamlamada</a:t>
            </a:r>
            <a:r>
              <a:rPr lang="en-US" sz="2800" dirty="0"/>
              <a:t> </a:t>
            </a:r>
            <a:r>
              <a:rPr lang="en-US" sz="2800" dirty="0" err="1"/>
              <a:t>güçlük</a:t>
            </a:r>
            <a:r>
              <a:rPr lang="en-US" sz="2800" dirty="0"/>
              <a:t> </a:t>
            </a:r>
            <a:r>
              <a:rPr lang="en-US" sz="2800" dirty="0" err="1"/>
              <a:t>yaşama</a:t>
            </a:r>
            <a:endParaRPr lang="tr-TR" sz="2800" dirty="0"/>
          </a:p>
          <a:p>
            <a:pPr lvl="0"/>
            <a:r>
              <a:rPr lang="en-US" sz="2800" dirty="0" err="1"/>
              <a:t>Çabucak</a:t>
            </a:r>
            <a:r>
              <a:rPr lang="en-US" sz="2800" dirty="0"/>
              <a:t> </a:t>
            </a:r>
            <a:r>
              <a:rPr lang="en-US" sz="2800" dirty="0" err="1" smtClean="0"/>
              <a:t>sıkılma</a:t>
            </a:r>
            <a:endParaRPr lang="tr-TR" sz="2800" dirty="0" smtClean="0"/>
          </a:p>
          <a:p>
            <a:pPr lvl="0"/>
            <a:endParaRPr lang="tr-TR" sz="2800" dirty="0"/>
          </a:p>
          <a:p>
            <a:pPr lvl="0"/>
            <a:endParaRPr lang="tr-TR" sz="2800" dirty="0"/>
          </a:p>
        </p:txBody>
      </p:sp>
    </p:spTree>
    <p:extLst>
      <p:ext uri="{BB962C8B-B14F-4D97-AF65-F5344CB8AC3E}">
        <p14:creationId xmlns="" xmlns:p14="http://schemas.microsoft.com/office/powerpoint/2010/main" val="20850381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D</a:t>
            </a:r>
            <a:r>
              <a:rPr lang="tr-TR" sz="3200" b="1" dirty="0"/>
              <a:t>İ</a:t>
            </a:r>
            <a:r>
              <a:rPr lang="en-US" sz="3200" b="1" dirty="0" smtClean="0"/>
              <a:t>KKAT EKS</a:t>
            </a:r>
            <a:r>
              <a:rPr lang="tr-TR" sz="3200" b="1" dirty="0" smtClean="0"/>
              <a:t>İ</a:t>
            </a:r>
            <a:r>
              <a:rPr lang="en-US" sz="3200" b="1" dirty="0" smtClean="0"/>
              <a:t>KL</a:t>
            </a:r>
            <a:r>
              <a:rPr lang="tr-TR" sz="3200" b="1" dirty="0" smtClean="0"/>
              <a:t>İ</a:t>
            </a:r>
            <a:r>
              <a:rPr lang="en-US" sz="3200" b="1" dirty="0" smtClean="0"/>
              <a:t>Ğ</a:t>
            </a:r>
            <a:r>
              <a:rPr lang="tr-TR" sz="3200" b="1" dirty="0" smtClean="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pPr lvl="0"/>
            <a:r>
              <a:rPr lang="en-US" sz="2800" b="1" i="1" u="sng" dirty="0" err="1"/>
              <a:t>Üçüncü</a:t>
            </a:r>
            <a:r>
              <a:rPr lang="en-US" sz="2800" b="1" i="1" u="sng" dirty="0"/>
              <a:t> </a:t>
            </a:r>
            <a:r>
              <a:rPr lang="en-US" sz="2800" b="1" i="1" u="sng" dirty="0" err="1"/>
              <a:t>tür</a:t>
            </a:r>
            <a:r>
              <a:rPr lang="en-US" sz="2800" b="1" i="1" u="sng" dirty="0"/>
              <a:t> </a:t>
            </a:r>
            <a:r>
              <a:rPr lang="en-US" sz="2800" b="1" i="1" u="sng" dirty="0" err="1"/>
              <a:t>dikkat</a:t>
            </a:r>
            <a:r>
              <a:rPr lang="en-US" sz="2800" b="1" i="1" u="sng" dirty="0"/>
              <a:t> </a:t>
            </a:r>
            <a:r>
              <a:rPr lang="en-US" sz="2800" b="1" i="1" u="sng" dirty="0" err="1"/>
              <a:t>eksikliği</a:t>
            </a:r>
            <a:r>
              <a:rPr lang="en-US" sz="2800" b="1" i="1" u="sng" dirty="0"/>
              <a:t> </a:t>
            </a:r>
            <a:r>
              <a:rPr lang="en-US" sz="2800" b="1" i="1" u="sng" dirty="0" err="1"/>
              <a:t>ise</a:t>
            </a:r>
            <a:r>
              <a:rPr lang="en-US" sz="2800" b="1" i="1" u="sng" dirty="0"/>
              <a:t> </a:t>
            </a:r>
            <a:r>
              <a:rPr lang="en-US" sz="2800" b="1" i="1" u="sng" dirty="0" err="1"/>
              <a:t>yukarıdaki</a:t>
            </a:r>
            <a:r>
              <a:rPr lang="en-US" sz="2800" b="1" i="1" u="sng" dirty="0"/>
              <a:t> </a:t>
            </a:r>
            <a:r>
              <a:rPr lang="en-US" sz="2800" b="1" i="1" u="sng" dirty="0" err="1"/>
              <a:t>iki</a:t>
            </a:r>
            <a:r>
              <a:rPr lang="en-US" sz="2800" b="1" i="1" u="sng" dirty="0"/>
              <a:t> </a:t>
            </a:r>
            <a:r>
              <a:rPr lang="en-US" sz="2800" b="1" i="1" u="sng" dirty="0" err="1"/>
              <a:t>türün</a:t>
            </a:r>
            <a:r>
              <a:rPr lang="en-US" sz="2800" b="1" i="1" u="sng" dirty="0"/>
              <a:t> </a:t>
            </a:r>
            <a:r>
              <a:rPr lang="en-US" sz="2800" b="1" i="1" u="sng" dirty="0" err="1"/>
              <a:t>birleşiminden</a:t>
            </a:r>
            <a:r>
              <a:rPr lang="en-US" sz="2800" b="1" i="1" u="sng" dirty="0"/>
              <a:t> </a:t>
            </a:r>
            <a:r>
              <a:rPr lang="en-US" sz="2800" b="1" i="1" u="sng" dirty="0" err="1" smtClean="0"/>
              <a:t>oluşmakta</a:t>
            </a:r>
            <a:endParaRPr lang="tr-TR" sz="2800" b="1" i="1" u="sng" dirty="0" smtClean="0"/>
          </a:p>
          <a:p>
            <a:pPr lvl="0"/>
            <a:r>
              <a:rPr lang="en-US" sz="2800" dirty="0" err="1" smtClean="0"/>
              <a:t>Genel</a:t>
            </a:r>
            <a:r>
              <a:rPr lang="en-US" sz="2800" dirty="0" smtClean="0"/>
              <a:t> </a:t>
            </a:r>
            <a:r>
              <a:rPr lang="en-US" sz="2800" dirty="0" err="1"/>
              <a:t>özellikleri</a:t>
            </a:r>
            <a:r>
              <a:rPr lang="en-US" sz="2800" dirty="0"/>
              <a:t> </a:t>
            </a:r>
            <a:r>
              <a:rPr lang="en-US" sz="2800" dirty="0" err="1"/>
              <a:t>bakımından</a:t>
            </a:r>
            <a:r>
              <a:rPr lang="en-US" sz="2800" dirty="0"/>
              <a:t> da </a:t>
            </a:r>
            <a:r>
              <a:rPr lang="en-US" sz="2800" dirty="0" err="1"/>
              <a:t>bu</a:t>
            </a:r>
            <a:r>
              <a:rPr lang="en-US" sz="2800" dirty="0"/>
              <a:t> </a:t>
            </a:r>
            <a:r>
              <a:rPr lang="en-US" sz="2800" dirty="0" err="1"/>
              <a:t>iki</a:t>
            </a:r>
            <a:r>
              <a:rPr lang="en-US" sz="2800" dirty="0"/>
              <a:t> </a:t>
            </a:r>
            <a:r>
              <a:rPr lang="en-US" sz="2800" dirty="0" err="1"/>
              <a:t>türün</a:t>
            </a:r>
            <a:r>
              <a:rPr lang="en-US" sz="2800" dirty="0"/>
              <a:t> </a:t>
            </a:r>
            <a:r>
              <a:rPr lang="en-US" sz="2800" dirty="0" err="1"/>
              <a:t>çeşitli</a:t>
            </a:r>
            <a:r>
              <a:rPr lang="en-US" sz="2800" dirty="0"/>
              <a:t> </a:t>
            </a:r>
            <a:r>
              <a:rPr lang="en-US" sz="2800" dirty="0" err="1"/>
              <a:t>özelliklerini</a:t>
            </a:r>
            <a:r>
              <a:rPr lang="en-US" sz="2800" dirty="0"/>
              <a:t> </a:t>
            </a:r>
            <a:r>
              <a:rPr lang="en-US" sz="2800" dirty="0" err="1" smtClean="0"/>
              <a:t>içermekte</a:t>
            </a:r>
            <a:endParaRPr lang="tr-TR" sz="2800" dirty="0"/>
          </a:p>
        </p:txBody>
      </p:sp>
    </p:spTree>
    <p:extLst>
      <p:ext uri="{BB962C8B-B14F-4D97-AF65-F5344CB8AC3E}">
        <p14:creationId xmlns="" xmlns:p14="http://schemas.microsoft.com/office/powerpoint/2010/main" val="3283330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pPr lvl="0"/>
            <a:r>
              <a:rPr lang="en-US" sz="2800" b="1" i="1" u="sng" dirty="0" err="1"/>
              <a:t>Bellek</a:t>
            </a:r>
            <a:r>
              <a:rPr lang="en-US" sz="2800" b="1" i="1" u="sng" dirty="0"/>
              <a:t>,</a:t>
            </a:r>
            <a:r>
              <a:rPr lang="en-US" sz="2800" dirty="0"/>
              <a:t> </a:t>
            </a:r>
            <a:r>
              <a:rPr lang="en-US" sz="2800" b="1" dirty="0" err="1"/>
              <a:t>öğrenme</a:t>
            </a:r>
            <a:r>
              <a:rPr lang="en-US" sz="2800" b="1" dirty="0"/>
              <a:t> </a:t>
            </a:r>
            <a:r>
              <a:rPr lang="en-US" sz="2800" b="1" dirty="0" err="1"/>
              <a:t>sürecinin</a:t>
            </a:r>
            <a:r>
              <a:rPr lang="en-US" sz="2800" b="1" dirty="0"/>
              <a:t> </a:t>
            </a:r>
            <a:r>
              <a:rPr lang="en-US" sz="2800" b="1" dirty="0" err="1"/>
              <a:t>ve</a:t>
            </a:r>
            <a:r>
              <a:rPr lang="en-US" sz="2800" b="1" dirty="0"/>
              <a:t> </a:t>
            </a:r>
            <a:r>
              <a:rPr lang="en-US" sz="2800" b="1" dirty="0" err="1"/>
              <a:t>bilişsel</a:t>
            </a:r>
            <a:r>
              <a:rPr lang="en-US" sz="2800" b="1" dirty="0"/>
              <a:t> </a:t>
            </a:r>
            <a:r>
              <a:rPr lang="en-US" sz="2800" b="1" dirty="0" err="1"/>
              <a:t>gelişimin</a:t>
            </a:r>
            <a:r>
              <a:rPr lang="en-US" sz="2800" b="1" dirty="0"/>
              <a:t> </a:t>
            </a:r>
            <a:r>
              <a:rPr lang="en-US" sz="2800" b="1" dirty="0" err="1"/>
              <a:t>önemli</a:t>
            </a:r>
            <a:r>
              <a:rPr lang="en-US" sz="2800" b="1" dirty="0"/>
              <a:t> </a:t>
            </a:r>
            <a:r>
              <a:rPr lang="en-US" sz="2800" b="1" dirty="0" err="1"/>
              <a:t>bir</a:t>
            </a:r>
            <a:r>
              <a:rPr lang="en-US" sz="2800" b="1" dirty="0"/>
              <a:t> </a:t>
            </a:r>
            <a:r>
              <a:rPr lang="en-US" sz="2800" b="1" dirty="0" err="1"/>
              <a:t>bileşenini</a:t>
            </a:r>
            <a:r>
              <a:rPr lang="en-US" sz="2800" b="1" dirty="0"/>
              <a:t> </a:t>
            </a:r>
            <a:r>
              <a:rPr lang="en-US" sz="2800" b="1" dirty="0" err="1" smtClean="0"/>
              <a:t>oluşturmakta</a:t>
            </a:r>
            <a:endParaRPr lang="tr-TR" sz="2800" b="1" dirty="0" smtClean="0"/>
          </a:p>
          <a:p>
            <a:pPr lvl="0"/>
            <a:r>
              <a:rPr lang="en-US" sz="2800" dirty="0" smtClean="0"/>
              <a:t>ÖÖG </a:t>
            </a:r>
            <a:r>
              <a:rPr lang="en-US" sz="2800" dirty="0" err="1"/>
              <a:t>olan</a:t>
            </a:r>
            <a:r>
              <a:rPr lang="en-US" sz="2800" dirty="0"/>
              <a:t> </a:t>
            </a:r>
            <a:r>
              <a:rPr lang="en-US" sz="2800" dirty="0" err="1"/>
              <a:t>öğrenciler</a:t>
            </a:r>
            <a:r>
              <a:rPr lang="en-US" sz="2800" dirty="0"/>
              <a:t> </a:t>
            </a:r>
            <a:r>
              <a:rPr lang="en-US" sz="2800" dirty="0" err="1"/>
              <a:t>sık</a:t>
            </a:r>
            <a:r>
              <a:rPr lang="en-US" sz="2800" dirty="0"/>
              <a:t> </a:t>
            </a:r>
            <a:r>
              <a:rPr lang="en-US" sz="2800" dirty="0" err="1"/>
              <a:t>sık</a:t>
            </a:r>
            <a:r>
              <a:rPr lang="en-US" sz="2800" dirty="0"/>
              <a:t> </a:t>
            </a:r>
            <a:r>
              <a:rPr lang="en-US" sz="2800" dirty="0" err="1"/>
              <a:t>bellek</a:t>
            </a:r>
            <a:r>
              <a:rPr lang="en-US" sz="2800" dirty="0"/>
              <a:t> </a:t>
            </a:r>
            <a:r>
              <a:rPr lang="en-US" sz="2800" dirty="0" err="1"/>
              <a:t>ile</a:t>
            </a:r>
            <a:r>
              <a:rPr lang="en-US" sz="2800" dirty="0"/>
              <a:t> </a:t>
            </a:r>
            <a:r>
              <a:rPr lang="en-US" sz="2800" dirty="0" err="1" smtClean="0"/>
              <a:t>i</a:t>
            </a:r>
            <a:r>
              <a:rPr lang="tr-TR" sz="2800" dirty="0" smtClean="0"/>
              <a:t>l</a:t>
            </a:r>
            <a:r>
              <a:rPr lang="en-US" sz="2800" dirty="0" err="1" smtClean="0"/>
              <a:t>gili</a:t>
            </a:r>
            <a:r>
              <a:rPr lang="en-US" sz="2800" dirty="0" smtClean="0"/>
              <a:t> </a:t>
            </a:r>
            <a:r>
              <a:rPr lang="en-US" sz="2800" dirty="0" err="1"/>
              <a:t>sorunlar</a:t>
            </a:r>
            <a:r>
              <a:rPr lang="en-US" sz="2800" dirty="0"/>
              <a:t> </a:t>
            </a:r>
            <a:r>
              <a:rPr lang="en-US" sz="2800" dirty="0" err="1" smtClean="0"/>
              <a:t>yaşamakta</a:t>
            </a:r>
            <a:endParaRPr lang="tr-TR" sz="2800" dirty="0" smtClean="0"/>
          </a:p>
          <a:p>
            <a:pPr lvl="0"/>
            <a:r>
              <a:rPr lang="en-US" sz="2800" dirty="0" smtClean="0"/>
              <a:t>Bu </a:t>
            </a:r>
            <a:r>
              <a:rPr lang="en-US" sz="2800" dirty="0" err="1"/>
              <a:t>sorunlar</a:t>
            </a:r>
            <a:r>
              <a:rPr lang="en-US" sz="2800" dirty="0"/>
              <a:t> </a:t>
            </a:r>
            <a:r>
              <a:rPr lang="en-US" sz="2800" dirty="0" err="1"/>
              <a:t>onların</a:t>
            </a:r>
            <a:r>
              <a:rPr lang="en-US" sz="2800" dirty="0"/>
              <a:t> </a:t>
            </a:r>
            <a:r>
              <a:rPr lang="en-US" sz="2800" dirty="0" err="1"/>
              <a:t>diğer</a:t>
            </a:r>
            <a:r>
              <a:rPr lang="en-US" sz="2800" dirty="0"/>
              <a:t> </a:t>
            </a:r>
            <a:r>
              <a:rPr lang="en-US" sz="2800" dirty="0" err="1" smtClean="0"/>
              <a:t>bilişsel</a:t>
            </a:r>
            <a:r>
              <a:rPr lang="en-US" sz="2800" dirty="0" smtClean="0"/>
              <a:t> </a:t>
            </a:r>
            <a:r>
              <a:rPr lang="en-US" sz="2800" dirty="0" err="1"/>
              <a:t>süreçlerde</a:t>
            </a:r>
            <a:r>
              <a:rPr lang="en-US" sz="2800" dirty="0"/>
              <a:t> de </a:t>
            </a:r>
            <a:r>
              <a:rPr lang="en-US" sz="2800" dirty="0" err="1"/>
              <a:t>güçlük</a:t>
            </a:r>
            <a:r>
              <a:rPr lang="en-US" sz="2800" dirty="0"/>
              <a:t> </a:t>
            </a:r>
            <a:r>
              <a:rPr lang="en-US" sz="2800" dirty="0" err="1"/>
              <a:t>yaşamalarına</a:t>
            </a:r>
            <a:r>
              <a:rPr lang="en-US" sz="2800" dirty="0"/>
              <a:t> </a:t>
            </a:r>
            <a:r>
              <a:rPr lang="en-US" sz="2800" dirty="0" err="1"/>
              <a:t>neden</a:t>
            </a:r>
            <a:r>
              <a:rPr lang="en-US" sz="2800" dirty="0"/>
              <a:t> </a:t>
            </a:r>
            <a:r>
              <a:rPr lang="en-US" sz="2800" dirty="0" err="1" smtClean="0"/>
              <a:t>olmakta</a:t>
            </a:r>
            <a:endParaRPr lang="tr-TR" sz="2800" dirty="0"/>
          </a:p>
        </p:txBody>
      </p:sp>
    </p:spTree>
    <p:extLst>
      <p:ext uri="{BB962C8B-B14F-4D97-AF65-F5344CB8AC3E}">
        <p14:creationId xmlns="" xmlns:p14="http://schemas.microsoft.com/office/powerpoint/2010/main" val="207007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915337"/>
            <a:ext cx="6798734" cy="799151"/>
          </a:xfrm>
          <a:solidFill>
            <a:schemeClr val="bg2"/>
          </a:solidFill>
        </p:spPr>
        <p:txBody>
          <a:bodyPr>
            <a:normAutofit fontScale="90000"/>
          </a:bodyPr>
          <a:lstStyle/>
          <a:p>
            <a:r>
              <a:rPr lang="tr-TR" dirty="0" smtClean="0">
                <a:solidFill>
                  <a:schemeClr val="tx1"/>
                </a:solidFill>
              </a:rPr>
              <a:t>ÖZEL ÖĞRENME GÜÇLÜĞÜ</a:t>
            </a:r>
            <a:endParaRPr lang="tr-TR" dirty="0"/>
          </a:p>
        </p:txBody>
      </p:sp>
      <p:sp>
        <p:nvSpPr>
          <p:cNvPr id="3" name="2 İçerik Yer Tutucusu"/>
          <p:cNvSpPr>
            <a:spLocks noGrp="1"/>
          </p:cNvSpPr>
          <p:nvPr>
            <p:ph idx="1"/>
          </p:nvPr>
        </p:nvSpPr>
        <p:spPr>
          <a:xfrm>
            <a:off x="1176865" y="2357431"/>
            <a:ext cx="6798736" cy="3577702"/>
          </a:xfrm>
        </p:spPr>
        <p:txBody>
          <a:bodyPr/>
          <a:lstStyle/>
          <a:p>
            <a:r>
              <a:rPr lang="tr-TR" dirty="0" err="1" smtClean="0"/>
              <a:t>Disleksi</a:t>
            </a:r>
            <a:r>
              <a:rPr lang="tr-TR" dirty="0" smtClean="0"/>
              <a:t> bozukluğuna sahip ünlüler arasında </a:t>
            </a:r>
            <a:r>
              <a:rPr lang="tr-TR" dirty="0" err="1" smtClean="0"/>
              <a:t>Albert</a:t>
            </a:r>
            <a:r>
              <a:rPr lang="tr-TR" dirty="0" smtClean="0"/>
              <a:t> AİNSTAİN, </a:t>
            </a:r>
            <a:r>
              <a:rPr lang="tr-TR" dirty="0" err="1" smtClean="0"/>
              <a:t>Auguste</a:t>
            </a:r>
            <a:r>
              <a:rPr lang="tr-TR" dirty="0" smtClean="0"/>
              <a:t> RODİN, Thomas EDİSON, John KENNEDY, </a:t>
            </a:r>
            <a:r>
              <a:rPr lang="tr-TR" dirty="0" err="1" smtClean="0"/>
              <a:t>Michelangelo</a:t>
            </a:r>
            <a:r>
              <a:rPr lang="tr-TR" dirty="0" smtClean="0"/>
              <a:t>, </a:t>
            </a:r>
            <a:r>
              <a:rPr lang="tr-TR" dirty="0" err="1" smtClean="0"/>
              <a:t>Walt</a:t>
            </a:r>
            <a:r>
              <a:rPr lang="tr-TR" dirty="0" smtClean="0"/>
              <a:t> DİSNEY, Muhammed Ali CLAY,  … vb.</a:t>
            </a: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pPr lvl="0"/>
            <a:r>
              <a:rPr lang="en-US" sz="2800" dirty="0" err="1"/>
              <a:t>Örneğin</a:t>
            </a:r>
            <a:r>
              <a:rPr lang="en-US" sz="2800" dirty="0"/>
              <a:t>, </a:t>
            </a:r>
            <a:r>
              <a:rPr lang="en-US" sz="2800" b="1" dirty="0" err="1"/>
              <a:t>okuduğunu</a:t>
            </a:r>
            <a:r>
              <a:rPr lang="en-US" sz="2800" b="1" dirty="0"/>
              <a:t> </a:t>
            </a:r>
            <a:r>
              <a:rPr lang="en-US" sz="2800" b="1" dirty="0" err="1"/>
              <a:t>anlama</a:t>
            </a:r>
            <a:r>
              <a:rPr lang="en-US" sz="2800" b="1" dirty="0"/>
              <a:t> </a:t>
            </a:r>
            <a:r>
              <a:rPr lang="en-US" sz="2800" b="1" dirty="0" err="1"/>
              <a:t>kodlamayı</a:t>
            </a:r>
            <a:r>
              <a:rPr lang="en-US" sz="2800" b="1" dirty="0"/>
              <a:t>, </a:t>
            </a:r>
            <a:r>
              <a:rPr lang="en-US" sz="2800" b="1" dirty="0" err="1"/>
              <a:t>bilgi</a:t>
            </a:r>
            <a:r>
              <a:rPr lang="en-US" sz="2800" b="1" dirty="0"/>
              <a:t> </a:t>
            </a:r>
            <a:r>
              <a:rPr lang="en-US" sz="2800" b="1" dirty="0" err="1"/>
              <a:t>depolamayı</a:t>
            </a:r>
            <a:r>
              <a:rPr lang="en-US" sz="2800" b="1" dirty="0"/>
              <a:t> </a:t>
            </a:r>
            <a:r>
              <a:rPr lang="en-US" sz="2800" b="1" dirty="0" err="1"/>
              <a:t>ve</a:t>
            </a:r>
            <a:r>
              <a:rPr lang="en-US" sz="2800" b="1" dirty="0"/>
              <a:t> </a:t>
            </a:r>
            <a:r>
              <a:rPr lang="en-US" sz="2800" b="1" dirty="0" err="1"/>
              <a:t>geçmişte</a:t>
            </a:r>
            <a:r>
              <a:rPr lang="en-US" sz="2800" b="1" dirty="0"/>
              <a:t> </a:t>
            </a:r>
            <a:r>
              <a:rPr lang="en-US" sz="2800" b="1" dirty="0" err="1"/>
              <a:t>elde</a:t>
            </a:r>
            <a:r>
              <a:rPr lang="en-US" sz="2800" b="1" dirty="0"/>
              <a:t> </a:t>
            </a:r>
            <a:r>
              <a:rPr lang="en-US" sz="2800" b="1" dirty="0" err="1"/>
              <a:t>edilen</a:t>
            </a:r>
            <a:r>
              <a:rPr lang="en-US" sz="2800" b="1" dirty="0"/>
              <a:t> </a:t>
            </a:r>
            <a:r>
              <a:rPr lang="en-US" sz="2800" b="1" dirty="0" err="1"/>
              <a:t>bilgileri</a:t>
            </a:r>
            <a:r>
              <a:rPr lang="en-US" sz="2800" b="1" dirty="0"/>
              <a:t> </a:t>
            </a:r>
            <a:r>
              <a:rPr lang="en-US" sz="2800" b="1" dirty="0" err="1"/>
              <a:t>geri</a:t>
            </a:r>
            <a:r>
              <a:rPr lang="en-US" sz="2800" b="1" dirty="0"/>
              <a:t> </a:t>
            </a:r>
            <a:r>
              <a:rPr lang="en-US" sz="2800" b="1" dirty="0" err="1"/>
              <a:t>çağırarak</a:t>
            </a:r>
            <a:r>
              <a:rPr lang="en-US" sz="2800" dirty="0"/>
              <a:t> </a:t>
            </a:r>
            <a:r>
              <a:rPr lang="en-US" sz="2800" dirty="0" err="1"/>
              <a:t>okunan</a:t>
            </a:r>
            <a:r>
              <a:rPr lang="en-US" sz="2800" dirty="0"/>
              <a:t> </a:t>
            </a:r>
            <a:r>
              <a:rPr lang="en-US" sz="2800" dirty="0" err="1"/>
              <a:t>metni</a:t>
            </a:r>
            <a:r>
              <a:rPr lang="en-US" sz="2800" dirty="0"/>
              <a:t> </a:t>
            </a:r>
            <a:r>
              <a:rPr lang="en-US" sz="2800" dirty="0" err="1"/>
              <a:t>anlamlandırmayı</a:t>
            </a:r>
            <a:r>
              <a:rPr lang="en-US" sz="2800" dirty="0"/>
              <a:t> </a:t>
            </a:r>
            <a:r>
              <a:rPr lang="en-US" sz="2800" dirty="0" err="1"/>
              <a:t>gerektirmektedir</a:t>
            </a:r>
            <a:r>
              <a:rPr lang="en-US" sz="2800" dirty="0"/>
              <a:t>. Buna </a:t>
            </a:r>
            <a:r>
              <a:rPr lang="en-US" sz="2800" dirty="0" err="1"/>
              <a:t>bağlı</a:t>
            </a:r>
            <a:r>
              <a:rPr lang="en-US" sz="2800" dirty="0"/>
              <a:t> </a:t>
            </a:r>
            <a:r>
              <a:rPr lang="en-US" sz="2800" dirty="0" err="1"/>
              <a:t>olarak</a:t>
            </a:r>
            <a:r>
              <a:rPr lang="en-US" sz="2800" dirty="0"/>
              <a:t> </a:t>
            </a:r>
            <a:r>
              <a:rPr lang="en-US" sz="2800" dirty="0" err="1"/>
              <a:t>bellek</a:t>
            </a:r>
            <a:r>
              <a:rPr lang="en-US" sz="2800" dirty="0"/>
              <a:t> </a:t>
            </a:r>
            <a:r>
              <a:rPr lang="en-US" sz="2800" dirty="0" err="1"/>
              <a:t>problemleri</a:t>
            </a:r>
            <a:r>
              <a:rPr lang="en-US" sz="2800" dirty="0"/>
              <a:t> </a:t>
            </a:r>
            <a:r>
              <a:rPr lang="en-US" sz="2800" dirty="0" err="1"/>
              <a:t>yaşayan</a:t>
            </a:r>
            <a:r>
              <a:rPr lang="en-US" sz="2800" dirty="0"/>
              <a:t> </a:t>
            </a:r>
            <a:r>
              <a:rPr lang="en-US" sz="2800" dirty="0" err="1"/>
              <a:t>bir</a:t>
            </a:r>
            <a:r>
              <a:rPr lang="en-US" sz="2800" dirty="0"/>
              <a:t> </a:t>
            </a:r>
            <a:r>
              <a:rPr lang="en-US" sz="2800" dirty="0" err="1"/>
              <a:t>öğrencinin</a:t>
            </a:r>
            <a:r>
              <a:rPr lang="en-US" sz="2800" dirty="0"/>
              <a:t> </a:t>
            </a:r>
            <a:r>
              <a:rPr lang="en-US" sz="2800" dirty="0" err="1"/>
              <a:t>okuduğunu</a:t>
            </a:r>
            <a:r>
              <a:rPr lang="en-US" sz="2800" dirty="0"/>
              <a:t> tam </a:t>
            </a:r>
            <a:r>
              <a:rPr lang="en-US" sz="2800" dirty="0" err="1"/>
              <a:t>anlamasını</a:t>
            </a:r>
            <a:r>
              <a:rPr lang="en-US" sz="2800" dirty="0"/>
              <a:t> </a:t>
            </a:r>
            <a:r>
              <a:rPr lang="en-US" sz="2800" dirty="0" err="1"/>
              <a:t>beklemek</a:t>
            </a:r>
            <a:r>
              <a:rPr lang="en-US" sz="2800" dirty="0"/>
              <a:t> </a:t>
            </a:r>
            <a:r>
              <a:rPr lang="en-US" sz="2800" dirty="0" err="1"/>
              <a:t>mümkün</a:t>
            </a:r>
            <a:r>
              <a:rPr lang="en-US" sz="2800" dirty="0"/>
              <a:t> </a:t>
            </a:r>
            <a:r>
              <a:rPr lang="en-US" sz="2800" dirty="0" err="1"/>
              <a:t>olmamaktadır</a:t>
            </a:r>
            <a:r>
              <a:rPr lang="en-US" sz="2800" dirty="0"/>
              <a:t>.</a:t>
            </a:r>
            <a:endParaRPr lang="tr-TR" sz="2800" dirty="0"/>
          </a:p>
        </p:txBody>
      </p:sp>
    </p:spTree>
    <p:extLst>
      <p:ext uri="{BB962C8B-B14F-4D97-AF65-F5344CB8AC3E}">
        <p14:creationId xmlns="" xmlns:p14="http://schemas.microsoft.com/office/powerpoint/2010/main" val="38025641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pPr lvl="0"/>
            <a:r>
              <a:rPr lang="en-US" sz="2600" dirty="0"/>
              <a:t>ÖÖG </a:t>
            </a:r>
            <a:r>
              <a:rPr lang="en-US" sz="2600" dirty="0" err="1"/>
              <a:t>olan</a:t>
            </a:r>
            <a:r>
              <a:rPr lang="en-US" sz="2600" dirty="0"/>
              <a:t> </a:t>
            </a:r>
            <a:r>
              <a:rPr lang="en-US" sz="2600" dirty="0" err="1"/>
              <a:t>öğrencilerin</a:t>
            </a:r>
            <a:r>
              <a:rPr lang="en-US" sz="2600" dirty="0"/>
              <a:t> </a:t>
            </a:r>
            <a:r>
              <a:rPr lang="en-US" sz="2600" dirty="0" err="1"/>
              <a:t>eğitiminde</a:t>
            </a:r>
            <a:r>
              <a:rPr lang="en-US" sz="2600" dirty="0"/>
              <a:t> </a:t>
            </a:r>
            <a:r>
              <a:rPr lang="en-US" sz="2600" dirty="0" err="1"/>
              <a:t>daha</a:t>
            </a:r>
            <a:r>
              <a:rPr lang="en-US" sz="2600" dirty="0"/>
              <a:t> </a:t>
            </a:r>
            <a:r>
              <a:rPr lang="en-US" sz="2600" dirty="0" err="1"/>
              <a:t>çok</a:t>
            </a:r>
            <a:r>
              <a:rPr lang="en-US" sz="2600" b="1" u="sng" dirty="0"/>
              <a:t> </a:t>
            </a:r>
            <a:r>
              <a:rPr lang="en-US" sz="2600" b="1" u="sng" dirty="0" err="1"/>
              <a:t>işleyen</a:t>
            </a:r>
            <a:r>
              <a:rPr lang="en-US" sz="2600" b="1" u="sng" dirty="0"/>
              <a:t> </a:t>
            </a:r>
            <a:r>
              <a:rPr lang="en-US" sz="2600" b="1" u="sng" dirty="0" err="1"/>
              <a:t>bellek</a:t>
            </a:r>
            <a:r>
              <a:rPr lang="en-US" sz="2600" b="1" u="sng" dirty="0"/>
              <a:t> </a:t>
            </a:r>
            <a:r>
              <a:rPr lang="en-US" sz="2600" dirty="0" err="1"/>
              <a:t>üzerinde</a:t>
            </a:r>
            <a:r>
              <a:rPr lang="en-US" sz="2600" dirty="0"/>
              <a:t> </a:t>
            </a:r>
            <a:r>
              <a:rPr lang="en-US" sz="2600" dirty="0" err="1" smtClean="0"/>
              <a:t>durulmakta</a:t>
            </a:r>
            <a:endParaRPr lang="tr-TR" sz="2600" dirty="0" smtClean="0"/>
          </a:p>
          <a:p>
            <a:pPr lvl="0"/>
            <a:r>
              <a:rPr lang="en-US" sz="2600" dirty="0" err="1" smtClean="0"/>
              <a:t>İşleyen</a:t>
            </a:r>
            <a:r>
              <a:rPr lang="en-US" sz="2600" dirty="0" smtClean="0"/>
              <a:t> </a:t>
            </a:r>
            <a:r>
              <a:rPr lang="en-US" sz="2600" dirty="0" err="1"/>
              <a:t>bellek</a:t>
            </a:r>
            <a:r>
              <a:rPr lang="en-US" sz="2600" dirty="0"/>
              <a:t> </a:t>
            </a:r>
            <a:r>
              <a:rPr lang="en-US" sz="2600" dirty="0" err="1"/>
              <a:t>ve</a:t>
            </a:r>
            <a:r>
              <a:rPr lang="en-US" sz="2600" dirty="0"/>
              <a:t> </a:t>
            </a:r>
            <a:r>
              <a:rPr lang="en-US" sz="2600" dirty="0" err="1"/>
              <a:t>öğrenme</a:t>
            </a:r>
            <a:r>
              <a:rPr lang="en-US" sz="2600" dirty="0"/>
              <a:t> </a:t>
            </a:r>
            <a:r>
              <a:rPr lang="en-US" sz="2600" dirty="0" err="1"/>
              <a:t>güçlüğü</a:t>
            </a:r>
            <a:r>
              <a:rPr lang="en-US" sz="2600" dirty="0"/>
              <a:t> </a:t>
            </a:r>
            <a:r>
              <a:rPr lang="en-US" sz="2600" dirty="0" err="1"/>
              <a:t>üzerine</a:t>
            </a:r>
            <a:r>
              <a:rPr lang="en-US" sz="2600" dirty="0"/>
              <a:t> </a:t>
            </a:r>
            <a:r>
              <a:rPr lang="en-US" sz="2600" dirty="0" err="1"/>
              <a:t>yapılan</a:t>
            </a:r>
            <a:r>
              <a:rPr lang="en-US" sz="2600" dirty="0"/>
              <a:t> </a:t>
            </a:r>
            <a:r>
              <a:rPr lang="en-US" sz="2600" dirty="0" err="1"/>
              <a:t>çalışmalar</a:t>
            </a:r>
            <a:r>
              <a:rPr lang="en-US" sz="2600" dirty="0"/>
              <a:t>, </a:t>
            </a:r>
            <a:r>
              <a:rPr lang="en-US" sz="2600" dirty="0" err="1"/>
              <a:t>bu</a:t>
            </a:r>
            <a:r>
              <a:rPr lang="en-US" sz="2600" dirty="0"/>
              <a:t> </a:t>
            </a:r>
            <a:r>
              <a:rPr lang="en-US" sz="2600" dirty="0" err="1"/>
              <a:t>iki</a:t>
            </a:r>
            <a:r>
              <a:rPr lang="en-US" sz="2600" dirty="0"/>
              <a:t> </a:t>
            </a:r>
            <a:r>
              <a:rPr lang="en-US" sz="2600" dirty="0" err="1"/>
              <a:t>kavram</a:t>
            </a:r>
            <a:r>
              <a:rPr lang="en-US" sz="2600" dirty="0"/>
              <a:t> </a:t>
            </a:r>
            <a:r>
              <a:rPr lang="en-US" sz="2600" dirty="0" err="1"/>
              <a:t>arasında</a:t>
            </a:r>
            <a:r>
              <a:rPr lang="en-US" sz="2600" dirty="0"/>
              <a:t> </a:t>
            </a:r>
            <a:r>
              <a:rPr lang="en-US" sz="2600" dirty="0" err="1"/>
              <a:t>önemli</a:t>
            </a:r>
            <a:r>
              <a:rPr lang="en-US" sz="2600" dirty="0"/>
              <a:t> </a:t>
            </a:r>
            <a:r>
              <a:rPr lang="en-US" sz="2600" dirty="0" err="1"/>
              <a:t>bir</a:t>
            </a:r>
            <a:r>
              <a:rPr lang="en-US" sz="2600" dirty="0"/>
              <a:t> </a:t>
            </a:r>
            <a:r>
              <a:rPr lang="en-US" sz="2600" dirty="0" err="1"/>
              <a:t>ilişki</a:t>
            </a:r>
            <a:r>
              <a:rPr lang="en-US" sz="2600" dirty="0"/>
              <a:t> </a:t>
            </a:r>
            <a:r>
              <a:rPr lang="en-US" sz="2600" dirty="0" err="1"/>
              <a:t>olduğunu</a:t>
            </a:r>
            <a:r>
              <a:rPr lang="en-US" sz="2600" dirty="0"/>
              <a:t> </a:t>
            </a:r>
            <a:r>
              <a:rPr lang="en-US" sz="2600" dirty="0" err="1" smtClean="0"/>
              <a:t>belirlemiş</a:t>
            </a:r>
            <a:endParaRPr lang="tr-TR" sz="2600" dirty="0" smtClean="0"/>
          </a:p>
          <a:p>
            <a:pPr lvl="0"/>
            <a:r>
              <a:rPr lang="en-US" sz="2600" dirty="0" err="1" smtClean="0"/>
              <a:t>Beyin</a:t>
            </a:r>
            <a:r>
              <a:rPr lang="en-US" sz="2600" dirty="0" smtClean="0"/>
              <a:t> </a:t>
            </a:r>
            <a:r>
              <a:rPr lang="en-US" sz="2600" dirty="0" err="1"/>
              <a:t>fonksiyonları</a:t>
            </a:r>
            <a:r>
              <a:rPr lang="en-US" sz="2600" dirty="0"/>
              <a:t> </a:t>
            </a:r>
            <a:r>
              <a:rPr lang="en-US" sz="2600" dirty="0" err="1"/>
              <a:t>üzerine</a:t>
            </a:r>
            <a:r>
              <a:rPr lang="en-US" sz="2600" dirty="0"/>
              <a:t> </a:t>
            </a:r>
            <a:r>
              <a:rPr lang="en-US" sz="2600" dirty="0" err="1"/>
              <a:t>araştırmalar</a:t>
            </a:r>
            <a:r>
              <a:rPr lang="en-US" sz="2600" dirty="0"/>
              <a:t> </a:t>
            </a:r>
            <a:r>
              <a:rPr lang="en-US" sz="2600" dirty="0" err="1"/>
              <a:t>yapan</a:t>
            </a:r>
            <a:r>
              <a:rPr lang="en-US" sz="2600" dirty="0"/>
              <a:t>, </a:t>
            </a:r>
            <a:r>
              <a:rPr lang="en-US" sz="2600" dirty="0" err="1"/>
              <a:t>başta</a:t>
            </a:r>
            <a:r>
              <a:rPr lang="en-US" sz="2600" dirty="0"/>
              <a:t> </a:t>
            </a:r>
            <a:r>
              <a:rPr lang="en-US" sz="2600" dirty="0" err="1"/>
              <a:t>psikologlar</a:t>
            </a:r>
            <a:r>
              <a:rPr lang="en-US" sz="2600" dirty="0"/>
              <a:t> </a:t>
            </a:r>
            <a:r>
              <a:rPr lang="en-US" sz="2600" dirty="0" err="1"/>
              <a:t>olmak</a:t>
            </a:r>
            <a:r>
              <a:rPr lang="en-US" sz="2600" dirty="0"/>
              <a:t> </a:t>
            </a:r>
            <a:r>
              <a:rPr lang="en-US" sz="2600" dirty="0" err="1"/>
              <a:t>üzere</a:t>
            </a:r>
            <a:r>
              <a:rPr lang="en-US" sz="2600" dirty="0"/>
              <a:t>, </a:t>
            </a:r>
            <a:r>
              <a:rPr lang="en-US" sz="2600" dirty="0" err="1"/>
              <a:t>pek</a:t>
            </a:r>
            <a:r>
              <a:rPr lang="en-US" sz="2600" dirty="0"/>
              <a:t> </a:t>
            </a:r>
            <a:r>
              <a:rPr lang="en-US" sz="2600" dirty="0" err="1"/>
              <a:t>çok</a:t>
            </a:r>
            <a:r>
              <a:rPr lang="en-US" sz="2600" dirty="0"/>
              <a:t> </a:t>
            </a:r>
            <a:r>
              <a:rPr lang="en-US" sz="2600" dirty="0" err="1"/>
              <a:t>bilim</a:t>
            </a:r>
            <a:r>
              <a:rPr lang="en-US" sz="2600" dirty="0"/>
              <a:t> </a:t>
            </a:r>
            <a:r>
              <a:rPr lang="en-US" sz="2600" dirty="0" err="1"/>
              <a:t>adamı</a:t>
            </a:r>
            <a:r>
              <a:rPr lang="en-US" sz="2600" dirty="0"/>
              <a:t> </a:t>
            </a:r>
            <a:r>
              <a:rPr lang="en-US" sz="2600" dirty="0" err="1"/>
              <a:t>beynin</a:t>
            </a:r>
            <a:r>
              <a:rPr lang="en-US" sz="2600" dirty="0"/>
              <a:t> </a:t>
            </a:r>
            <a:r>
              <a:rPr lang="en-US" sz="2600" dirty="0" err="1"/>
              <a:t>bilgileri</a:t>
            </a:r>
            <a:r>
              <a:rPr lang="en-US" sz="2600" dirty="0"/>
              <a:t> </a:t>
            </a:r>
            <a:r>
              <a:rPr lang="en-US" sz="2600" dirty="0" err="1"/>
              <a:t>edinme</a:t>
            </a:r>
            <a:r>
              <a:rPr lang="en-US" sz="2600" dirty="0"/>
              <a:t>, </a:t>
            </a:r>
            <a:r>
              <a:rPr lang="en-US" sz="2600" dirty="0" err="1"/>
              <a:t>depolama</a:t>
            </a:r>
            <a:r>
              <a:rPr lang="en-US" sz="2600" dirty="0"/>
              <a:t> </a:t>
            </a:r>
            <a:r>
              <a:rPr lang="en-US" sz="2600" dirty="0" err="1"/>
              <a:t>ve</a:t>
            </a:r>
            <a:r>
              <a:rPr lang="en-US" sz="2600" dirty="0"/>
              <a:t> </a:t>
            </a:r>
            <a:r>
              <a:rPr lang="en-US" sz="2600" dirty="0" err="1"/>
              <a:t>gelecekte</a:t>
            </a:r>
            <a:r>
              <a:rPr lang="en-US" sz="2600" dirty="0"/>
              <a:t> </a:t>
            </a:r>
            <a:r>
              <a:rPr lang="en-US" sz="2600" dirty="0" err="1"/>
              <a:t>kullanmak</a:t>
            </a:r>
            <a:r>
              <a:rPr lang="en-US" sz="2600" dirty="0"/>
              <a:t> </a:t>
            </a:r>
            <a:r>
              <a:rPr lang="en-US" sz="2600" dirty="0" err="1"/>
              <a:t>için</a:t>
            </a:r>
            <a:r>
              <a:rPr lang="en-US" sz="2600" dirty="0"/>
              <a:t> </a:t>
            </a:r>
            <a:r>
              <a:rPr lang="en-US" sz="2600" dirty="0" err="1"/>
              <a:t>hazır</a:t>
            </a:r>
            <a:r>
              <a:rPr lang="en-US" sz="2600" dirty="0"/>
              <a:t> </a:t>
            </a:r>
            <a:r>
              <a:rPr lang="en-US" sz="2600" dirty="0" err="1"/>
              <a:t>halde</a:t>
            </a:r>
            <a:r>
              <a:rPr lang="en-US" sz="2600" dirty="0"/>
              <a:t> </a:t>
            </a:r>
            <a:r>
              <a:rPr lang="en-US" sz="2600" dirty="0" err="1"/>
              <a:t>tutma</a:t>
            </a:r>
            <a:r>
              <a:rPr lang="en-US" sz="2600" dirty="0"/>
              <a:t> </a:t>
            </a:r>
            <a:r>
              <a:rPr lang="en-US" sz="2600" dirty="0" err="1"/>
              <a:t>süreçlerini</a:t>
            </a:r>
            <a:r>
              <a:rPr lang="en-US" sz="2600" dirty="0"/>
              <a:t> </a:t>
            </a:r>
            <a:r>
              <a:rPr lang="en-US" sz="2600" dirty="0" err="1"/>
              <a:t>açıklayan</a:t>
            </a:r>
            <a:r>
              <a:rPr lang="en-US" sz="2600" dirty="0"/>
              <a:t> </a:t>
            </a:r>
            <a:r>
              <a:rPr lang="en-US" sz="2600" dirty="0" err="1"/>
              <a:t>çeşitli</a:t>
            </a:r>
            <a:r>
              <a:rPr lang="en-US" sz="2600" dirty="0"/>
              <a:t> modeler </a:t>
            </a:r>
            <a:r>
              <a:rPr lang="en-US" sz="2600" dirty="0" err="1" smtClean="0"/>
              <a:t>geliştir</a:t>
            </a:r>
            <a:r>
              <a:rPr lang="tr-TR" sz="2600" dirty="0" err="1" smtClean="0"/>
              <a:t>miş</a:t>
            </a:r>
            <a:endParaRPr lang="tr-TR" sz="2600" dirty="0"/>
          </a:p>
        </p:txBody>
      </p:sp>
    </p:spTree>
    <p:extLst>
      <p:ext uri="{BB962C8B-B14F-4D97-AF65-F5344CB8AC3E}">
        <p14:creationId xmlns="" xmlns:p14="http://schemas.microsoft.com/office/powerpoint/2010/main" val="24275503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pPr lvl="0"/>
            <a:r>
              <a:rPr lang="en-US" sz="2800" b="1" i="1" dirty="0" err="1"/>
              <a:t>Bilginin</a:t>
            </a:r>
            <a:r>
              <a:rPr lang="en-US" sz="2800" b="1" i="1" dirty="0"/>
              <a:t> </a:t>
            </a:r>
            <a:r>
              <a:rPr lang="en-US" sz="2800" b="1" i="1" dirty="0" err="1"/>
              <a:t>edinilmesi</a:t>
            </a:r>
            <a:r>
              <a:rPr lang="en-US" sz="2800" b="1" i="1" dirty="0"/>
              <a:t> </a:t>
            </a:r>
            <a:r>
              <a:rPr lang="en-US" sz="2800" b="1" i="1" dirty="0" err="1"/>
              <a:t>sürecinde</a:t>
            </a:r>
            <a:r>
              <a:rPr lang="en-US" sz="2800" b="1" i="1" dirty="0"/>
              <a:t> </a:t>
            </a:r>
            <a:r>
              <a:rPr lang="en-US" sz="2800" b="1" i="1" dirty="0" err="1"/>
              <a:t>edinilen</a:t>
            </a:r>
            <a:r>
              <a:rPr lang="en-US" sz="2800" b="1" i="1" dirty="0"/>
              <a:t> </a:t>
            </a:r>
            <a:r>
              <a:rPr lang="en-US" sz="2800" b="1" i="1" dirty="0" err="1"/>
              <a:t>bigiler</a:t>
            </a:r>
            <a:r>
              <a:rPr lang="en-US" sz="2800" b="1" i="1" dirty="0"/>
              <a:t> </a:t>
            </a:r>
            <a:r>
              <a:rPr lang="en-US" sz="2800" b="1" u="sng" dirty="0" err="1"/>
              <a:t>kısa</a:t>
            </a:r>
            <a:r>
              <a:rPr lang="en-US" sz="2800" b="1" u="sng" dirty="0"/>
              <a:t> </a:t>
            </a:r>
            <a:r>
              <a:rPr lang="en-US" sz="2800" b="1" u="sng" dirty="0" err="1"/>
              <a:t>süreli</a:t>
            </a:r>
            <a:r>
              <a:rPr lang="en-US" sz="2800" b="1" u="sng" dirty="0"/>
              <a:t> </a:t>
            </a:r>
            <a:r>
              <a:rPr lang="en-US" sz="2800" b="1" u="sng" dirty="0" err="1"/>
              <a:t>bellek</a:t>
            </a:r>
            <a:r>
              <a:rPr lang="en-US" sz="2800" b="1" u="sng" dirty="0"/>
              <a:t>, </a:t>
            </a:r>
            <a:r>
              <a:rPr lang="en-US" sz="2800" b="1" u="sng" dirty="0" err="1"/>
              <a:t>işleyen</a:t>
            </a:r>
            <a:r>
              <a:rPr lang="en-US" sz="2800" b="1" u="sng" dirty="0"/>
              <a:t> </a:t>
            </a:r>
            <a:r>
              <a:rPr lang="en-US" sz="2800" b="1" u="sng" dirty="0" err="1"/>
              <a:t>bellek</a:t>
            </a:r>
            <a:r>
              <a:rPr lang="en-US" sz="2800" b="1" u="sng" dirty="0"/>
              <a:t> </a:t>
            </a:r>
            <a:r>
              <a:rPr lang="en-US" sz="2800" b="1" u="sng" dirty="0" err="1"/>
              <a:t>ve</a:t>
            </a:r>
            <a:r>
              <a:rPr lang="en-US" sz="2800" b="1" u="sng" dirty="0"/>
              <a:t> son </a:t>
            </a:r>
            <a:r>
              <a:rPr lang="en-US" sz="2800" b="1" u="sng" dirty="0" err="1"/>
              <a:t>olarak</a:t>
            </a:r>
            <a:r>
              <a:rPr lang="en-US" sz="2800" b="1" u="sng" dirty="0"/>
              <a:t> da </a:t>
            </a:r>
            <a:r>
              <a:rPr lang="en-US" sz="2800" b="1" u="sng" dirty="0" err="1"/>
              <a:t>uzun</a:t>
            </a:r>
            <a:r>
              <a:rPr lang="en-US" sz="2800" b="1" u="sng" dirty="0"/>
              <a:t> </a:t>
            </a:r>
            <a:r>
              <a:rPr lang="en-US" sz="2800" b="1" u="sng" dirty="0" err="1"/>
              <a:t>süreli</a:t>
            </a:r>
            <a:r>
              <a:rPr lang="en-US" sz="2800" b="1" u="sng" dirty="0"/>
              <a:t> </a:t>
            </a:r>
            <a:r>
              <a:rPr lang="en-US" sz="2800" b="1" u="sng" dirty="0" err="1"/>
              <a:t>bellek</a:t>
            </a:r>
            <a:r>
              <a:rPr lang="en-US" sz="2800" b="1" u="sng" dirty="0"/>
              <a:t> </a:t>
            </a:r>
            <a:r>
              <a:rPr lang="en-US" sz="2800" dirty="0" err="1"/>
              <a:t>olmak</a:t>
            </a:r>
            <a:r>
              <a:rPr lang="en-US" sz="2800" dirty="0"/>
              <a:t> </a:t>
            </a:r>
            <a:r>
              <a:rPr lang="en-US" sz="2800" dirty="0" err="1"/>
              <a:t>üzere</a:t>
            </a:r>
            <a:r>
              <a:rPr lang="en-US" sz="2800" dirty="0"/>
              <a:t> </a:t>
            </a:r>
            <a:r>
              <a:rPr lang="en-US" sz="2800" dirty="0" err="1"/>
              <a:t>üç</a:t>
            </a:r>
            <a:r>
              <a:rPr lang="en-US" sz="2800" dirty="0"/>
              <a:t> </a:t>
            </a:r>
            <a:r>
              <a:rPr lang="en-US" sz="2800" dirty="0" err="1"/>
              <a:t>ana</a:t>
            </a:r>
            <a:r>
              <a:rPr lang="en-US" sz="2800" dirty="0"/>
              <a:t> </a:t>
            </a:r>
            <a:r>
              <a:rPr lang="en-US" sz="2800" dirty="0" err="1"/>
              <a:t>bölgeden</a:t>
            </a:r>
            <a:r>
              <a:rPr lang="en-US" sz="2800" dirty="0"/>
              <a:t> </a:t>
            </a:r>
            <a:r>
              <a:rPr lang="en-US" sz="2800" dirty="0" err="1" smtClean="0"/>
              <a:t>geçmekte</a:t>
            </a:r>
            <a:endParaRPr lang="tr-TR" sz="2800" dirty="0" smtClean="0"/>
          </a:p>
          <a:p>
            <a:pPr lvl="0"/>
            <a:r>
              <a:rPr lang="en-US" sz="2800" dirty="0" err="1" smtClean="0"/>
              <a:t>Kısa</a:t>
            </a:r>
            <a:r>
              <a:rPr lang="en-US" sz="2800" dirty="0" smtClean="0"/>
              <a:t> </a:t>
            </a:r>
            <a:r>
              <a:rPr lang="en-US" sz="2800" dirty="0" err="1"/>
              <a:t>süreli</a:t>
            </a:r>
            <a:r>
              <a:rPr lang="en-US" sz="2800" dirty="0"/>
              <a:t> </a:t>
            </a:r>
            <a:r>
              <a:rPr lang="en-US" sz="2800" dirty="0" err="1"/>
              <a:t>bellek</a:t>
            </a:r>
            <a:r>
              <a:rPr lang="en-US" sz="2800" dirty="0"/>
              <a:t> </a:t>
            </a:r>
            <a:r>
              <a:rPr lang="en-US" sz="2800" dirty="0" err="1"/>
              <a:t>bilgiyi</a:t>
            </a:r>
            <a:r>
              <a:rPr lang="en-US" sz="2800" dirty="0"/>
              <a:t> </a:t>
            </a:r>
            <a:r>
              <a:rPr lang="en-US" sz="2800" dirty="0" err="1"/>
              <a:t>saniyeler</a:t>
            </a:r>
            <a:r>
              <a:rPr lang="en-US" sz="2800" dirty="0"/>
              <a:t> </a:t>
            </a:r>
            <a:r>
              <a:rPr lang="en-US" sz="2800" dirty="0" err="1"/>
              <a:t>kadar</a:t>
            </a:r>
            <a:r>
              <a:rPr lang="en-US" sz="2800" dirty="0"/>
              <a:t> </a:t>
            </a:r>
            <a:r>
              <a:rPr lang="en-US" sz="2800" dirty="0" err="1"/>
              <a:t>kısa</a:t>
            </a:r>
            <a:r>
              <a:rPr lang="en-US" sz="2800" dirty="0"/>
              <a:t> </a:t>
            </a:r>
            <a:r>
              <a:rPr lang="en-US" sz="2800" dirty="0" err="1"/>
              <a:t>bir</a:t>
            </a:r>
            <a:r>
              <a:rPr lang="en-US" sz="2800" dirty="0"/>
              <a:t> zaman </a:t>
            </a:r>
            <a:r>
              <a:rPr lang="en-US" sz="2800" dirty="0" err="1"/>
              <a:t>aralığında</a:t>
            </a:r>
            <a:r>
              <a:rPr lang="en-US" sz="2800" dirty="0"/>
              <a:t> </a:t>
            </a:r>
            <a:r>
              <a:rPr lang="en-US" sz="2800" dirty="0" err="1"/>
              <a:t>beyinde</a:t>
            </a:r>
            <a:r>
              <a:rPr lang="en-US" sz="2800" dirty="0"/>
              <a:t> </a:t>
            </a:r>
            <a:r>
              <a:rPr lang="en-US" sz="2800" dirty="0" err="1" smtClean="0"/>
              <a:t>tutmakta</a:t>
            </a:r>
            <a:endParaRPr lang="tr-TR" sz="2800" dirty="0" smtClean="0"/>
          </a:p>
          <a:p>
            <a:pPr lvl="0"/>
            <a:r>
              <a:rPr lang="en-US" sz="2800" dirty="0" err="1" smtClean="0"/>
              <a:t>Bununla</a:t>
            </a:r>
            <a:r>
              <a:rPr lang="en-US" sz="2800" dirty="0" smtClean="0"/>
              <a:t> </a:t>
            </a:r>
            <a:r>
              <a:rPr lang="en-US" sz="2800" dirty="0" err="1"/>
              <a:t>birlikte</a:t>
            </a:r>
            <a:r>
              <a:rPr lang="en-US" sz="2800" dirty="0"/>
              <a:t> </a:t>
            </a:r>
            <a:r>
              <a:rPr lang="en-US" sz="2800" dirty="0" err="1"/>
              <a:t>kısa</a:t>
            </a:r>
            <a:r>
              <a:rPr lang="en-US" sz="2800" dirty="0"/>
              <a:t> </a:t>
            </a:r>
            <a:r>
              <a:rPr lang="en-US" sz="2800" dirty="0" err="1"/>
              <a:t>süreli</a:t>
            </a:r>
            <a:r>
              <a:rPr lang="en-US" sz="2800" dirty="0"/>
              <a:t> </a:t>
            </a:r>
            <a:r>
              <a:rPr lang="en-US" sz="2800" dirty="0" err="1"/>
              <a:t>bellekteki</a:t>
            </a:r>
            <a:r>
              <a:rPr lang="en-US" sz="2800" dirty="0"/>
              <a:t> </a:t>
            </a:r>
            <a:r>
              <a:rPr lang="en-US" sz="2800" dirty="0" err="1"/>
              <a:t>bir</a:t>
            </a:r>
            <a:r>
              <a:rPr lang="en-US" sz="2800" dirty="0"/>
              <a:t> </a:t>
            </a:r>
            <a:r>
              <a:rPr lang="en-US" sz="2800" dirty="0" err="1"/>
              <a:t>bilgiyi</a:t>
            </a:r>
            <a:r>
              <a:rPr lang="en-US" sz="2800" dirty="0"/>
              <a:t> </a:t>
            </a:r>
            <a:r>
              <a:rPr lang="en-US" sz="2800" dirty="0" err="1"/>
              <a:t>yeniden</a:t>
            </a:r>
            <a:r>
              <a:rPr lang="en-US" sz="2800" dirty="0"/>
              <a:t> </a:t>
            </a:r>
            <a:r>
              <a:rPr lang="en-US" sz="2800" dirty="0" err="1"/>
              <a:t>kullanmak</a:t>
            </a:r>
            <a:r>
              <a:rPr lang="en-US" sz="2800" dirty="0"/>
              <a:t> </a:t>
            </a:r>
            <a:r>
              <a:rPr lang="en-US" sz="2800" dirty="0" err="1"/>
              <a:t>üzere</a:t>
            </a:r>
            <a:r>
              <a:rPr lang="en-US" sz="2800" dirty="0"/>
              <a:t> </a:t>
            </a:r>
            <a:r>
              <a:rPr lang="en-US" sz="2800" dirty="0" err="1"/>
              <a:t>çağırmak</a:t>
            </a:r>
            <a:r>
              <a:rPr lang="en-US" sz="2800" dirty="0"/>
              <a:t> </a:t>
            </a:r>
            <a:r>
              <a:rPr lang="en-US" sz="2800" dirty="0" err="1"/>
              <a:t>mümkün</a:t>
            </a:r>
            <a:r>
              <a:rPr lang="en-US" sz="2800" dirty="0"/>
              <a:t> </a:t>
            </a:r>
            <a:r>
              <a:rPr lang="en-US" sz="2800" dirty="0" err="1" smtClean="0"/>
              <a:t>olmamakta</a:t>
            </a:r>
            <a:endParaRPr lang="tr-TR" sz="2600" dirty="0"/>
          </a:p>
        </p:txBody>
      </p:sp>
    </p:spTree>
    <p:extLst>
      <p:ext uri="{BB962C8B-B14F-4D97-AF65-F5344CB8AC3E}">
        <p14:creationId xmlns="" xmlns:p14="http://schemas.microsoft.com/office/powerpoint/2010/main" val="13115129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pPr lvl="0"/>
            <a:r>
              <a:rPr lang="en-US" sz="2800" dirty="0" err="1"/>
              <a:t>Fakat</a:t>
            </a:r>
            <a:r>
              <a:rPr lang="en-US" sz="2800" dirty="0"/>
              <a:t> </a:t>
            </a:r>
            <a:r>
              <a:rPr lang="en-US" sz="2800" dirty="0" err="1"/>
              <a:t>bu</a:t>
            </a:r>
            <a:r>
              <a:rPr lang="en-US" sz="2800" dirty="0"/>
              <a:t> </a:t>
            </a:r>
            <a:r>
              <a:rPr lang="en-US" sz="2800" dirty="0" err="1"/>
              <a:t>süreçte</a:t>
            </a:r>
            <a:r>
              <a:rPr lang="en-US" sz="2800" dirty="0"/>
              <a:t> </a:t>
            </a:r>
            <a:r>
              <a:rPr lang="en-US" sz="2800" dirty="0" err="1"/>
              <a:t>bazı</a:t>
            </a:r>
            <a:r>
              <a:rPr lang="en-US" sz="2800" dirty="0"/>
              <a:t> </a:t>
            </a:r>
            <a:r>
              <a:rPr lang="en-US" sz="2800" dirty="0" err="1"/>
              <a:t>bilgiler</a:t>
            </a:r>
            <a:r>
              <a:rPr lang="en-US" sz="2800" dirty="0"/>
              <a:t> </a:t>
            </a:r>
            <a:r>
              <a:rPr lang="en-US" sz="2800" dirty="0" err="1"/>
              <a:t>bir</a:t>
            </a:r>
            <a:r>
              <a:rPr lang="en-US" sz="2800" dirty="0"/>
              <a:t> </a:t>
            </a:r>
            <a:r>
              <a:rPr lang="en-US" sz="2800" dirty="0" err="1"/>
              <a:t>sonraki</a:t>
            </a:r>
            <a:r>
              <a:rPr lang="en-US" sz="2800" dirty="0"/>
              <a:t> </a:t>
            </a:r>
            <a:r>
              <a:rPr lang="en-US" sz="2800" dirty="0" err="1"/>
              <a:t>bellek</a:t>
            </a:r>
            <a:r>
              <a:rPr lang="en-US" sz="2800" dirty="0"/>
              <a:t> </a:t>
            </a:r>
            <a:r>
              <a:rPr lang="en-US" sz="2800" dirty="0" err="1"/>
              <a:t>durağı</a:t>
            </a:r>
            <a:r>
              <a:rPr lang="en-US" sz="2800" dirty="0"/>
              <a:t> </a:t>
            </a:r>
            <a:r>
              <a:rPr lang="en-US" sz="2800" dirty="0" err="1"/>
              <a:t>olan</a:t>
            </a:r>
            <a:r>
              <a:rPr lang="en-US" sz="2800" dirty="0"/>
              <a:t> </a:t>
            </a:r>
            <a:r>
              <a:rPr lang="en-US" sz="2800" dirty="0" err="1"/>
              <a:t>işleyen</a:t>
            </a:r>
            <a:r>
              <a:rPr lang="en-US" sz="2800" dirty="0"/>
              <a:t> </a:t>
            </a:r>
            <a:r>
              <a:rPr lang="en-US" sz="2800" dirty="0" err="1"/>
              <a:t>belleğe</a:t>
            </a:r>
            <a:r>
              <a:rPr lang="en-US" sz="2800" dirty="0"/>
              <a:t> </a:t>
            </a:r>
            <a:r>
              <a:rPr lang="en-US" sz="2800" dirty="0" err="1" smtClean="0"/>
              <a:t>geçebilmekte</a:t>
            </a:r>
            <a:endParaRPr lang="tr-TR" sz="2800" dirty="0" smtClean="0"/>
          </a:p>
          <a:p>
            <a:pPr lvl="0"/>
            <a:r>
              <a:rPr lang="en-US" sz="2800" dirty="0" err="1" smtClean="0"/>
              <a:t>İşleyen</a:t>
            </a:r>
            <a:r>
              <a:rPr lang="en-US" sz="2800" dirty="0" smtClean="0"/>
              <a:t> </a:t>
            </a:r>
            <a:r>
              <a:rPr lang="en-US" sz="2800" dirty="0" err="1"/>
              <a:t>bellek</a:t>
            </a:r>
            <a:r>
              <a:rPr lang="en-US" sz="2800" dirty="0"/>
              <a:t> </a:t>
            </a:r>
            <a:r>
              <a:rPr lang="en-US" sz="2800" dirty="0" err="1"/>
              <a:t>bilginin</a:t>
            </a:r>
            <a:r>
              <a:rPr lang="en-US" sz="2800" dirty="0"/>
              <a:t> </a:t>
            </a:r>
            <a:r>
              <a:rPr lang="en-US" sz="2800" dirty="0" err="1"/>
              <a:t>eşzamanlı</a:t>
            </a:r>
            <a:r>
              <a:rPr lang="en-US" sz="2800" dirty="0"/>
              <a:t> </a:t>
            </a:r>
            <a:r>
              <a:rPr lang="en-US" sz="2800" dirty="0" err="1"/>
              <a:t>olarak</a:t>
            </a:r>
            <a:r>
              <a:rPr lang="en-US" sz="2800" dirty="0"/>
              <a:t> </a:t>
            </a:r>
            <a:r>
              <a:rPr lang="en-US" sz="2800" dirty="0" err="1"/>
              <a:t>işlenmesini</a:t>
            </a:r>
            <a:r>
              <a:rPr lang="en-US" sz="2800" dirty="0"/>
              <a:t> </a:t>
            </a:r>
            <a:r>
              <a:rPr lang="en-US" sz="2800" dirty="0" err="1"/>
              <a:t>ve</a:t>
            </a:r>
            <a:r>
              <a:rPr lang="en-US" sz="2800" dirty="0"/>
              <a:t> </a:t>
            </a:r>
            <a:r>
              <a:rPr lang="en-US" sz="2800" dirty="0" err="1"/>
              <a:t>depolanmasını</a:t>
            </a:r>
            <a:r>
              <a:rPr lang="en-US" sz="2800" dirty="0"/>
              <a:t> </a:t>
            </a:r>
            <a:r>
              <a:rPr lang="en-US" sz="2800" dirty="0" err="1" smtClean="0"/>
              <a:t>içermekte</a:t>
            </a:r>
            <a:endParaRPr lang="tr-TR" sz="2800" dirty="0" smtClean="0"/>
          </a:p>
          <a:p>
            <a:pPr lvl="0"/>
            <a:r>
              <a:rPr lang="en-US" sz="2800" b="1" dirty="0" smtClean="0"/>
              <a:t>Bu </a:t>
            </a:r>
            <a:r>
              <a:rPr lang="en-US" sz="2800" b="1" dirty="0" err="1"/>
              <a:t>nedenle</a:t>
            </a:r>
            <a:r>
              <a:rPr lang="en-US" sz="2800" b="1" dirty="0"/>
              <a:t> </a:t>
            </a:r>
            <a:r>
              <a:rPr lang="en-US" sz="2800" b="1" dirty="0" err="1"/>
              <a:t>okuduğunu</a:t>
            </a:r>
            <a:r>
              <a:rPr lang="en-US" sz="2800" b="1" dirty="0"/>
              <a:t> </a:t>
            </a:r>
            <a:r>
              <a:rPr lang="en-US" sz="2800" b="1" dirty="0" err="1"/>
              <a:t>anlama</a:t>
            </a:r>
            <a:r>
              <a:rPr lang="en-US" sz="2800" b="1" dirty="0"/>
              <a:t>, </a:t>
            </a:r>
            <a:r>
              <a:rPr lang="en-US" sz="2800" b="1" dirty="0" err="1"/>
              <a:t>dikkatini</a:t>
            </a:r>
            <a:r>
              <a:rPr lang="en-US" sz="2800" b="1" dirty="0"/>
              <a:t> </a:t>
            </a:r>
            <a:r>
              <a:rPr lang="en-US" sz="2800" b="1" dirty="0" err="1"/>
              <a:t>toplama</a:t>
            </a:r>
            <a:r>
              <a:rPr lang="en-US" sz="2800" b="1" dirty="0"/>
              <a:t> </a:t>
            </a:r>
            <a:r>
              <a:rPr lang="en-US" sz="2800" b="1" dirty="0" err="1"/>
              <a:t>ve</a:t>
            </a:r>
            <a:r>
              <a:rPr lang="en-US" sz="2800" b="1" dirty="0"/>
              <a:t> </a:t>
            </a:r>
            <a:r>
              <a:rPr lang="en-US" sz="2800" b="1" dirty="0" err="1"/>
              <a:t>önceden</a:t>
            </a:r>
            <a:r>
              <a:rPr lang="en-US" sz="2800" b="1" dirty="0"/>
              <a:t> </a:t>
            </a:r>
            <a:r>
              <a:rPr lang="en-US" sz="2800" b="1" dirty="0" err="1"/>
              <a:t>öğrenilen</a:t>
            </a:r>
            <a:r>
              <a:rPr lang="en-US" sz="2800" b="1" dirty="0"/>
              <a:t> </a:t>
            </a:r>
            <a:r>
              <a:rPr lang="en-US" sz="2800" b="1" dirty="0" err="1"/>
              <a:t>bilgileri</a:t>
            </a:r>
            <a:r>
              <a:rPr lang="en-US" sz="2800" b="1" dirty="0"/>
              <a:t> </a:t>
            </a:r>
            <a:r>
              <a:rPr lang="en-US" sz="2800" b="1" dirty="0" err="1"/>
              <a:t>geri</a:t>
            </a:r>
            <a:r>
              <a:rPr lang="en-US" sz="2800" b="1" dirty="0"/>
              <a:t> </a:t>
            </a:r>
            <a:r>
              <a:rPr lang="en-US" sz="2800" b="1" dirty="0" err="1"/>
              <a:t>çağırma</a:t>
            </a:r>
            <a:r>
              <a:rPr lang="en-US" sz="2800" b="1" dirty="0"/>
              <a:t> </a:t>
            </a:r>
            <a:r>
              <a:rPr lang="en-US" sz="2800" b="1" dirty="0" err="1"/>
              <a:t>büyük</a:t>
            </a:r>
            <a:r>
              <a:rPr lang="en-US" sz="2800" b="1" dirty="0"/>
              <a:t> </a:t>
            </a:r>
            <a:r>
              <a:rPr lang="en-US" sz="2800" b="1" dirty="0" err="1"/>
              <a:t>oranda</a:t>
            </a:r>
            <a:r>
              <a:rPr lang="en-US" sz="2800" b="1" dirty="0"/>
              <a:t> </a:t>
            </a:r>
            <a:r>
              <a:rPr lang="en-US" sz="2800" b="1" u="sng" dirty="0" err="1"/>
              <a:t>işleyen</a:t>
            </a:r>
            <a:r>
              <a:rPr lang="en-US" sz="2800" b="1" u="sng" dirty="0"/>
              <a:t> </a:t>
            </a:r>
            <a:r>
              <a:rPr lang="en-US" sz="2800" b="1" u="sng" dirty="0" err="1"/>
              <a:t>bellekle</a:t>
            </a:r>
            <a:r>
              <a:rPr lang="en-US" sz="2800" b="1" u="sng" dirty="0"/>
              <a:t> </a:t>
            </a:r>
            <a:r>
              <a:rPr lang="en-US" sz="2800" b="1" u="sng" dirty="0" err="1" smtClean="0"/>
              <a:t>ilgili</a:t>
            </a:r>
            <a:endParaRPr lang="tr-TR" sz="2600" b="1" u="sng" dirty="0"/>
          </a:p>
        </p:txBody>
      </p:sp>
    </p:spTree>
    <p:extLst>
      <p:ext uri="{BB962C8B-B14F-4D97-AF65-F5344CB8AC3E}">
        <p14:creationId xmlns="" xmlns:p14="http://schemas.microsoft.com/office/powerpoint/2010/main" val="2975130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err="1"/>
              <a:t>İşleyen</a:t>
            </a:r>
            <a:r>
              <a:rPr lang="en-US" sz="2800" dirty="0"/>
              <a:t> </a:t>
            </a:r>
            <a:r>
              <a:rPr lang="en-US" sz="2800" dirty="0" err="1"/>
              <a:t>bellekteki</a:t>
            </a:r>
            <a:r>
              <a:rPr lang="en-US" sz="2800" dirty="0"/>
              <a:t> </a:t>
            </a:r>
            <a:r>
              <a:rPr lang="en-US" sz="2800" dirty="0" err="1"/>
              <a:t>bilgiler</a:t>
            </a:r>
            <a:r>
              <a:rPr lang="en-US" sz="2800" dirty="0"/>
              <a:t> </a:t>
            </a:r>
            <a:r>
              <a:rPr lang="en-US" sz="2800" dirty="0" err="1"/>
              <a:t>daha</a:t>
            </a:r>
            <a:r>
              <a:rPr lang="en-US" sz="2800" dirty="0"/>
              <a:t> </a:t>
            </a:r>
            <a:r>
              <a:rPr lang="en-US" sz="2800" dirty="0" err="1"/>
              <a:t>sonra</a:t>
            </a:r>
            <a:r>
              <a:rPr lang="en-US" sz="2800" dirty="0"/>
              <a:t> da </a:t>
            </a:r>
            <a:r>
              <a:rPr lang="en-US" sz="2800" dirty="0" err="1"/>
              <a:t>bilgi</a:t>
            </a:r>
            <a:r>
              <a:rPr lang="en-US" sz="2800" dirty="0"/>
              <a:t> </a:t>
            </a:r>
            <a:r>
              <a:rPr lang="en-US" sz="2800" dirty="0" err="1"/>
              <a:t>işlem</a:t>
            </a:r>
            <a:r>
              <a:rPr lang="en-US" sz="2800" dirty="0"/>
              <a:t> </a:t>
            </a:r>
            <a:r>
              <a:rPr lang="en-US" sz="2800" dirty="0" err="1"/>
              <a:t>süreçlerinin</a:t>
            </a:r>
            <a:r>
              <a:rPr lang="en-US" sz="2800" dirty="0"/>
              <a:t> son </a:t>
            </a:r>
            <a:r>
              <a:rPr lang="en-US" sz="2800" dirty="0" err="1"/>
              <a:t>durağı</a:t>
            </a:r>
            <a:r>
              <a:rPr lang="en-US" sz="2800" dirty="0"/>
              <a:t> </a:t>
            </a:r>
            <a:r>
              <a:rPr lang="en-US" sz="2800" dirty="0" err="1"/>
              <a:t>olan</a:t>
            </a:r>
            <a:r>
              <a:rPr lang="en-US" sz="2800" dirty="0"/>
              <a:t> </a:t>
            </a:r>
            <a:r>
              <a:rPr lang="en-US" sz="2800" dirty="0" err="1"/>
              <a:t>uzun</a:t>
            </a:r>
            <a:r>
              <a:rPr lang="en-US" sz="2800" dirty="0"/>
              <a:t> </a:t>
            </a:r>
            <a:r>
              <a:rPr lang="en-US" sz="2800" dirty="0" err="1"/>
              <a:t>süreli</a:t>
            </a:r>
            <a:r>
              <a:rPr lang="en-US" sz="2800" dirty="0"/>
              <a:t> </a:t>
            </a:r>
            <a:r>
              <a:rPr lang="en-US" sz="2800" dirty="0" err="1"/>
              <a:t>belleğe</a:t>
            </a:r>
            <a:r>
              <a:rPr lang="en-US" sz="2800" dirty="0"/>
              <a:t> </a:t>
            </a:r>
            <a:r>
              <a:rPr lang="en-US" sz="2800" dirty="0" err="1" smtClean="0"/>
              <a:t>geçmekte</a:t>
            </a:r>
            <a:endParaRPr lang="tr-TR" sz="2800" dirty="0" smtClean="0"/>
          </a:p>
          <a:p>
            <a:r>
              <a:rPr lang="en-US" sz="2800" dirty="0" err="1" smtClean="0"/>
              <a:t>Elde</a:t>
            </a:r>
            <a:r>
              <a:rPr lang="en-US" sz="2800" dirty="0" smtClean="0"/>
              <a:t> </a:t>
            </a:r>
            <a:r>
              <a:rPr lang="en-US" sz="2800" dirty="0" err="1"/>
              <a:t>edilen</a:t>
            </a:r>
            <a:r>
              <a:rPr lang="en-US" sz="2800" dirty="0"/>
              <a:t> </a:t>
            </a:r>
            <a:r>
              <a:rPr lang="en-US" sz="2800" dirty="0" err="1"/>
              <a:t>bilgiler</a:t>
            </a:r>
            <a:r>
              <a:rPr lang="en-US" sz="2800" dirty="0"/>
              <a:t> </a:t>
            </a:r>
            <a:r>
              <a:rPr lang="en-US" sz="2800" dirty="0" err="1"/>
              <a:t>uzun</a:t>
            </a:r>
            <a:r>
              <a:rPr lang="en-US" sz="2800" dirty="0"/>
              <a:t> </a:t>
            </a:r>
            <a:r>
              <a:rPr lang="en-US" sz="2800" dirty="0" err="1"/>
              <a:t>süreli</a:t>
            </a:r>
            <a:r>
              <a:rPr lang="en-US" sz="2800" dirty="0"/>
              <a:t> </a:t>
            </a:r>
            <a:r>
              <a:rPr lang="en-US" sz="2800" dirty="0" err="1"/>
              <a:t>bellekte</a:t>
            </a:r>
            <a:r>
              <a:rPr lang="en-US" sz="2800" dirty="0"/>
              <a:t> </a:t>
            </a:r>
            <a:r>
              <a:rPr lang="en-US" sz="2800" dirty="0" err="1" smtClean="0"/>
              <a:t>depolanmakta</a:t>
            </a:r>
            <a:r>
              <a:rPr lang="en-US" sz="2800" dirty="0" smtClean="0"/>
              <a:t> </a:t>
            </a:r>
            <a:endParaRPr lang="tr-TR" sz="2800" dirty="0"/>
          </a:p>
          <a:p>
            <a:r>
              <a:rPr lang="en-US" sz="2800" dirty="0"/>
              <a:t>ÖÖG </a:t>
            </a:r>
            <a:r>
              <a:rPr lang="en-US" sz="2800" dirty="0" err="1"/>
              <a:t>olan</a:t>
            </a:r>
            <a:r>
              <a:rPr lang="en-US" sz="2800" dirty="0"/>
              <a:t> </a:t>
            </a:r>
            <a:r>
              <a:rPr lang="en-US" sz="2800" dirty="0" err="1"/>
              <a:t>öğrencilerin</a:t>
            </a:r>
            <a:r>
              <a:rPr lang="en-US" sz="2800" dirty="0"/>
              <a:t> </a:t>
            </a:r>
            <a:r>
              <a:rPr lang="en-US" sz="2800" dirty="0" err="1"/>
              <a:t>özellikleri</a:t>
            </a:r>
            <a:r>
              <a:rPr lang="en-US" sz="2800" dirty="0"/>
              <a:t> </a:t>
            </a:r>
            <a:r>
              <a:rPr lang="en-US" sz="2800" dirty="0" err="1"/>
              <a:t>üzerine</a:t>
            </a:r>
            <a:r>
              <a:rPr lang="en-US" sz="2800" dirty="0"/>
              <a:t> </a:t>
            </a:r>
            <a:r>
              <a:rPr lang="en-US" sz="2800" dirty="0" err="1"/>
              <a:t>yapılan</a:t>
            </a:r>
            <a:r>
              <a:rPr lang="en-US" sz="2800" dirty="0"/>
              <a:t> </a:t>
            </a:r>
            <a:r>
              <a:rPr lang="en-US" sz="2800" dirty="0" err="1"/>
              <a:t>araştırmalar</a:t>
            </a:r>
            <a:r>
              <a:rPr lang="en-US" sz="2800" dirty="0"/>
              <a:t> </a:t>
            </a:r>
            <a:r>
              <a:rPr lang="en-US" sz="2800" dirty="0" err="1"/>
              <a:t>bu</a:t>
            </a:r>
            <a:r>
              <a:rPr lang="en-US" sz="2800" dirty="0"/>
              <a:t> </a:t>
            </a:r>
            <a:r>
              <a:rPr lang="en-US" sz="2800" dirty="0" err="1"/>
              <a:t>öğrencilerin</a:t>
            </a:r>
            <a:r>
              <a:rPr lang="en-US" sz="2800" dirty="0"/>
              <a:t> </a:t>
            </a:r>
            <a:r>
              <a:rPr lang="en-US" sz="2800" dirty="0" err="1"/>
              <a:t>çoğunda</a:t>
            </a:r>
            <a:r>
              <a:rPr lang="en-US" sz="2800" dirty="0"/>
              <a:t> </a:t>
            </a:r>
            <a:r>
              <a:rPr lang="en-US" sz="2800" dirty="0" err="1"/>
              <a:t>bellek</a:t>
            </a:r>
            <a:r>
              <a:rPr lang="en-US" sz="2800" dirty="0"/>
              <a:t> </a:t>
            </a:r>
            <a:r>
              <a:rPr lang="en-US" sz="2800" dirty="0" err="1"/>
              <a:t>problemlerinin</a:t>
            </a:r>
            <a:r>
              <a:rPr lang="en-US" sz="2800" dirty="0"/>
              <a:t> </a:t>
            </a:r>
            <a:r>
              <a:rPr lang="en-US" sz="2800" dirty="0" err="1"/>
              <a:t>görüldüğünü</a:t>
            </a:r>
            <a:r>
              <a:rPr lang="en-US" sz="2800" dirty="0"/>
              <a:t> </a:t>
            </a:r>
            <a:r>
              <a:rPr lang="en-US" sz="2800" dirty="0" err="1" smtClean="0"/>
              <a:t>kanıtlamakta</a:t>
            </a:r>
            <a:endParaRPr lang="tr-TR" sz="2600" dirty="0"/>
          </a:p>
        </p:txBody>
      </p:sp>
    </p:spTree>
    <p:extLst>
      <p:ext uri="{BB962C8B-B14F-4D97-AF65-F5344CB8AC3E}">
        <p14:creationId xmlns="" xmlns:p14="http://schemas.microsoft.com/office/powerpoint/2010/main" val="21670377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endParaRPr lang="tr-TR" sz="2800" b="1" dirty="0" smtClean="0"/>
          </a:p>
          <a:p>
            <a:r>
              <a:rPr lang="en-US" sz="2800" b="1" dirty="0" err="1" smtClean="0"/>
              <a:t>Yine</a:t>
            </a:r>
            <a:r>
              <a:rPr lang="en-US" sz="2800" b="1" dirty="0" smtClean="0"/>
              <a:t> </a:t>
            </a:r>
            <a:r>
              <a:rPr lang="en-US" sz="2800" b="1" dirty="0" err="1"/>
              <a:t>bu</a:t>
            </a:r>
            <a:r>
              <a:rPr lang="en-US" sz="2800" b="1" dirty="0"/>
              <a:t> </a:t>
            </a:r>
            <a:r>
              <a:rPr lang="en-US" sz="2800" b="1" dirty="0" err="1"/>
              <a:t>araştırmalara</a:t>
            </a:r>
            <a:r>
              <a:rPr lang="en-US" sz="2800" b="1" dirty="0"/>
              <a:t> </a:t>
            </a:r>
            <a:r>
              <a:rPr lang="en-US" sz="2800" b="1" dirty="0" err="1"/>
              <a:t>göre</a:t>
            </a:r>
            <a:r>
              <a:rPr lang="en-US" sz="2800" b="1" dirty="0"/>
              <a:t> ÖÖG </a:t>
            </a:r>
            <a:r>
              <a:rPr lang="en-US" sz="2800" b="1" dirty="0" err="1"/>
              <a:t>olan</a:t>
            </a:r>
            <a:r>
              <a:rPr lang="en-US" sz="2800" b="1" dirty="0"/>
              <a:t> </a:t>
            </a:r>
            <a:r>
              <a:rPr lang="en-US" sz="2800" b="1" dirty="0" err="1"/>
              <a:t>öğrencilerin</a:t>
            </a:r>
            <a:r>
              <a:rPr lang="en-US" sz="2800" b="1" dirty="0"/>
              <a:t> </a:t>
            </a:r>
            <a:r>
              <a:rPr lang="en-US" sz="2800" b="1" dirty="0" err="1"/>
              <a:t>yetersiz</a:t>
            </a:r>
            <a:r>
              <a:rPr lang="en-US" sz="2800" b="1" dirty="0"/>
              <a:t> </a:t>
            </a:r>
            <a:r>
              <a:rPr lang="en-US" sz="2800" b="1" dirty="0" err="1"/>
              <a:t>okuma</a:t>
            </a:r>
            <a:r>
              <a:rPr lang="en-US" sz="2800" b="1" dirty="0"/>
              <a:t> </a:t>
            </a:r>
            <a:r>
              <a:rPr lang="en-US" sz="2800" b="1" dirty="0" err="1"/>
              <a:t>becerilerine</a:t>
            </a:r>
            <a:r>
              <a:rPr lang="en-US" sz="2800" b="1" dirty="0"/>
              <a:t> </a:t>
            </a:r>
            <a:r>
              <a:rPr lang="en-US" sz="2800" b="1" dirty="0" err="1"/>
              <a:t>sahip</a:t>
            </a:r>
            <a:r>
              <a:rPr lang="en-US" sz="2800" b="1" dirty="0"/>
              <a:t> </a:t>
            </a:r>
            <a:r>
              <a:rPr lang="en-US" sz="2800" b="1" dirty="0" err="1"/>
              <a:t>olmalarının</a:t>
            </a:r>
            <a:r>
              <a:rPr lang="en-US" sz="2800" b="1" dirty="0"/>
              <a:t> </a:t>
            </a:r>
            <a:r>
              <a:rPr lang="en-US" sz="2800" b="1" dirty="0" err="1"/>
              <a:t>nedeni</a:t>
            </a:r>
            <a:r>
              <a:rPr lang="en-US" sz="2800" b="1" dirty="0"/>
              <a:t>, </a:t>
            </a:r>
            <a:r>
              <a:rPr lang="en-US" sz="2800" b="1" dirty="0" err="1"/>
              <a:t>bu</a:t>
            </a:r>
            <a:r>
              <a:rPr lang="en-US" sz="2800" b="1" dirty="0"/>
              <a:t> </a:t>
            </a:r>
            <a:r>
              <a:rPr lang="en-US" sz="2800" b="1" dirty="0" err="1"/>
              <a:t>çocukların</a:t>
            </a:r>
            <a:r>
              <a:rPr lang="en-US" sz="2800" b="1" dirty="0"/>
              <a:t> </a:t>
            </a:r>
            <a:r>
              <a:rPr lang="en-US" sz="2800" b="1" dirty="0" err="1"/>
              <a:t>aslında</a:t>
            </a:r>
            <a:r>
              <a:rPr lang="en-US" sz="2800" b="1" dirty="0"/>
              <a:t> </a:t>
            </a:r>
            <a:r>
              <a:rPr lang="en-US" sz="2800" b="1" dirty="0" err="1"/>
              <a:t>okumayı</a:t>
            </a:r>
            <a:r>
              <a:rPr lang="en-US" sz="2800" b="1" dirty="0"/>
              <a:t> </a:t>
            </a:r>
            <a:r>
              <a:rPr lang="en-US" sz="2800" b="1" dirty="0" err="1"/>
              <a:t>bilmemelerinden</a:t>
            </a:r>
            <a:r>
              <a:rPr lang="en-US" sz="2800" b="1" dirty="0"/>
              <a:t> </a:t>
            </a:r>
            <a:r>
              <a:rPr lang="en-US" sz="2800" b="1" dirty="0" err="1"/>
              <a:t>değil</a:t>
            </a:r>
            <a:r>
              <a:rPr lang="en-US" sz="2800" b="1" dirty="0"/>
              <a:t>, </a:t>
            </a:r>
            <a:r>
              <a:rPr lang="en-US" sz="2800" b="1" dirty="0" err="1"/>
              <a:t>okuma</a:t>
            </a:r>
            <a:r>
              <a:rPr lang="en-US" sz="2800" b="1" dirty="0"/>
              <a:t> </a:t>
            </a:r>
            <a:r>
              <a:rPr lang="en-US" sz="2800" b="1" dirty="0" err="1"/>
              <a:t>sürecini</a:t>
            </a:r>
            <a:r>
              <a:rPr lang="en-US" sz="2800" b="1" dirty="0"/>
              <a:t> </a:t>
            </a:r>
            <a:r>
              <a:rPr lang="en-US" sz="2800" b="1" dirty="0" err="1"/>
              <a:t>tamamlamak</a:t>
            </a:r>
            <a:r>
              <a:rPr lang="en-US" sz="2800" b="1" dirty="0"/>
              <a:t> </a:t>
            </a:r>
            <a:r>
              <a:rPr lang="en-US" sz="2800" b="1" dirty="0" err="1"/>
              <a:t>için</a:t>
            </a:r>
            <a:r>
              <a:rPr lang="en-US" sz="2800" b="1" dirty="0"/>
              <a:t> </a:t>
            </a:r>
            <a:r>
              <a:rPr lang="en-US" sz="2800" b="1" dirty="0" err="1"/>
              <a:t>sınırlı</a:t>
            </a:r>
            <a:r>
              <a:rPr lang="en-US" sz="2800" b="1" dirty="0"/>
              <a:t> </a:t>
            </a:r>
            <a:r>
              <a:rPr lang="en-US" sz="2800" b="1" dirty="0" err="1"/>
              <a:t>işleyen</a:t>
            </a:r>
            <a:r>
              <a:rPr lang="en-US" sz="2800" b="1" dirty="0"/>
              <a:t> </a:t>
            </a:r>
            <a:r>
              <a:rPr lang="en-US" sz="2800" b="1" dirty="0" err="1"/>
              <a:t>belleğe</a:t>
            </a:r>
            <a:r>
              <a:rPr lang="en-US" sz="2800" b="1" dirty="0"/>
              <a:t> </a:t>
            </a:r>
            <a:r>
              <a:rPr lang="en-US" sz="2800" b="1" dirty="0" err="1"/>
              <a:t>sahip</a:t>
            </a:r>
            <a:r>
              <a:rPr lang="en-US" sz="2800" b="1" dirty="0"/>
              <a:t> </a:t>
            </a:r>
            <a:r>
              <a:rPr lang="en-US" sz="2800" b="1" dirty="0" err="1"/>
              <a:t>olmalarından</a:t>
            </a:r>
            <a:r>
              <a:rPr lang="en-US" sz="2800" b="1" dirty="0"/>
              <a:t> </a:t>
            </a:r>
            <a:r>
              <a:rPr lang="en-US" sz="2800" b="1" dirty="0" err="1" smtClean="0"/>
              <a:t>kaynaklanmakta</a:t>
            </a:r>
            <a:endParaRPr lang="tr-TR" sz="2800" b="1" dirty="0"/>
          </a:p>
        </p:txBody>
      </p:sp>
    </p:spTree>
    <p:extLst>
      <p:ext uri="{BB962C8B-B14F-4D97-AF65-F5344CB8AC3E}">
        <p14:creationId xmlns="" xmlns:p14="http://schemas.microsoft.com/office/powerpoint/2010/main" val="1321586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214282" y="2143116"/>
            <a:ext cx="8643998" cy="4357718"/>
          </a:xfrm>
        </p:spPr>
        <p:txBody>
          <a:bodyPr>
            <a:noAutofit/>
          </a:bodyPr>
          <a:lstStyle/>
          <a:p>
            <a:r>
              <a:rPr lang="en-US" sz="2800" dirty="0" err="1"/>
              <a:t>Bütün</a:t>
            </a:r>
            <a:r>
              <a:rPr lang="en-US" sz="2800" dirty="0"/>
              <a:t> </a:t>
            </a:r>
            <a:r>
              <a:rPr lang="en-US" sz="2800" dirty="0" err="1"/>
              <a:t>bu</a:t>
            </a:r>
            <a:r>
              <a:rPr lang="en-US" sz="2800" dirty="0"/>
              <a:t> </a:t>
            </a:r>
            <a:r>
              <a:rPr lang="en-US" sz="2800" dirty="0" err="1"/>
              <a:t>nedenlerden</a:t>
            </a:r>
            <a:r>
              <a:rPr lang="en-US" sz="2800" dirty="0"/>
              <a:t> </a:t>
            </a:r>
            <a:r>
              <a:rPr lang="en-US" sz="2800" dirty="0" err="1"/>
              <a:t>dolayı</a:t>
            </a:r>
            <a:r>
              <a:rPr lang="en-US" sz="2800" dirty="0"/>
              <a:t>, ÖÖG </a:t>
            </a:r>
            <a:r>
              <a:rPr lang="en-US" sz="2800" dirty="0" err="1"/>
              <a:t>olan</a:t>
            </a:r>
            <a:r>
              <a:rPr lang="en-US" sz="2800" dirty="0"/>
              <a:t> </a:t>
            </a:r>
            <a:r>
              <a:rPr lang="en-US" sz="2800" dirty="0" err="1"/>
              <a:t>öğrencilerin</a:t>
            </a:r>
            <a:r>
              <a:rPr lang="en-US" sz="2800" dirty="0"/>
              <a:t> </a:t>
            </a:r>
            <a:r>
              <a:rPr lang="en-US" sz="2800" dirty="0" err="1"/>
              <a:t>yeni</a:t>
            </a:r>
            <a:r>
              <a:rPr lang="en-US" sz="2800" dirty="0"/>
              <a:t> </a:t>
            </a:r>
            <a:r>
              <a:rPr lang="en-US" sz="2800" dirty="0" err="1"/>
              <a:t>bilgileri</a:t>
            </a:r>
            <a:r>
              <a:rPr lang="en-US" sz="2800" dirty="0"/>
              <a:t> </a:t>
            </a:r>
            <a:r>
              <a:rPr lang="en-US" sz="2800" dirty="0" err="1"/>
              <a:t>edinmesini</a:t>
            </a:r>
            <a:r>
              <a:rPr lang="en-US" sz="2800" dirty="0"/>
              <a:t> </a:t>
            </a:r>
            <a:r>
              <a:rPr lang="en-US" sz="2800" dirty="0" err="1"/>
              <a:t>ve</a:t>
            </a:r>
            <a:r>
              <a:rPr lang="en-US" sz="2800" dirty="0"/>
              <a:t> </a:t>
            </a:r>
            <a:r>
              <a:rPr lang="en-US" sz="2800" dirty="0" err="1"/>
              <a:t>depolamasını</a:t>
            </a:r>
            <a:r>
              <a:rPr lang="en-US" sz="2800" dirty="0"/>
              <a:t> </a:t>
            </a:r>
            <a:r>
              <a:rPr lang="en-US" sz="2800" dirty="0" err="1"/>
              <a:t>sağlayacak</a:t>
            </a:r>
            <a:r>
              <a:rPr lang="en-US" sz="2800" dirty="0"/>
              <a:t> </a:t>
            </a:r>
            <a:r>
              <a:rPr lang="en-US" sz="2800" dirty="0" err="1"/>
              <a:t>etkinliklerin</a:t>
            </a:r>
            <a:r>
              <a:rPr lang="en-US" sz="2800" dirty="0"/>
              <a:t> </a:t>
            </a:r>
            <a:r>
              <a:rPr lang="en-US" sz="2800" dirty="0" err="1"/>
              <a:t>bu</a:t>
            </a:r>
            <a:r>
              <a:rPr lang="en-US" sz="2800" dirty="0"/>
              <a:t> </a:t>
            </a:r>
            <a:r>
              <a:rPr lang="en-US" sz="2800" dirty="0" err="1"/>
              <a:t>öğrencilerle</a:t>
            </a:r>
            <a:r>
              <a:rPr lang="en-US" sz="2800" dirty="0"/>
              <a:t> </a:t>
            </a:r>
            <a:r>
              <a:rPr lang="en-US" sz="2800" dirty="0" err="1"/>
              <a:t>uygulanması</a:t>
            </a:r>
            <a:r>
              <a:rPr lang="en-US" sz="2800" dirty="0"/>
              <a:t> </a:t>
            </a:r>
            <a:r>
              <a:rPr lang="en-US" sz="2800" dirty="0" err="1" smtClean="0"/>
              <a:t>gerekmekte</a:t>
            </a:r>
            <a:endParaRPr lang="tr-TR" sz="2800" dirty="0" smtClean="0"/>
          </a:p>
          <a:p>
            <a:r>
              <a:rPr lang="en-US" sz="2800" dirty="0" err="1" smtClean="0"/>
              <a:t>Böylece</a:t>
            </a:r>
            <a:r>
              <a:rPr lang="en-US" sz="2800" dirty="0"/>
              <a:t>, </a:t>
            </a:r>
            <a:r>
              <a:rPr lang="en-US" sz="2800" dirty="0" err="1"/>
              <a:t>bu</a:t>
            </a:r>
            <a:r>
              <a:rPr lang="en-US" sz="2800" dirty="0"/>
              <a:t> </a:t>
            </a:r>
            <a:r>
              <a:rPr lang="en-US" sz="2800" dirty="0" err="1"/>
              <a:t>öğrencilerin</a:t>
            </a:r>
            <a:r>
              <a:rPr lang="en-US" sz="2800" dirty="0"/>
              <a:t> </a:t>
            </a:r>
            <a:r>
              <a:rPr lang="en-US" sz="2800" dirty="0" err="1"/>
              <a:t>başta</a:t>
            </a:r>
            <a:r>
              <a:rPr lang="en-US" sz="2800" dirty="0"/>
              <a:t> </a:t>
            </a:r>
            <a:r>
              <a:rPr lang="en-US" sz="2800" dirty="0" err="1"/>
              <a:t>okuma</a:t>
            </a:r>
            <a:r>
              <a:rPr lang="en-US" sz="2800" dirty="0"/>
              <a:t> </a:t>
            </a:r>
            <a:r>
              <a:rPr lang="en-US" sz="2800" dirty="0" err="1"/>
              <a:t>olmak</a:t>
            </a:r>
            <a:r>
              <a:rPr lang="en-US" sz="2800" dirty="0"/>
              <a:t> </a:t>
            </a:r>
            <a:r>
              <a:rPr lang="en-US" sz="2800" dirty="0" err="1"/>
              <a:t>üzere</a:t>
            </a:r>
            <a:r>
              <a:rPr lang="en-US" sz="2800" dirty="0"/>
              <a:t> </a:t>
            </a:r>
            <a:r>
              <a:rPr lang="en-US" sz="2800" dirty="0" err="1"/>
              <a:t>diğer</a:t>
            </a:r>
            <a:r>
              <a:rPr lang="en-US" sz="2800" dirty="0"/>
              <a:t> </a:t>
            </a:r>
            <a:r>
              <a:rPr lang="en-US" sz="2800" dirty="0" err="1"/>
              <a:t>pek</a:t>
            </a:r>
            <a:r>
              <a:rPr lang="en-US" sz="2800" dirty="0"/>
              <a:t> </a:t>
            </a:r>
            <a:r>
              <a:rPr lang="en-US" sz="2800" dirty="0" err="1"/>
              <a:t>çok</a:t>
            </a:r>
            <a:r>
              <a:rPr lang="en-US" sz="2800" dirty="0"/>
              <a:t> </a:t>
            </a:r>
            <a:r>
              <a:rPr lang="en-US" sz="2800" dirty="0" err="1"/>
              <a:t>akademik</a:t>
            </a:r>
            <a:r>
              <a:rPr lang="en-US" sz="2800" dirty="0"/>
              <a:t> </a:t>
            </a:r>
            <a:r>
              <a:rPr lang="en-US" sz="2800" dirty="0" err="1"/>
              <a:t>alandaki</a:t>
            </a:r>
            <a:r>
              <a:rPr lang="en-US" sz="2800" dirty="0"/>
              <a:t> </a:t>
            </a:r>
            <a:r>
              <a:rPr lang="en-US" sz="2800" dirty="0" err="1"/>
              <a:t>başarılarını</a:t>
            </a:r>
            <a:r>
              <a:rPr lang="en-US" sz="2800" dirty="0"/>
              <a:t> </a:t>
            </a:r>
            <a:r>
              <a:rPr lang="en-US" sz="2800" dirty="0" err="1"/>
              <a:t>artırabileceklerine</a:t>
            </a:r>
            <a:r>
              <a:rPr lang="en-US" sz="2800" dirty="0"/>
              <a:t> </a:t>
            </a:r>
            <a:r>
              <a:rPr lang="en-US" sz="2800" dirty="0" err="1" smtClean="0"/>
              <a:t>inanılmakta</a:t>
            </a:r>
            <a:endParaRPr lang="tr-TR" sz="2800" dirty="0" smtClean="0"/>
          </a:p>
          <a:p>
            <a:r>
              <a:rPr lang="en-US" sz="2800" dirty="0" err="1" smtClean="0"/>
              <a:t>Okul</a:t>
            </a:r>
            <a:r>
              <a:rPr lang="en-US" sz="2800" dirty="0" smtClean="0"/>
              <a:t> </a:t>
            </a:r>
            <a:r>
              <a:rPr lang="en-US" sz="2800" dirty="0" err="1"/>
              <a:t>çağındaki</a:t>
            </a:r>
            <a:r>
              <a:rPr lang="en-US" sz="2800" dirty="0"/>
              <a:t> </a:t>
            </a:r>
            <a:r>
              <a:rPr lang="en-US" sz="2800" dirty="0" err="1"/>
              <a:t>çocuklar</a:t>
            </a:r>
            <a:r>
              <a:rPr lang="en-US" sz="2800" dirty="0"/>
              <a:t> </a:t>
            </a:r>
            <a:r>
              <a:rPr lang="en-US" sz="2800" dirty="0" err="1"/>
              <a:t>özellikle</a:t>
            </a:r>
            <a:r>
              <a:rPr lang="en-US" sz="2800" dirty="0"/>
              <a:t> </a:t>
            </a:r>
            <a:r>
              <a:rPr lang="en-US" sz="2800" dirty="0" err="1"/>
              <a:t>günümüz</a:t>
            </a:r>
            <a:r>
              <a:rPr lang="en-US" sz="2800" dirty="0"/>
              <a:t> </a:t>
            </a:r>
            <a:r>
              <a:rPr lang="en-US" sz="2800" dirty="0" err="1"/>
              <a:t>rekabetçi</a:t>
            </a:r>
            <a:r>
              <a:rPr lang="en-US" sz="2800" dirty="0"/>
              <a:t> </a:t>
            </a:r>
            <a:r>
              <a:rPr lang="en-US" sz="2800" b="1" dirty="0" err="1"/>
              <a:t>eğitim</a:t>
            </a:r>
            <a:r>
              <a:rPr lang="en-US" sz="2800" b="1" dirty="0"/>
              <a:t> </a:t>
            </a:r>
            <a:r>
              <a:rPr lang="en-US" sz="2800" b="1" dirty="0" err="1"/>
              <a:t>sisteminde</a:t>
            </a:r>
            <a:r>
              <a:rPr lang="en-US" sz="2800" b="1" dirty="0"/>
              <a:t> </a:t>
            </a:r>
            <a:r>
              <a:rPr lang="en-US" sz="2800" b="1" dirty="0" err="1"/>
              <a:t>sürekli</a:t>
            </a:r>
            <a:r>
              <a:rPr lang="en-US" sz="2800" b="1" dirty="0"/>
              <a:t> </a:t>
            </a:r>
            <a:r>
              <a:rPr lang="en-US" sz="2800" b="1" dirty="0" err="1"/>
              <a:t>olarak</a:t>
            </a:r>
            <a:r>
              <a:rPr lang="en-US" sz="2800" b="1" dirty="0"/>
              <a:t> </a:t>
            </a:r>
            <a:r>
              <a:rPr lang="en-US" sz="2800" b="1" dirty="0" err="1"/>
              <a:t>bilgi</a:t>
            </a:r>
            <a:r>
              <a:rPr lang="en-US" sz="2800" b="1" dirty="0"/>
              <a:t> </a:t>
            </a:r>
            <a:r>
              <a:rPr lang="en-US" sz="2800" b="1" dirty="0" err="1"/>
              <a:t>bombardımanına</a:t>
            </a:r>
            <a:r>
              <a:rPr lang="en-US" sz="2800" b="1" dirty="0"/>
              <a:t> </a:t>
            </a:r>
            <a:r>
              <a:rPr lang="en-US" sz="2800" b="1" dirty="0" err="1" smtClean="0"/>
              <a:t>tutulmakt</a:t>
            </a:r>
            <a:r>
              <a:rPr lang="tr-TR" sz="2800" b="1" dirty="0" smtClean="0"/>
              <a:t>a</a:t>
            </a:r>
            <a:endParaRPr lang="tr-TR" sz="2800" b="1" dirty="0"/>
          </a:p>
        </p:txBody>
      </p:sp>
    </p:spTree>
    <p:extLst>
      <p:ext uri="{BB962C8B-B14F-4D97-AF65-F5344CB8AC3E}">
        <p14:creationId xmlns="" xmlns:p14="http://schemas.microsoft.com/office/powerpoint/2010/main" val="42236064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dirty="0"/>
              <a:t>Buna </a:t>
            </a:r>
            <a:r>
              <a:rPr lang="en-US" sz="2800" b="1" dirty="0" err="1"/>
              <a:t>bağlı</a:t>
            </a:r>
            <a:r>
              <a:rPr lang="en-US" sz="2800" b="1" dirty="0"/>
              <a:t> </a:t>
            </a:r>
            <a:r>
              <a:rPr lang="en-US" sz="2800" b="1" dirty="0" err="1"/>
              <a:t>olarak</a:t>
            </a:r>
            <a:r>
              <a:rPr lang="en-US" sz="2800" b="1" dirty="0"/>
              <a:t> </a:t>
            </a:r>
            <a:r>
              <a:rPr lang="en-US" sz="2800" b="1" dirty="0" err="1"/>
              <a:t>kendilerine</a:t>
            </a:r>
            <a:r>
              <a:rPr lang="en-US" sz="2800" b="1" dirty="0"/>
              <a:t> </a:t>
            </a:r>
            <a:r>
              <a:rPr lang="en-US" sz="2800" b="1" dirty="0" err="1"/>
              <a:t>sunulan</a:t>
            </a:r>
            <a:r>
              <a:rPr lang="en-US" sz="2800" b="1" dirty="0"/>
              <a:t> </a:t>
            </a:r>
            <a:r>
              <a:rPr lang="en-US" sz="2800" b="1" dirty="0" err="1"/>
              <a:t>yeni</a:t>
            </a:r>
            <a:r>
              <a:rPr lang="en-US" sz="2800" b="1" dirty="0"/>
              <a:t> </a:t>
            </a:r>
            <a:r>
              <a:rPr lang="en-US" sz="2800" b="1" dirty="0" err="1"/>
              <a:t>bilgiler</a:t>
            </a:r>
            <a:r>
              <a:rPr lang="en-US" sz="2800" b="1" dirty="0"/>
              <a:t> </a:t>
            </a:r>
            <a:r>
              <a:rPr lang="en-US" sz="2800" b="1" dirty="0" err="1"/>
              <a:t>çok</a:t>
            </a:r>
            <a:r>
              <a:rPr lang="en-US" sz="2800" b="1" dirty="0"/>
              <a:t> </a:t>
            </a:r>
            <a:r>
              <a:rPr lang="en-US" sz="2800" b="1" dirty="0" err="1"/>
              <a:t>büyük</a:t>
            </a:r>
            <a:r>
              <a:rPr lang="en-US" sz="2800" b="1" dirty="0"/>
              <a:t> </a:t>
            </a:r>
            <a:r>
              <a:rPr lang="en-US" sz="2800" b="1" dirty="0" err="1"/>
              <a:t>boyutlarda</a:t>
            </a:r>
            <a:r>
              <a:rPr lang="en-US" sz="2800" b="1" dirty="0"/>
              <a:t> </a:t>
            </a:r>
            <a:r>
              <a:rPr lang="en-US" sz="2800" b="1" dirty="0" err="1" smtClean="0"/>
              <a:t>olmakta</a:t>
            </a:r>
            <a:endParaRPr lang="tr-TR" sz="2800" b="1" dirty="0" smtClean="0"/>
          </a:p>
          <a:p>
            <a:r>
              <a:rPr lang="en-US" sz="2800" dirty="0" err="1" smtClean="0"/>
              <a:t>Çocukların</a:t>
            </a:r>
            <a:r>
              <a:rPr lang="en-US" sz="2800" dirty="0" smtClean="0"/>
              <a:t> </a:t>
            </a:r>
            <a:r>
              <a:rPr lang="en-US" sz="2800" dirty="0" err="1"/>
              <a:t>bu</a:t>
            </a:r>
            <a:r>
              <a:rPr lang="en-US" sz="2800" dirty="0"/>
              <a:t> </a:t>
            </a:r>
            <a:r>
              <a:rPr lang="en-US" sz="2800" dirty="0" err="1"/>
              <a:t>bilgilerden</a:t>
            </a:r>
            <a:r>
              <a:rPr lang="en-US" sz="2800" dirty="0"/>
              <a:t> </a:t>
            </a:r>
            <a:r>
              <a:rPr lang="en-US" sz="2800" dirty="0" err="1"/>
              <a:t>en</a:t>
            </a:r>
            <a:r>
              <a:rPr lang="en-US" sz="2800" dirty="0"/>
              <a:t> </a:t>
            </a:r>
            <a:r>
              <a:rPr lang="en-US" sz="2800" dirty="0" err="1"/>
              <a:t>üst</a:t>
            </a:r>
            <a:r>
              <a:rPr lang="en-US" sz="2800" dirty="0"/>
              <a:t> </a:t>
            </a:r>
            <a:r>
              <a:rPr lang="en-US" sz="2800" dirty="0" err="1"/>
              <a:t>düzeyde</a:t>
            </a:r>
            <a:r>
              <a:rPr lang="en-US" sz="2800" dirty="0"/>
              <a:t> </a:t>
            </a:r>
            <a:r>
              <a:rPr lang="en-US" sz="2800" dirty="0" err="1"/>
              <a:t>yararlanmaları</a:t>
            </a:r>
            <a:r>
              <a:rPr lang="en-US" sz="2800" dirty="0"/>
              <a:t> </a:t>
            </a:r>
            <a:r>
              <a:rPr lang="en-US" sz="2800" dirty="0" err="1"/>
              <a:t>onların</a:t>
            </a:r>
            <a:r>
              <a:rPr lang="en-US" sz="2800" dirty="0"/>
              <a:t> </a:t>
            </a:r>
            <a:r>
              <a:rPr lang="en-US" sz="2800" dirty="0" err="1"/>
              <a:t>ileriki</a:t>
            </a:r>
            <a:r>
              <a:rPr lang="en-US" sz="2800" dirty="0"/>
              <a:t> </a:t>
            </a:r>
            <a:r>
              <a:rPr lang="en-US" sz="2800" dirty="0" err="1"/>
              <a:t>yıllarda</a:t>
            </a:r>
            <a:r>
              <a:rPr lang="en-US" sz="2800" dirty="0"/>
              <a:t> </a:t>
            </a:r>
            <a:r>
              <a:rPr lang="en-US" sz="2800" dirty="0" err="1"/>
              <a:t>okul</a:t>
            </a:r>
            <a:r>
              <a:rPr lang="en-US" sz="2800" dirty="0"/>
              <a:t> </a:t>
            </a:r>
            <a:r>
              <a:rPr lang="en-US" sz="2800" dirty="0" err="1"/>
              <a:t>hayatında</a:t>
            </a:r>
            <a:r>
              <a:rPr lang="en-US" sz="2800" dirty="0"/>
              <a:t>, </a:t>
            </a:r>
            <a:r>
              <a:rPr lang="en-US" sz="2800" dirty="0" err="1"/>
              <a:t>başta</a:t>
            </a:r>
            <a:r>
              <a:rPr lang="en-US" sz="2800" dirty="0"/>
              <a:t> </a:t>
            </a:r>
            <a:r>
              <a:rPr lang="en-US" sz="2800" dirty="0" err="1"/>
              <a:t>akademik</a:t>
            </a:r>
            <a:r>
              <a:rPr lang="en-US" sz="2800" dirty="0"/>
              <a:t> </a:t>
            </a:r>
            <a:r>
              <a:rPr lang="en-US" sz="2800" dirty="0" err="1"/>
              <a:t>açıdan</a:t>
            </a:r>
            <a:r>
              <a:rPr lang="en-US" sz="2800" dirty="0"/>
              <a:t> </a:t>
            </a:r>
            <a:r>
              <a:rPr lang="en-US" sz="2800" dirty="0" err="1"/>
              <a:t>olmak</a:t>
            </a:r>
            <a:r>
              <a:rPr lang="en-US" sz="2800" dirty="0"/>
              <a:t> </a:t>
            </a:r>
            <a:r>
              <a:rPr lang="en-US" sz="2800" dirty="0" err="1"/>
              <a:t>üzere</a:t>
            </a:r>
            <a:r>
              <a:rPr lang="en-US" sz="2800" dirty="0"/>
              <a:t> </a:t>
            </a:r>
            <a:r>
              <a:rPr lang="en-US" sz="2800" dirty="0" err="1"/>
              <a:t>diğer</a:t>
            </a:r>
            <a:r>
              <a:rPr lang="en-US" sz="2800" dirty="0"/>
              <a:t> </a:t>
            </a:r>
            <a:r>
              <a:rPr lang="en-US" sz="2800" dirty="0" err="1"/>
              <a:t>pek</a:t>
            </a:r>
            <a:r>
              <a:rPr lang="en-US" sz="2800" dirty="0"/>
              <a:t> </a:t>
            </a:r>
            <a:r>
              <a:rPr lang="en-US" sz="2800" dirty="0" err="1"/>
              <a:t>çok</a:t>
            </a:r>
            <a:r>
              <a:rPr lang="en-US" sz="2800" dirty="0"/>
              <a:t> </a:t>
            </a:r>
            <a:r>
              <a:rPr lang="en-US" sz="2800" dirty="0" err="1"/>
              <a:t>alanda</a:t>
            </a:r>
            <a:r>
              <a:rPr lang="en-US" sz="2800" dirty="0"/>
              <a:t>, </a:t>
            </a:r>
            <a:r>
              <a:rPr lang="en-US" sz="2800" dirty="0" err="1"/>
              <a:t>başarıya</a:t>
            </a:r>
            <a:r>
              <a:rPr lang="en-US" sz="2800" dirty="0"/>
              <a:t> </a:t>
            </a:r>
            <a:r>
              <a:rPr lang="en-US" sz="2800" dirty="0" err="1"/>
              <a:t>ulaşmalarına</a:t>
            </a:r>
            <a:r>
              <a:rPr lang="en-US" sz="2800" dirty="0"/>
              <a:t> </a:t>
            </a:r>
            <a:r>
              <a:rPr lang="en-US" sz="2800" dirty="0" err="1"/>
              <a:t>katkıda</a:t>
            </a:r>
            <a:r>
              <a:rPr lang="en-US" sz="2800" dirty="0"/>
              <a:t> </a:t>
            </a:r>
            <a:r>
              <a:rPr lang="en-US" sz="2800" dirty="0" err="1" smtClean="0"/>
              <a:t>bulunmakta</a:t>
            </a:r>
            <a:endParaRPr lang="tr-TR" sz="2800" dirty="0"/>
          </a:p>
        </p:txBody>
      </p:sp>
    </p:spTree>
    <p:extLst>
      <p:ext uri="{BB962C8B-B14F-4D97-AF65-F5344CB8AC3E}">
        <p14:creationId xmlns="" xmlns:p14="http://schemas.microsoft.com/office/powerpoint/2010/main" val="3294530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u="sng" dirty="0" err="1"/>
              <a:t>Bellek</a:t>
            </a:r>
            <a:r>
              <a:rPr lang="en-US" sz="2800" b="1" u="sng" dirty="0"/>
              <a:t> </a:t>
            </a:r>
            <a:r>
              <a:rPr lang="en-US" sz="2800" b="1" u="sng" dirty="0" err="1"/>
              <a:t>sorunları</a:t>
            </a:r>
            <a:r>
              <a:rPr lang="en-US" sz="2800" b="1" u="sng" dirty="0"/>
              <a:t> </a:t>
            </a:r>
            <a:r>
              <a:rPr lang="en-US" sz="2800" b="1" u="sng" dirty="0" err="1"/>
              <a:t>yaşayan</a:t>
            </a:r>
            <a:r>
              <a:rPr lang="en-US" sz="2800" b="1" u="sng" dirty="0"/>
              <a:t> ÖÖG </a:t>
            </a:r>
            <a:r>
              <a:rPr lang="en-US" sz="2800" b="1" u="sng" dirty="0" err="1"/>
              <a:t>olan</a:t>
            </a:r>
            <a:r>
              <a:rPr lang="en-US" sz="2800" b="1" u="sng" dirty="0"/>
              <a:t> </a:t>
            </a:r>
            <a:r>
              <a:rPr lang="en-US" sz="2800" b="1" u="sng" dirty="0" err="1"/>
              <a:t>öğrencilerle</a:t>
            </a:r>
            <a:r>
              <a:rPr lang="en-US" sz="2800" b="1" u="sng" dirty="0"/>
              <a:t> </a:t>
            </a:r>
            <a:r>
              <a:rPr lang="en-US" sz="2800" b="1" u="sng" dirty="0" err="1"/>
              <a:t>yapılacak</a:t>
            </a:r>
            <a:r>
              <a:rPr lang="en-US" sz="2800" b="1" u="sng" dirty="0"/>
              <a:t> ilk </a:t>
            </a:r>
            <a:r>
              <a:rPr lang="en-US" sz="2800" b="1" u="sng" dirty="0" err="1"/>
              <a:t>çalışma</a:t>
            </a:r>
            <a:r>
              <a:rPr lang="en-US" sz="2800" b="1" u="sng" dirty="0"/>
              <a:t> </a:t>
            </a:r>
            <a:r>
              <a:rPr lang="en-US" sz="2800" b="1" u="sng" dirty="0" err="1"/>
              <a:t>bu</a:t>
            </a:r>
            <a:r>
              <a:rPr lang="en-US" sz="2800" b="1" u="sng" dirty="0"/>
              <a:t> </a:t>
            </a:r>
            <a:r>
              <a:rPr lang="en-US" sz="2800" b="1" u="sng" dirty="0" err="1"/>
              <a:t>problemlerinin</a:t>
            </a:r>
            <a:r>
              <a:rPr lang="en-US" sz="2800" b="1" u="sng" dirty="0"/>
              <a:t> </a:t>
            </a:r>
            <a:r>
              <a:rPr lang="en-US" sz="2800" b="1" u="sng" dirty="0" err="1"/>
              <a:t>nedenlerini</a:t>
            </a:r>
            <a:r>
              <a:rPr lang="en-US" sz="2800" b="1" u="sng" dirty="0"/>
              <a:t> </a:t>
            </a:r>
            <a:r>
              <a:rPr lang="en-US" sz="2800" b="1" u="sng" dirty="0" err="1"/>
              <a:t>saptamak</a:t>
            </a:r>
            <a:r>
              <a:rPr lang="en-US" sz="2800" b="1" u="sng" dirty="0"/>
              <a:t> </a:t>
            </a:r>
            <a:endParaRPr lang="tr-TR" sz="2800" b="1" u="sng" dirty="0" smtClean="0"/>
          </a:p>
          <a:p>
            <a:r>
              <a:rPr lang="en-US" sz="2800" dirty="0" err="1" smtClean="0"/>
              <a:t>Öğretmenler</a:t>
            </a:r>
            <a:r>
              <a:rPr lang="en-US" sz="2800" dirty="0" smtClean="0"/>
              <a:t> </a:t>
            </a:r>
            <a:r>
              <a:rPr lang="en-US" sz="2800" dirty="0" err="1"/>
              <a:t>ve</a:t>
            </a:r>
            <a:r>
              <a:rPr lang="en-US" sz="2800" dirty="0"/>
              <a:t> </a:t>
            </a:r>
            <a:r>
              <a:rPr lang="en-US" sz="2800" dirty="0" err="1"/>
              <a:t>aileler</a:t>
            </a:r>
            <a:r>
              <a:rPr lang="en-US" sz="2800" dirty="0"/>
              <a:t> </a:t>
            </a:r>
            <a:r>
              <a:rPr lang="en-US" sz="2800" dirty="0" err="1"/>
              <a:t>öncelikle</a:t>
            </a:r>
            <a:r>
              <a:rPr lang="en-US" sz="2800" dirty="0"/>
              <a:t> </a:t>
            </a:r>
            <a:r>
              <a:rPr lang="en-US" sz="2800" dirty="0" err="1"/>
              <a:t>çocuklarının</a:t>
            </a:r>
            <a:r>
              <a:rPr lang="en-US" sz="2800" dirty="0"/>
              <a:t> </a:t>
            </a:r>
            <a:r>
              <a:rPr lang="en-US" sz="2800" dirty="0" err="1"/>
              <a:t>neden</a:t>
            </a:r>
            <a:r>
              <a:rPr lang="en-US" sz="2800" dirty="0"/>
              <a:t> </a:t>
            </a:r>
            <a:r>
              <a:rPr lang="en-US" sz="2800" dirty="0" err="1"/>
              <a:t>bellekte</a:t>
            </a:r>
            <a:r>
              <a:rPr lang="en-US" sz="2800" dirty="0"/>
              <a:t> </a:t>
            </a:r>
            <a:r>
              <a:rPr lang="en-US" sz="2800" dirty="0" err="1"/>
              <a:t>sorun</a:t>
            </a:r>
            <a:r>
              <a:rPr lang="en-US" sz="2800" dirty="0"/>
              <a:t> </a:t>
            </a:r>
            <a:r>
              <a:rPr lang="en-US" sz="2800" dirty="0" err="1"/>
              <a:t>yaşadıklarını</a:t>
            </a:r>
            <a:r>
              <a:rPr lang="en-US" sz="2800" dirty="0"/>
              <a:t> </a:t>
            </a:r>
            <a:r>
              <a:rPr lang="en-US" sz="2800" dirty="0" err="1"/>
              <a:t>sağlıklı</a:t>
            </a:r>
            <a:r>
              <a:rPr lang="en-US" sz="2800" dirty="0"/>
              <a:t> </a:t>
            </a:r>
            <a:r>
              <a:rPr lang="en-US" sz="2800" dirty="0" err="1"/>
              <a:t>bir</a:t>
            </a:r>
            <a:r>
              <a:rPr lang="en-US" sz="2800" dirty="0"/>
              <a:t> </a:t>
            </a:r>
            <a:r>
              <a:rPr lang="en-US" sz="2800" dirty="0" err="1"/>
              <a:t>biçimde</a:t>
            </a:r>
            <a:r>
              <a:rPr lang="en-US" sz="2800" dirty="0"/>
              <a:t> </a:t>
            </a:r>
            <a:r>
              <a:rPr lang="en-US" sz="2800" dirty="0" err="1"/>
              <a:t>tespit</a:t>
            </a:r>
            <a:r>
              <a:rPr lang="en-US" sz="2800" dirty="0"/>
              <a:t> </a:t>
            </a:r>
            <a:r>
              <a:rPr lang="en-US" sz="2800" dirty="0" err="1" smtClean="0"/>
              <a:t>etmeli</a:t>
            </a:r>
            <a:endParaRPr lang="tr-TR" sz="2800" dirty="0"/>
          </a:p>
        </p:txBody>
      </p:sp>
    </p:spTree>
    <p:extLst>
      <p:ext uri="{BB962C8B-B14F-4D97-AF65-F5344CB8AC3E}">
        <p14:creationId xmlns="" xmlns:p14="http://schemas.microsoft.com/office/powerpoint/2010/main" val="1457421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i="1" u="sng" dirty="0" err="1"/>
              <a:t>Örneğin</a:t>
            </a:r>
            <a:r>
              <a:rPr lang="en-US" sz="2800" dirty="0"/>
              <a:t>, </a:t>
            </a:r>
            <a:r>
              <a:rPr lang="en-US" sz="2800" dirty="0" err="1"/>
              <a:t>bu</a:t>
            </a:r>
            <a:r>
              <a:rPr lang="en-US" sz="2800" dirty="0"/>
              <a:t> </a:t>
            </a:r>
            <a:r>
              <a:rPr lang="en-US" sz="2800" dirty="0" err="1"/>
              <a:t>problemler</a:t>
            </a:r>
            <a:r>
              <a:rPr lang="en-US" sz="2800" dirty="0"/>
              <a:t> </a:t>
            </a:r>
            <a:r>
              <a:rPr lang="en-US" sz="2800" b="1" dirty="0" err="1"/>
              <a:t>beyin</a:t>
            </a:r>
            <a:r>
              <a:rPr lang="en-US" sz="2800" b="1" dirty="0"/>
              <a:t> </a:t>
            </a:r>
            <a:r>
              <a:rPr lang="en-US" sz="2800" b="1" dirty="0" err="1"/>
              <a:t>hasarı</a:t>
            </a:r>
            <a:r>
              <a:rPr lang="en-US" sz="2800" b="1" dirty="0"/>
              <a:t> </a:t>
            </a:r>
            <a:r>
              <a:rPr lang="en-US" sz="2800" dirty="0" err="1"/>
              <a:t>sonucunda</a:t>
            </a:r>
            <a:r>
              <a:rPr lang="en-US" sz="2800" dirty="0"/>
              <a:t> </a:t>
            </a:r>
            <a:r>
              <a:rPr lang="en-US" sz="2800" dirty="0" err="1"/>
              <a:t>meydana</a:t>
            </a:r>
            <a:r>
              <a:rPr lang="en-US" sz="2800" dirty="0"/>
              <a:t> </a:t>
            </a:r>
            <a:r>
              <a:rPr lang="en-US" sz="2800" dirty="0" err="1"/>
              <a:t>gelmiş</a:t>
            </a:r>
            <a:r>
              <a:rPr lang="en-US" sz="2800" dirty="0"/>
              <a:t> </a:t>
            </a:r>
            <a:r>
              <a:rPr lang="en-US" sz="2800" dirty="0" err="1" smtClean="0"/>
              <a:t>olabilmekte</a:t>
            </a:r>
            <a:endParaRPr lang="tr-TR" sz="2800" dirty="0" smtClean="0"/>
          </a:p>
          <a:p>
            <a:r>
              <a:rPr lang="en-US" sz="2800" dirty="0" err="1" smtClean="0"/>
              <a:t>Fakat</a:t>
            </a:r>
            <a:r>
              <a:rPr lang="en-US" sz="2800" dirty="0" smtClean="0"/>
              <a:t> </a:t>
            </a:r>
            <a:r>
              <a:rPr lang="en-US" sz="2800" dirty="0" err="1"/>
              <a:t>aynı</a:t>
            </a:r>
            <a:r>
              <a:rPr lang="en-US" sz="2800" dirty="0"/>
              <a:t> </a:t>
            </a:r>
            <a:r>
              <a:rPr lang="en-US" sz="2800" dirty="0" err="1"/>
              <a:t>zamanda</a:t>
            </a:r>
            <a:r>
              <a:rPr lang="en-US" sz="2800" dirty="0"/>
              <a:t> </a:t>
            </a:r>
            <a:r>
              <a:rPr lang="en-US" sz="2800" dirty="0" err="1"/>
              <a:t>bu</a:t>
            </a:r>
            <a:r>
              <a:rPr lang="en-US" sz="2800" dirty="0"/>
              <a:t> </a:t>
            </a:r>
            <a:r>
              <a:rPr lang="en-US" sz="2800" dirty="0" err="1"/>
              <a:t>problemler</a:t>
            </a:r>
            <a:r>
              <a:rPr lang="en-US" sz="2800" dirty="0"/>
              <a:t> </a:t>
            </a:r>
            <a:r>
              <a:rPr lang="en-US" sz="2800" b="1" dirty="0" err="1"/>
              <a:t>kalıtıma</a:t>
            </a:r>
            <a:r>
              <a:rPr lang="en-US" sz="2800" b="1" dirty="0"/>
              <a:t> </a:t>
            </a:r>
            <a:r>
              <a:rPr lang="en-US" sz="2800" b="1" dirty="0" err="1"/>
              <a:t>bağlı</a:t>
            </a:r>
            <a:r>
              <a:rPr lang="en-US" sz="2800" b="1" dirty="0"/>
              <a:t> </a:t>
            </a:r>
            <a:r>
              <a:rPr lang="en-US" sz="2800" dirty="0" err="1"/>
              <a:t>olarak</a:t>
            </a:r>
            <a:r>
              <a:rPr lang="en-US" sz="2800" dirty="0"/>
              <a:t> da </a:t>
            </a:r>
            <a:r>
              <a:rPr lang="en-US" sz="2800" dirty="0" err="1"/>
              <a:t>ortaya</a:t>
            </a:r>
            <a:r>
              <a:rPr lang="en-US" sz="2800" dirty="0"/>
              <a:t> </a:t>
            </a:r>
            <a:r>
              <a:rPr lang="en-US" sz="2800" dirty="0" err="1" smtClean="0"/>
              <a:t>çıkabilmekte</a:t>
            </a:r>
            <a:endParaRPr lang="tr-TR" sz="2800" dirty="0" smtClean="0"/>
          </a:p>
          <a:p>
            <a:r>
              <a:rPr lang="en-US" sz="2800" dirty="0" smtClean="0"/>
              <a:t>Hatta </a:t>
            </a:r>
            <a:r>
              <a:rPr lang="en-US" sz="2800" dirty="0" err="1"/>
              <a:t>alıcı</a:t>
            </a:r>
            <a:r>
              <a:rPr lang="en-US" sz="2800" dirty="0"/>
              <a:t> </a:t>
            </a:r>
            <a:r>
              <a:rPr lang="en-US" sz="2800" dirty="0" err="1"/>
              <a:t>dilde</a:t>
            </a:r>
            <a:r>
              <a:rPr lang="en-US" sz="2800" dirty="0"/>
              <a:t> </a:t>
            </a:r>
            <a:r>
              <a:rPr lang="en-US" sz="2800" dirty="0" err="1"/>
              <a:t>yaşanan</a:t>
            </a:r>
            <a:r>
              <a:rPr lang="en-US" sz="2800" dirty="0"/>
              <a:t> </a:t>
            </a:r>
            <a:r>
              <a:rPr lang="en-US" sz="2800" dirty="0" err="1"/>
              <a:t>yetersizlikler</a:t>
            </a:r>
            <a:r>
              <a:rPr lang="en-US" sz="2800" dirty="0"/>
              <a:t> </a:t>
            </a:r>
            <a:r>
              <a:rPr lang="en-US" sz="2800" dirty="0" err="1"/>
              <a:t>nedeniyle</a:t>
            </a:r>
            <a:r>
              <a:rPr lang="en-US" sz="2800" dirty="0"/>
              <a:t> </a:t>
            </a:r>
            <a:r>
              <a:rPr lang="en-US" sz="2800" dirty="0" err="1"/>
              <a:t>çocuklar</a:t>
            </a:r>
            <a:r>
              <a:rPr lang="en-US" sz="2800" dirty="0"/>
              <a:t> </a:t>
            </a:r>
            <a:r>
              <a:rPr lang="en-US" sz="2800" dirty="0" err="1"/>
              <a:t>daha</a:t>
            </a:r>
            <a:r>
              <a:rPr lang="en-US" sz="2800" dirty="0"/>
              <a:t> </a:t>
            </a:r>
            <a:r>
              <a:rPr lang="en-US" sz="2800" dirty="0" err="1"/>
              <a:t>önceden</a:t>
            </a:r>
            <a:r>
              <a:rPr lang="en-US" sz="2800" dirty="0"/>
              <a:t> </a:t>
            </a:r>
            <a:r>
              <a:rPr lang="en-US" sz="2800" dirty="0" err="1"/>
              <a:t>duydukları</a:t>
            </a:r>
            <a:r>
              <a:rPr lang="en-US" sz="2800" dirty="0"/>
              <a:t> </a:t>
            </a:r>
            <a:r>
              <a:rPr lang="en-US" sz="2800" dirty="0" err="1"/>
              <a:t>veya</a:t>
            </a:r>
            <a:r>
              <a:rPr lang="en-US" sz="2800" dirty="0"/>
              <a:t> </a:t>
            </a:r>
            <a:r>
              <a:rPr lang="en-US" sz="2800" dirty="0" err="1"/>
              <a:t>gördükleri</a:t>
            </a:r>
            <a:r>
              <a:rPr lang="en-US" sz="2800" dirty="0"/>
              <a:t> </a:t>
            </a:r>
            <a:r>
              <a:rPr lang="en-US" sz="2800" b="1" dirty="0" err="1"/>
              <a:t>bilgileri</a:t>
            </a:r>
            <a:r>
              <a:rPr lang="en-US" sz="2800" b="1" dirty="0"/>
              <a:t> </a:t>
            </a:r>
            <a:r>
              <a:rPr lang="en-US" sz="2800" b="1" dirty="0" err="1"/>
              <a:t>geri</a:t>
            </a:r>
            <a:r>
              <a:rPr lang="en-US" sz="2800" b="1" dirty="0"/>
              <a:t> </a:t>
            </a:r>
            <a:r>
              <a:rPr lang="en-US" sz="2800" b="1" dirty="0" err="1"/>
              <a:t>çağırmada</a:t>
            </a:r>
            <a:r>
              <a:rPr lang="en-US" sz="2800" b="1" dirty="0"/>
              <a:t> </a:t>
            </a:r>
            <a:r>
              <a:rPr lang="en-US" sz="2800" b="1" dirty="0" err="1"/>
              <a:t>güçlük</a:t>
            </a:r>
            <a:r>
              <a:rPr lang="en-US" sz="2800" b="1" dirty="0"/>
              <a:t> </a:t>
            </a:r>
            <a:r>
              <a:rPr lang="en-US" sz="2800" b="1" dirty="0" err="1" smtClean="0"/>
              <a:t>yaşayabilmekte</a:t>
            </a:r>
            <a:endParaRPr lang="tr-TR" sz="2800" b="1" dirty="0"/>
          </a:p>
        </p:txBody>
      </p:sp>
    </p:spTree>
    <p:extLst>
      <p:ext uri="{BB962C8B-B14F-4D97-AF65-F5344CB8AC3E}">
        <p14:creationId xmlns="" xmlns:p14="http://schemas.microsoft.com/office/powerpoint/2010/main" val="4186253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915337"/>
            <a:ext cx="6798734" cy="870589"/>
          </a:xfrm>
          <a:solidFill>
            <a:schemeClr val="bg2"/>
          </a:solidFill>
          <a:ln>
            <a:solidFill>
              <a:schemeClr val="bg2"/>
            </a:solidFill>
          </a:ln>
        </p:spPr>
        <p:txBody>
          <a:bodyPr/>
          <a:lstStyle/>
          <a:p>
            <a:r>
              <a:rPr lang="tr-TR" dirty="0" smtClean="0"/>
              <a:t>NEDENLERİ</a:t>
            </a:r>
            <a:endParaRPr lang="tr-TR" dirty="0"/>
          </a:p>
        </p:txBody>
      </p:sp>
      <p:sp>
        <p:nvSpPr>
          <p:cNvPr id="3" name="2 İçerik Yer Tutucusu"/>
          <p:cNvSpPr>
            <a:spLocks noGrp="1"/>
          </p:cNvSpPr>
          <p:nvPr>
            <p:ph idx="1"/>
          </p:nvPr>
        </p:nvSpPr>
        <p:spPr>
          <a:xfrm>
            <a:off x="1176865" y="2357431"/>
            <a:ext cx="6798736" cy="3577702"/>
          </a:xfrm>
        </p:spPr>
        <p:txBody>
          <a:bodyPr>
            <a:normAutofit lnSpcReduction="10000"/>
          </a:bodyPr>
          <a:lstStyle/>
          <a:p>
            <a:r>
              <a:rPr lang="tr-TR" b="1" dirty="0" err="1" smtClean="0"/>
              <a:t>Nörobiyolojik</a:t>
            </a:r>
            <a:r>
              <a:rPr lang="tr-TR" dirty="0" smtClean="0"/>
              <a:t>  nedenlerin etkili olduğu kabul edilir.</a:t>
            </a:r>
          </a:p>
          <a:p>
            <a:pPr>
              <a:buFont typeface="Wingdings" pitchFamily="2" charset="2"/>
              <a:buChar char="q"/>
            </a:pPr>
            <a:r>
              <a:rPr lang="tr-TR" dirty="0" smtClean="0"/>
              <a:t>   </a:t>
            </a:r>
            <a:r>
              <a:rPr lang="tr-TR" b="1" dirty="0" smtClean="0"/>
              <a:t>Sinir sistemi ve beyin hücreleri (nöronlar) arasındaki </a:t>
            </a:r>
            <a:r>
              <a:rPr lang="tr-TR" b="1" dirty="0" err="1" smtClean="0"/>
              <a:t>snaps</a:t>
            </a:r>
            <a:r>
              <a:rPr lang="tr-TR" b="1" dirty="0" smtClean="0"/>
              <a:t> (sinir sisteminin yapısı) bağlantılarının enteresan olduğu üzerinde durulur.</a:t>
            </a:r>
          </a:p>
          <a:p>
            <a:pPr>
              <a:buFont typeface="Arial" pitchFamily="34" charset="0"/>
              <a:buChar char="•"/>
            </a:pPr>
            <a:r>
              <a:rPr lang="tr-TR" u="sng" dirty="0" smtClean="0"/>
              <a:t>Bir diğer durum</a:t>
            </a:r>
            <a:r>
              <a:rPr lang="tr-TR" dirty="0" smtClean="0"/>
              <a:t>, beynin sağ ve sol yarım kürelerinin </a:t>
            </a:r>
            <a:r>
              <a:rPr lang="tr-TR" b="1" dirty="0" smtClean="0"/>
              <a:t>gelişmediğ</a:t>
            </a:r>
            <a:r>
              <a:rPr lang="tr-TR" dirty="0" smtClean="0"/>
              <a:t>i veya </a:t>
            </a:r>
            <a:r>
              <a:rPr lang="tr-TR" b="1" dirty="0" smtClean="0"/>
              <a:t>az geliştiği </a:t>
            </a:r>
            <a:r>
              <a:rPr lang="tr-TR" dirty="0" smtClean="0"/>
              <a:t>ince ve dar olduğu ya </a:t>
            </a:r>
            <a:r>
              <a:rPr lang="tr-TR" b="1" dirty="0" smtClean="0"/>
              <a:t>da normaline göre hafif şişkin olduğu </a:t>
            </a:r>
            <a:r>
              <a:rPr lang="tr-TR" dirty="0" smtClean="0"/>
              <a:t>görülür.</a:t>
            </a:r>
          </a:p>
          <a:p>
            <a:pPr>
              <a:buNone/>
            </a:pPr>
            <a:r>
              <a:rPr lang="tr-TR" dirty="0" smtClean="0"/>
              <a:t> </a:t>
            </a:r>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dirty="0" err="1"/>
              <a:t>Gerek</a:t>
            </a:r>
            <a:r>
              <a:rPr lang="en-US" sz="2800" b="1" dirty="0"/>
              <a:t> </a:t>
            </a:r>
            <a:r>
              <a:rPr lang="en-US" sz="2800" b="1" dirty="0" err="1"/>
              <a:t>alıcı</a:t>
            </a:r>
            <a:r>
              <a:rPr lang="en-US" sz="2800" b="1" dirty="0"/>
              <a:t> </a:t>
            </a:r>
            <a:r>
              <a:rPr lang="en-US" sz="2800" b="1" dirty="0" err="1"/>
              <a:t>dil</a:t>
            </a:r>
            <a:r>
              <a:rPr lang="en-US" sz="2800" b="1" dirty="0"/>
              <a:t> </a:t>
            </a:r>
            <a:r>
              <a:rPr lang="en-US" sz="2800" b="1" dirty="0" err="1"/>
              <a:t>becerileri</a:t>
            </a:r>
            <a:r>
              <a:rPr lang="en-US" sz="2800" b="1" dirty="0"/>
              <a:t> </a:t>
            </a:r>
            <a:r>
              <a:rPr lang="en-US" sz="2800" b="1" dirty="0" err="1"/>
              <a:t>gerekse</a:t>
            </a:r>
            <a:r>
              <a:rPr lang="en-US" sz="2800" b="1" dirty="0"/>
              <a:t> de </a:t>
            </a:r>
            <a:r>
              <a:rPr lang="en-US" sz="2800" b="1" dirty="0" err="1"/>
              <a:t>ifade</a:t>
            </a:r>
            <a:r>
              <a:rPr lang="en-US" sz="2800" b="1" dirty="0"/>
              <a:t> </a:t>
            </a:r>
            <a:r>
              <a:rPr lang="en-US" sz="2800" b="1" dirty="0" err="1"/>
              <a:t>edici</a:t>
            </a:r>
            <a:r>
              <a:rPr lang="en-US" sz="2800" b="1" dirty="0"/>
              <a:t> </a:t>
            </a:r>
            <a:r>
              <a:rPr lang="en-US" sz="2800" b="1" dirty="0" err="1"/>
              <a:t>dil</a:t>
            </a:r>
            <a:r>
              <a:rPr lang="en-US" sz="2800" b="1" dirty="0"/>
              <a:t> </a:t>
            </a:r>
            <a:r>
              <a:rPr lang="en-US" sz="2800" b="1" dirty="0" err="1"/>
              <a:t>becerileri</a:t>
            </a:r>
            <a:r>
              <a:rPr lang="en-US" sz="2800" b="1" dirty="0"/>
              <a:t> </a:t>
            </a:r>
            <a:r>
              <a:rPr lang="en-US" sz="2800" b="1" dirty="0" err="1"/>
              <a:t>zayıf</a:t>
            </a:r>
            <a:r>
              <a:rPr lang="en-US" sz="2800" b="1" dirty="0"/>
              <a:t> </a:t>
            </a:r>
            <a:r>
              <a:rPr lang="en-US" sz="2800" b="1" dirty="0" err="1"/>
              <a:t>olan</a:t>
            </a:r>
            <a:r>
              <a:rPr lang="en-US" sz="2800" b="1" dirty="0"/>
              <a:t> </a:t>
            </a:r>
            <a:r>
              <a:rPr lang="en-US" sz="2800" b="1" dirty="0" err="1"/>
              <a:t>çocuklar</a:t>
            </a:r>
            <a:r>
              <a:rPr lang="en-US" sz="2800" b="1" dirty="0"/>
              <a:t> </a:t>
            </a:r>
            <a:r>
              <a:rPr lang="en-US" sz="2800" b="1" dirty="0" err="1"/>
              <a:t>aslında</a:t>
            </a:r>
            <a:r>
              <a:rPr lang="en-US" sz="2800" b="1" dirty="0"/>
              <a:t> </a:t>
            </a:r>
            <a:r>
              <a:rPr lang="en-US" sz="2800" b="1" dirty="0" err="1"/>
              <a:t>bir</a:t>
            </a:r>
            <a:r>
              <a:rPr lang="en-US" sz="2800" b="1" dirty="0"/>
              <a:t> </a:t>
            </a:r>
            <a:r>
              <a:rPr lang="en-US" sz="2800" b="1" dirty="0" err="1"/>
              <a:t>anlamda</a:t>
            </a:r>
            <a:r>
              <a:rPr lang="en-US" sz="2800" b="1" dirty="0"/>
              <a:t> </a:t>
            </a:r>
            <a:r>
              <a:rPr lang="en-US" sz="2800" b="1" dirty="0" err="1"/>
              <a:t>işlevsel</a:t>
            </a:r>
            <a:r>
              <a:rPr lang="en-US" sz="2800" b="1" dirty="0"/>
              <a:t> </a:t>
            </a:r>
            <a:r>
              <a:rPr lang="en-US" sz="2800" b="1" dirty="0" err="1"/>
              <a:t>belleklerinin</a:t>
            </a:r>
            <a:r>
              <a:rPr lang="en-US" sz="2800" b="1" dirty="0"/>
              <a:t> </a:t>
            </a:r>
            <a:r>
              <a:rPr lang="en-US" sz="2800" b="1" dirty="0" err="1"/>
              <a:t>yeterince</a:t>
            </a:r>
            <a:r>
              <a:rPr lang="en-US" sz="2800" b="1" dirty="0"/>
              <a:t> </a:t>
            </a:r>
            <a:r>
              <a:rPr lang="en-US" sz="2800" b="1" dirty="0" err="1"/>
              <a:t>çalışmamasına</a:t>
            </a:r>
            <a:r>
              <a:rPr lang="en-US" sz="2800" b="1" dirty="0"/>
              <a:t> </a:t>
            </a:r>
            <a:r>
              <a:rPr lang="en-US" sz="2800" b="1" dirty="0" err="1"/>
              <a:t>bağlı</a:t>
            </a:r>
            <a:r>
              <a:rPr lang="en-US" sz="2800" b="1" dirty="0"/>
              <a:t> </a:t>
            </a:r>
            <a:r>
              <a:rPr lang="en-US" sz="2800" b="1" dirty="0" err="1"/>
              <a:t>olarak</a:t>
            </a:r>
            <a:r>
              <a:rPr lang="en-US" sz="2800" b="1" dirty="0"/>
              <a:t> </a:t>
            </a:r>
            <a:r>
              <a:rPr lang="en-US" sz="2800" b="1" dirty="0" err="1"/>
              <a:t>sınırlı</a:t>
            </a:r>
            <a:r>
              <a:rPr lang="en-US" sz="2800" b="1" dirty="0"/>
              <a:t> </a:t>
            </a:r>
            <a:r>
              <a:rPr lang="en-US" sz="2800" b="1" dirty="0" err="1"/>
              <a:t>sayıda</a:t>
            </a:r>
            <a:r>
              <a:rPr lang="en-US" sz="2800" b="1" dirty="0"/>
              <a:t> </a:t>
            </a:r>
            <a:r>
              <a:rPr lang="en-US" sz="2800" b="1" dirty="0" err="1"/>
              <a:t>kelime</a:t>
            </a:r>
            <a:r>
              <a:rPr lang="en-US" sz="2800" b="1" dirty="0"/>
              <a:t> </a:t>
            </a:r>
            <a:r>
              <a:rPr lang="en-US" sz="2800" b="1" dirty="0" err="1"/>
              <a:t>hatırlama</a:t>
            </a:r>
            <a:r>
              <a:rPr lang="en-US" sz="2800" b="1" dirty="0"/>
              <a:t> </a:t>
            </a:r>
            <a:r>
              <a:rPr lang="en-US" sz="2800" b="1" dirty="0" err="1"/>
              <a:t>ve</a:t>
            </a:r>
            <a:r>
              <a:rPr lang="en-US" sz="2800" b="1" dirty="0"/>
              <a:t> </a:t>
            </a:r>
            <a:r>
              <a:rPr lang="en-US" sz="2800" b="1" dirty="0" err="1"/>
              <a:t>bu</a:t>
            </a:r>
            <a:r>
              <a:rPr lang="en-US" sz="2800" b="1" dirty="0"/>
              <a:t> </a:t>
            </a:r>
            <a:r>
              <a:rPr lang="en-US" sz="2800" b="1" dirty="0" err="1"/>
              <a:t>kelimeleri</a:t>
            </a:r>
            <a:r>
              <a:rPr lang="en-US" sz="2800" b="1" dirty="0"/>
              <a:t> </a:t>
            </a:r>
            <a:r>
              <a:rPr lang="en-US" sz="2800" b="1" dirty="0" err="1"/>
              <a:t>iletişimde</a:t>
            </a:r>
            <a:r>
              <a:rPr lang="en-US" sz="2800" b="1" dirty="0"/>
              <a:t> </a:t>
            </a:r>
            <a:r>
              <a:rPr lang="en-US" sz="2800" b="1" dirty="0" err="1"/>
              <a:t>kullanmaya</a:t>
            </a:r>
            <a:r>
              <a:rPr lang="en-US" sz="2800" b="1" dirty="0"/>
              <a:t> </a:t>
            </a:r>
            <a:r>
              <a:rPr lang="en-US" sz="2800" b="1" dirty="0" err="1"/>
              <a:t>bağlı</a:t>
            </a:r>
            <a:r>
              <a:rPr lang="en-US" sz="2800" b="1" dirty="0"/>
              <a:t> </a:t>
            </a:r>
            <a:r>
              <a:rPr lang="en-US" sz="2800" b="1" dirty="0" err="1"/>
              <a:t>olarak</a:t>
            </a:r>
            <a:r>
              <a:rPr lang="en-US" sz="2800" b="1" dirty="0"/>
              <a:t> </a:t>
            </a:r>
            <a:r>
              <a:rPr lang="en-US" sz="2800" b="1" dirty="0" err="1"/>
              <a:t>dil</a:t>
            </a:r>
            <a:r>
              <a:rPr lang="en-US" sz="2800" b="1" dirty="0"/>
              <a:t> </a:t>
            </a:r>
            <a:r>
              <a:rPr lang="en-US" sz="2800" b="1" dirty="0" err="1"/>
              <a:t>ve</a:t>
            </a:r>
            <a:r>
              <a:rPr lang="en-US" sz="2800" b="1" dirty="0"/>
              <a:t> </a:t>
            </a:r>
            <a:r>
              <a:rPr lang="en-US" sz="2800" b="1" dirty="0" err="1"/>
              <a:t>konuşma</a:t>
            </a:r>
            <a:r>
              <a:rPr lang="en-US" sz="2800" b="1" dirty="0"/>
              <a:t> </a:t>
            </a:r>
            <a:r>
              <a:rPr lang="en-US" sz="2800" b="1" dirty="0" err="1"/>
              <a:t>yetersizlikleri</a:t>
            </a:r>
            <a:r>
              <a:rPr lang="en-US" sz="2800" b="1" dirty="0"/>
              <a:t> </a:t>
            </a:r>
            <a:r>
              <a:rPr lang="en-US" sz="2800" b="1" dirty="0" err="1" smtClean="0"/>
              <a:t>geliştirebilmekte</a:t>
            </a:r>
            <a:endParaRPr lang="tr-TR" sz="2800" b="1" dirty="0" smtClean="0"/>
          </a:p>
          <a:p>
            <a:r>
              <a:rPr lang="tr-TR" sz="2800" b="1" dirty="0" smtClean="0"/>
              <a:t>N</a:t>
            </a:r>
            <a:r>
              <a:rPr lang="en-US" sz="2800" b="1" dirty="0" err="1" smtClean="0"/>
              <a:t>edeni</a:t>
            </a:r>
            <a:r>
              <a:rPr lang="en-US" sz="2800" b="1" dirty="0" smtClean="0"/>
              <a:t> </a:t>
            </a:r>
            <a:r>
              <a:rPr lang="en-US" sz="2800" b="1" dirty="0"/>
              <a:t>ne </a:t>
            </a:r>
            <a:r>
              <a:rPr lang="en-US" sz="2800" b="1" dirty="0" err="1"/>
              <a:t>olursa</a:t>
            </a:r>
            <a:r>
              <a:rPr lang="en-US" sz="2800" b="1" dirty="0"/>
              <a:t> </a:t>
            </a:r>
            <a:r>
              <a:rPr lang="en-US" sz="2800" b="1" dirty="0" err="1"/>
              <a:t>olsun</a:t>
            </a:r>
            <a:r>
              <a:rPr lang="en-US" sz="2800" b="1" dirty="0"/>
              <a:t> </a:t>
            </a:r>
            <a:r>
              <a:rPr lang="en-US" sz="2800" b="1" dirty="0" err="1"/>
              <a:t>öncelikli</a:t>
            </a:r>
            <a:r>
              <a:rPr lang="en-US" sz="2800" b="1" dirty="0"/>
              <a:t> </a:t>
            </a:r>
            <a:r>
              <a:rPr lang="en-US" sz="2800" b="1" dirty="0" err="1"/>
              <a:t>olarak</a:t>
            </a:r>
            <a:r>
              <a:rPr lang="en-US" sz="2800" b="1" dirty="0"/>
              <a:t> </a:t>
            </a:r>
            <a:r>
              <a:rPr lang="en-US" sz="2800" b="1" dirty="0" err="1"/>
              <a:t>sorunun</a:t>
            </a:r>
            <a:r>
              <a:rPr lang="en-US" sz="2800" b="1" dirty="0"/>
              <a:t> </a:t>
            </a:r>
            <a:r>
              <a:rPr lang="en-US" sz="2800" b="1" dirty="0" err="1"/>
              <a:t>tespit</a:t>
            </a:r>
            <a:r>
              <a:rPr lang="en-US" sz="2800" b="1" dirty="0"/>
              <a:t> </a:t>
            </a:r>
            <a:r>
              <a:rPr lang="en-US" sz="2800" b="1" dirty="0" err="1"/>
              <a:t>aşamasının</a:t>
            </a:r>
            <a:r>
              <a:rPr lang="en-US" sz="2800" b="1" dirty="0"/>
              <a:t> </a:t>
            </a:r>
            <a:r>
              <a:rPr lang="en-US" sz="2800" b="1" dirty="0" err="1"/>
              <a:t>yerine</a:t>
            </a:r>
            <a:r>
              <a:rPr lang="en-US" sz="2800" b="1" dirty="0"/>
              <a:t> </a:t>
            </a:r>
            <a:r>
              <a:rPr lang="en-US" sz="2800" b="1" dirty="0" err="1"/>
              <a:t>getirilmesi</a:t>
            </a:r>
            <a:r>
              <a:rPr lang="en-US" sz="2800" b="1" dirty="0"/>
              <a:t> </a:t>
            </a:r>
            <a:r>
              <a:rPr lang="en-US" sz="2800" b="1" dirty="0" err="1" smtClean="0"/>
              <a:t>gerekmekte</a:t>
            </a:r>
            <a:endParaRPr lang="tr-TR" sz="2800" b="1" dirty="0"/>
          </a:p>
        </p:txBody>
      </p:sp>
    </p:spTree>
    <p:extLst>
      <p:ext uri="{BB962C8B-B14F-4D97-AF65-F5344CB8AC3E}">
        <p14:creationId xmlns="" xmlns:p14="http://schemas.microsoft.com/office/powerpoint/2010/main" val="17599245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dirty="0" err="1"/>
              <a:t>İkinci</a:t>
            </a:r>
            <a:r>
              <a:rPr lang="en-US" sz="2800" b="1" dirty="0"/>
              <a:t> </a:t>
            </a:r>
            <a:r>
              <a:rPr lang="en-US" sz="2800" b="1" dirty="0" err="1"/>
              <a:t>adım</a:t>
            </a:r>
            <a:r>
              <a:rPr lang="en-US" sz="2800" b="1" dirty="0"/>
              <a:t> </a:t>
            </a:r>
            <a:r>
              <a:rPr lang="en-US" sz="2800" b="1" dirty="0" err="1"/>
              <a:t>olarak</a:t>
            </a:r>
            <a:r>
              <a:rPr lang="en-US" sz="2800" b="1" dirty="0"/>
              <a:t> </a:t>
            </a:r>
            <a:r>
              <a:rPr lang="en-US" sz="2800" b="1" dirty="0" err="1"/>
              <a:t>ise</a:t>
            </a:r>
            <a:r>
              <a:rPr lang="en-US" sz="2800" b="1" dirty="0"/>
              <a:t>, </a:t>
            </a:r>
            <a:r>
              <a:rPr lang="en-US" sz="2800" b="1" dirty="0" err="1"/>
              <a:t>öğretmenler</a:t>
            </a:r>
            <a:r>
              <a:rPr lang="en-US" sz="2800" b="1" dirty="0"/>
              <a:t> </a:t>
            </a:r>
            <a:r>
              <a:rPr lang="en-US" sz="2800" b="1" dirty="0" err="1"/>
              <a:t>ve</a:t>
            </a:r>
            <a:r>
              <a:rPr lang="en-US" sz="2800" b="1" dirty="0"/>
              <a:t> </a:t>
            </a:r>
            <a:r>
              <a:rPr lang="en-US" sz="2800" b="1" dirty="0" err="1"/>
              <a:t>aileler</a:t>
            </a:r>
            <a:r>
              <a:rPr lang="en-US" sz="2800" b="1" dirty="0"/>
              <a:t> </a:t>
            </a:r>
            <a:r>
              <a:rPr lang="en-US" sz="2800" b="1" dirty="0" err="1"/>
              <a:t>bellek</a:t>
            </a:r>
            <a:r>
              <a:rPr lang="en-US" sz="2800" b="1" dirty="0"/>
              <a:t> </a:t>
            </a:r>
            <a:r>
              <a:rPr lang="en-US" sz="2800" b="1" dirty="0" err="1"/>
              <a:t>sorunu</a:t>
            </a:r>
            <a:r>
              <a:rPr lang="en-US" sz="2800" b="1" dirty="0"/>
              <a:t> </a:t>
            </a:r>
            <a:r>
              <a:rPr lang="en-US" sz="2800" b="1" dirty="0" err="1"/>
              <a:t>yaşayan</a:t>
            </a:r>
            <a:r>
              <a:rPr lang="en-US" sz="2800" b="1" dirty="0"/>
              <a:t> </a:t>
            </a:r>
            <a:r>
              <a:rPr lang="en-US" sz="2800" b="1" dirty="0" err="1"/>
              <a:t>çocukların</a:t>
            </a:r>
            <a:r>
              <a:rPr lang="en-US" sz="2800" b="1" dirty="0"/>
              <a:t> </a:t>
            </a:r>
            <a:r>
              <a:rPr lang="en-US" sz="2800" b="1" dirty="0" err="1"/>
              <a:t>özelliklerini</a:t>
            </a:r>
            <a:r>
              <a:rPr lang="en-US" sz="2800" b="1" dirty="0"/>
              <a:t> </a:t>
            </a:r>
            <a:r>
              <a:rPr lang="en-US" sz="2800" b="1" dirty="0" err="1" smtClean="0"/>
              <a:t>tanımlayabilmeli</a:t>
            </a:r>
            <a:endParaRPr lang="tr-TR" sz="2800" b="1" dirty="0" smtClean="0"/>
          </a:p>
          <a:p>
            <a:r>
              <a:rPr lang="en-US" sz="2800" b="1" dirty="0" smtClean="0"/>
              <a:t>Bu </a:t>
            </a:r>
            <a:r>
              <a:rPr lang="en-US" sz="2800" b="1" dirty="0" err="1"/>
              <a:t>çocuklar</a:t>
            </a:r>
            <a:r>
              <a:rPr lang="en-US" sz="2800" b="1" dirty="0"/>
              <a:t> </a:t>
            </a:r>
            <a:r>
              <a:rPr lang="en-US" sz="2800" b="1" dirty="0" err="1"/>
              <a:t>genellikle</a:t>
            </a:r>
            <a:r>
              <a:rPr lang="en-US" sz="2800" b="1" dirty="0"/>
              <a:t> </a:t>
            </a:r>
            <a:r>
              <a:rPr lang="en-US" sz="2800" b="1" dirty="0" err="1"/>
              <a:t>kendilerine</a:t>
            </a:r>
            <a:r>
              <a:rPr lang="en-US" sz="2800" b="1" dirty="0"/>
              <a:t> </a:t>
            </a:r>
            <a:r>
              <a:rPr lang="en-US" sz="2800" b="1" dirty="0" err="1"/>
              <a:t>verilen</a:t>
            </a:r>
            <a:r>
              <a:rPr lang="en-US" sz="2800" b="1" dirty="0"/>
              <a:t> </a:t>
            </a:r>
            <a:r>
              <a:rPr lang="en-US" sz="2800" b="1" dirty="0" err="1"/>
              <a:t>bir</a:t>
            </a:r>
            <a:r>
              <a:rPr lang="en-US" sz="2800" b="1" dirty="0"/>
              <a:t> </a:t>
            </a:r>
            <a:r>
              <a:rPr lang="en-US" sz="2800" b="1" dirty="0" err="1"/>
              <a:t>dizi</a:t>
            </a:r>
            <a:r>
              <a:rPr lang="en-US" sz="2800" b="1" dirty="0"/>
              <a:t> </a:t>
            </a:r>
            <a:r>
              <a:rPr lang="en-US" sz="2800" b="1" dirty="0" err="1"/>
              <a:t>görevi</a:t>
            </a:r>
            <a:r>
              <a:rPr lang="en-US" sz="2800" b="1" dirty="0"/>
              <a:t> </a:t>
            </a:r>
            <a:r>
              <a:rPr lang="en-US" sz="2800" b="1" dirty="0" err="1"/>
              <a:t>sırasıyla</a:t>
            </a:r>
            <a:r>
              <a:rPr lang="en-US" sz="2800" b="1" dirty="0"/>
              <a:t> </a:t>
            </a:r>
            <a:r>
              <a:rPr lang="en-US" sz="2800" b="1" dirty="0" err="1"/>
              <a:t>ve</a:t>
            </a:r>
            <a:r>
              <a:rPr lang="en-US" sz="2800" b="1" dirty="0"/>
              <a:t> </a:t>
            </a:r>
            <a:r>
              <a:rPr lang="en-US" sz="2800" b="1" dirty="0" err="1"/>
              <a:t>tamamıyla</a:t>
            </a:r>
            <a:r>
              <a:rPr lang="en-US" sz="2800" b="1" dirty="0"/>
              <a:t> </a:t>
            </a:r>
            <a:r>
              <a:rPr lang="en-US" sz="2800" b="1" dirty="0" err="1"/>
              <a:t>yerine</a:t>
            </a:r>
            <a:r>
              <a:rPr lang="en-US" sz="2800" b="1" dirty="0"/>
              <a:t> </a:t>
            </a:r>
            <a:r>
              <a:rPr lang="en-US" sz="2800" b="1" dirty="0" err="1"/>
              <a:t>getirmede</a:t>
            </a:r>
            <a:r>
              <a:rPr lang="en-US" sz="2800" b="1" dirty="0"/>
              <a:t> </a:t>
            </a:r>
            <a:r>
              <a:rPr lang="en-US" sz="2800" b="1" dirty="0" err="1"/>
              <a:t>güçlük</a:t>
            </a:r>
            <a:r>
              <a:rPr lang="en-US" sz="2800" b="1" dirty="0"/>
              <a:t> </a:t>
            </a:r>
            <a:r>
              <a:rPr lang="en-US" sz="2800" b="1" dirty="0" err="1" smtClean="0"/>
              <a:t>yaşamakta</a:t>
            </a:r>
            <a:endParaRPr lang="tr-TR" sz="2800" b="1" dirty="0"/>
          </a:p>
        </p:txBody>
      </p:sp>
    </p:spTree>
    <p:extLst>
      <p:ext uri="{BB962C8B-B14F-4D97-AF65-F5344CB8AC3E}">
        <p14:creationId xmlns="" xmlns:p14="http://schemas.microsoft.com/office/powerpoint/2010/main" val="13714030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i="1" u="sng" dirty="0" err="1"/>
              <a:t>Örneğin</a:t>
            </a:r>
            <a:r>
              <a:rPr lang="en-US" sz="2800" b="1" i="1" u="sng" dirty="0"/>
              <a:t>,</a:t>
            </a:r>
            <a:r>
              <a:rPr lang="en-US" sz="2800" dirty="0"/>
              <a:t> </a:t>
            </a:r>
            <a:r>
              <a:rPr lang="en-US" sz="2800" dirty="0" err="1"/>
              <a:t>kendilerinden</a:t>
            </a:r>
            <a:r>
              <a:rPr lang="en-US" sz="2800" dirty="0"/>
              <a:t> </a:t>
            </a:r>
            <a:r>
              <a:rPr lang="en-US" sz="2800" dirty="0" err="1"/>
              <a:t>kısa</a:t>
            </a:r>
            <a:r>
              <a:rPr lang="en-US" sz="2800" dirty="0"/>
              <a:t> </a:t>
            </a:r>
            <a:r>
              <a:rPr lang="en-US" sz="2800" dirty="0" err="1"/>
              <a:t>bir</a:t>
            </a:r>
            <a:r>
              <a:rPr lang="en-US" sz="2800" dirty="0"/>
              <a:t> zaman </a:t>
            </a:r>
            <a:r>
              <a:rPr lang="en-US" sz="2800" dirty="0" err="1"/>
              <a:t>önce</a:t>
            </a:r>
            <a:r>
              <a:rPr lang="en-US" sz="2800" dirty="0"/>
              <a:t> </a:t>
            </a:r>
            <a:r>
              <a:rPr lang="en-US" sz="2800" dirty="0" err="1"/>
              <a:t>söylediklerini</a:t>
            </a:r>
            <a:r>
              <a:rPr lang="en-US" sz="2800" dirty="0"/>
              <a:t> </a:t>
            </a:r>
            <a:r>
              <a:rPr lang="en-US" sz="2800" dirty="0" err="1"/>
              <a:t>tekrarlamaları</a:t>
            </a:r>
            <a:r>
              <a:rPr lang="en-US" sz="2800" dirty="0"/>
              <a:t> </a:t>
            </a:r>
            <a:r>
              <a:rPr lang="en-US" sz="2800" dirty="0" err="1"/>
              <a:t>istendiğinde</a:t>
            </a:r>
            <a:r>
              <a:rPr lang="en-US" sz="2800" dirty="0"/>
              <a:t> </a:t>
            </a:r>
            <a:r>
              <a:rPr lang="en-US" sz="2800" dirty="0" err="1"/>
              <a:t>kendilerini</a:t>
            </a:r>
            <a:r>
              <a:rPr lang="en-US" sz="2800" dirty="0"/>
              <a:t> </a:t>
            </a:r>
            <a:r>
              <a:rPr lang="en-US" sz="2800" dirty="0" err="1"/>
              <a:t>ifade</a:t>
            </a:r>
            <a:r>
              <a:rPr lang="en-US" sz="2800" dirty="0"/>
              <a:t> </a:t>
            </a:r>
            <a:r>
              <a:rPr lang="en-US" sz="2800" dirty="0" err="1"/>
              <a:t>etmekte</a:t>
            </a:r>
            <a:r>
              <a:rPr lang="en-US" sz="2800" dirty="0"/>
              <a:t> </a:t>
            </a:r>
            <a:r>
              <a:rPr lang="en-US" sz="2800" dirty="0" err="1" smtClean="0"/>
              <a:t>zorlanabilmekte</a:t>
            </a:r>
            <a:endParaRPr lang="tr-TR" sz="2800" dirty="0" smtClean="0"/>
          </a:p>
          <a:p>
            <a:r>
              <a:rPr lang="en-US" sz="2800" b="1" dirty="0" err="1" smtClean="0"/>
              <a:t>Çok</a:t>
            </a:r>
            <a:r>
              <a:rPr lang="en-US" sz="2800" b="1" dirty="0" smtClean="0"/>
              <a:t> </a:t>
            </a:r>
            <a:r>
              <a:rPr lang="en-US" sz="2800" b="1" dirty="0" err="1"/>
              <a:t>kolay</a:t>
            </a:r>
            <a:r>
              <a:rPr lang="en-US" sz="2800" b="1" dirty="0"/>
              <a:t> </a:t>
            </a:r>
            <a:r>
              <a:rPr lang="en-US" sz="2800" b="1" dirty="0" err="1"/>
              <a:t>bir</a:t>
            </a:r>
            <a:r>
              <a:rPr lang="en-US" sz="2800" b="1" dirty="0"/>
              <a:t> </a:t>
            </a:r>
            <a:r>
              <a:rPr lang="en-US" sz="2800" b="1" dirty="0" err="1"/>
              <a:t>şekilde</a:t>
            </a:r>
            <a:r>
              <a:rPr lang="en-US" sz="2800" b="1" dirty="0"/>
              <a:t> </a:t>
            </a:r>
            <a:r>
              <a:rPr lang="en-US" sz="2800" b="1" dirty="0" err="1"/>
              <a:t>herhangi</a:t>
            </a:r>
            <a:r>
              <a:rPr lang="en-US" sz="2800" b="1" dirty="0"/>
              <a:t> </a:t>
            </a:r>
            <a:r>
              <a:rPr lang="en-US" sz="2800" b="1" dirty="0" err="1"/>
              <a:t>bir</a:t>
            </a:r>
            <a:r>
              <a:rPr lang="en-US" sz="2800" b="1" dirty="0"/>
              <a:t> </a:t>
            </a:r>
            <a:r>
              <a:rPr lang="en-US" sz="2800" b="1" dirty="0" err="1"/>
              <a:t>durumdan</a:t>
            </a:r>
            <a:r>
              <a:rPr lang="en-US" sz="2800" b="1" dirty="0"/>
              <a:t> </a:t>
            </a:r>
            <a:r>
              <a:rPr lang="en-US" sz="2800" b="1" dirty="0" err="1"/>
              <a:t>olumsuz</a:t>
            </a:r>
            <a:r>
              <a:rPr lang="en-US" sz="2800" b="1" dirty="0"/>
              <a:t> </a:t>
            </a:r>
            <a:r>
              <a:rPr lang="en-US" sz="2800" b="1" dirty="0" err="1"/>
              <a:t>etkilenerek</a:t>
            </a:r>
            <a:r>
              <a:rPr lang="en-US" sz="2800" b="1" dirty="0"/>
              <a:t> </a:t>
            </a:r>
            <a:r>
              <a:rPr lang="en-US" sz="2800" b="1" dirty="0" err="1"/>
              <a:t>dikkatleri</a:t>
            </a:r>
            <a:r>
              <a:rPr lang="en-US" sz="2800" b="1" dirty="0"/>
              <a:t> </a:t>
            </a:r>
            <a:r>
              <a:rPr lang="en-US" sz="2800" b="1" dirty="0" err="1" smtClean="0"/>
              <a:t>dağılabilmekte</a:t>
            </a:r>
            <a:endParaRPr lang="tr-TR" sz="2800" b="1" dirty="0"/>
          </a:p>
        </p:txBody>
      </p:sp>
    </p:spTree>
    <p:extLst>
      <p:ext uri="{BB962C8B-B14F-4D97-AF65-F5344CB8AC3E}">
        <p14:creationId xmlns="" xmlns:p14="http://schemas.microsoft.com/office/powerpoint/2010/main" val="24228972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a:t>Bu </a:t>
            </a:r>
            <a:r>
              <a:rPr lang="en-US" sz="2800" dirty="0" err="1"/>
              <a:t>gibi</a:t>
            </a:r>
            <a:r>
              <a:rPr lang="en-US" sz="2800" dirty="0"/>
              <a:t> </a:t>
            </a:r>
            <a:r>
              <a:rPr lang="en-US" sz="2800" dirty="0" err="1"/>
              <a:t>olumsuz</a:t>
            </a:r>
            <a:r>
              <a:rPr lang="en-US" sz="2800" dirty="0"/>
              <a:t> </a:t>
            </a:r>
            <a:r>
              <a:rPr lang="en-US" sz="2800" dirty="0" err="1"/>
              <a:t>durumlar</a:t>
            </a:r>
            <a:r>
              <a:rPr lang="en-US" sz="2800" dirty="0"/>
              <a:t> </a:t>
            </a:r>
            <a:r>
              <a:rPr lang="en-US" sz="2800" dirty="0" err="1"/>
              <a:t>okulda</a:t>
            </a:r>
            <a:r>
              <a:rPr lang="en-US" sz="2800" dirty="0"/>
              <a:t> da </a:t>
            </a:r>
            <a:r>
              <a:rPr lang="en-US" sz="2800" dirty="0" err="1"/>
              <a:t>devam</a:t>
            </a:r>
            <a:r>
              <a:rPr lang="en-US" sz="2800" dirty="0"/>
              <a:t> </a:t>
            </a:r>
            <a:r>
              <a:rPr lang="en-US" sz="2800" dirty="0" err="1" smtClean="0"/>
              <a:t>edebilmekte</a:t>
            </a:r>
            <a:endParaRPr lang="tr-TR" sz="2800" dirty="0" smtClean="0"/>
          </a:p>
          <a:p>
            <a:r>
              <a:rPr lang="en-US" sz="2800" b="1" u="sng" dirty="0" err="1" smtClean="0"/>
              <a:t>Örneğin</a:t>
            </a:r>
            <a:r>
              <a:rPr lang="en-US" sz="2800" b="1" u="sng" dirty="0"/>
              <a:t>, </a:t>
            </a:r>
            <a:r>
              <a:rPr lang="en-US" sz="2800" b="1" u="sng" dirty="0" err="1"/>
              <a:t>öğretmen</a:t>
            </a:r>
            <a:r>
              <a:rPr lang="en-US" sz="2800" b="1" u="sng" dirty="0"/>
              <a:t> </a:t>
            </a:r>
            <a:r>
              <a:rPr lang="en-US" sz="2800" b="1" u="sng" dirty="0" err="1"/>
              <a:t>sınıfta</a:t>
            </a:r>
            <a:r>
              <a:rPr lang="en-US" sz="2800" b="1" u="sng" dirty="0"/>
              <a:t> </a:t>
            </a:r>
            <a:r>
              <a:rPr lang="en-US" sz="2800" b="1" u="sng" dirty="0" err="1"/>
              <a:t>öğrencilerinden</a:t>
            </a:r>
            <a:r>
              <a:rPr lang="en-US" sz="2800" b="1" u="sng" dirty="0"/>
              <a:t> </a:t>
            </a:r>
            <a:r>
              <a:rPr lang="en-US" sz="2800" b="1" u="sng" dirty="0" err="1"/>
              <a:t>bir</a:t>
            </a:r>
            <a:r>
              <a:rPr lang="en-US" sz="2800" b="1" u="sng" dirty="0"/>
              <a:t> </a:t>
            </a:r>
            <a:r>
              <a:rPr lang="en-US" sz="2800" b="1" u="sng" dirty="0" err="1"/>
              <a:t>dizi</a:t>
            </a:r>
            <a:r>
              <a:rPr lang="en-US" sz="2800" b="1" u="sng" dirty="0"/>
              <a:t> </a:t>
            </a:r>
            <a:r>
              <a:rPr lang="en-US" sz="2800" b="1" u="sng" dirty="0" err="1"/>
              <a:t>adımdan</a:t>
            </a:r>
            <a:r>
              <a:rPr lang="en-US" sz="2800" b="1" u="sng" dirty="0"/>
              <a:t> </a:t>
            </a:r>
            <a:r>
              <a:rPr lang="en-US" sz="2800" b="1" u="sng" dirty="0" err="1"/>
              <a:t>oluşan</a:t>
            </a:r>
            <a:r>
              <a:rPr lang="en-US" sz="2800" b="1" u="sng" dirty="0"/>
              <a:t> </a:t>
            </a:r>
            <a:r>
              <a:rPr lang="en-US" sz="2800" b="1" u="sng" dirty="0" err="1"/>
              <a:t>bir</a:t>
            </a:r>
            <a:r>
              <a:rPr lang="en-US" sz="2800" b="1" u="sng" dirty="0"/>
              <a:t> </a:t>
            </a:r>
            <a:r>
              <a:rPr lang="en-US" sz="2800" b="1" u="sng" dirty="0" err="1"/>
              <a:t>etkinliği</a:t>
            </a:r>
            <a:r>
              <a:rPr lang="en-US" sz="2800" b="1" u="sng" dirty="0"/>
              <a:t> </a:t>
            </a:r>
            <a:r>
              <a:rPr lang="en-US" sz="2800" b="1" u="sng" dirty="0" err="1"/>
              <a:t>tamamlamalarını</a:t>
            </a:r>
            <a:r>
              <a:rPr lang="en-US" sz="2800" b="1" u="sng" dirty="0"/>
              <a:t> </a:t>
            </a:r>
            <a:r>
              <a:rPr lang="en-US" sz="2800" b="1" u="sng" dirty="0" err="1"/>
              <a:t>istediğinde</a:t>
            </a:r>
            <a:r>
              <a:rPr lang="en-US" sz="2800" b="1" u="sng" dirty="0"/>
              <a:t> </a:t>
            </a:r>
            <a:r>
              <a:rPr lang="en-US" sz="2800" b="1" u="sng" dirty="0" err="1"/>
              <a:t>bu</a:t>
            </a:r>
            <a:r>
              <a:rPr lang="en-US" sz="2800" b="1" u="sng" dirty="0"/>
              <a:t> </a:t>
            </a:r>
            <a:r>
              <a:rPr lang="en-US" sz="2800" b="1" u="sng" dirty="0" err="1"/>
              <a:t>öğrenciler</a:t>
            </a:r>
            <a:r>
              <a:rPr lang="en-US" sz="2800" b="1" u="sng" dirty="0"/>
              <a:t> </a:t>
            </a:r>
            <a:r>
              <a:rPr lang="en-US" sz="2800" b="1" u="sng" dirty="0" err="1"/>
              <a:t>ilgili</a:t>
            </a:r>
            <a:r>
              <a:rPr lang="en-US" sz="2800" b="1" u="sng" dirty="0"/>
              <a:t> </a:t>
            </a:r>
            <a:r>
              <a:rPr lang="en-US" sz="2800" b="1" u="sng" dirty="0" err="1"/>
              <a:t>görevi</a:t>
            </a:r>
            <a:r>
              <a:rPr lang="en-US" sz="2800" b="1" u="sng" dirty="0"/>
              <a:t> </a:t>
            </a:r>
            <a:r>
              <a:rPr lang="en-US" sz="2800" b="1" u="sng" dirty="0" err="1"/>
              <a:t>yerine</a:t>
            </a:r>
            <a:r>
              <a:rPr lang="en-US" sz="2800" b="1" u="sng" dirty="0"/>
              <a:t> </a:t>
            </a:r>
            <a:r>
              <a:rPr lang="en-US" sz="2800" b="1" u="sng" dirty="0" err="1"/>
              <a:t>getirmede</a:t>
            </a:r>
            <a:r>
              <a:rPr lang="en-US" sz="2800" b="1" u="sng" dirty="0"/>
              <a:t> </a:t>
            </a:r>
            <a:r>
              <a:rPr lang="en-US" sz="2800" b="1" u="sng" dirty="0" err="1"/>
              <a:t>sıkıntı</a:t>
            </a:r>
            <a:r>
              <a:rPr lang="en-US" sz="2800" b="1" u="sng" dirty="0"/>
              <a:t> </a:t>
            </a:r>
            <a:r>
              <a:rPr lang="en-US" sz="2800" b="1" u="sng" dirty="0" err="1" smtClean="0"/>
              <a:t>yaşayabilmekte</a:t>
            </a:r>
            <a:endParaRPr lang="tr-TR" sz="2800" b="1" u="sng" dirty="0"/>
          </a:p>
        </p:txBody>
      </p:sp>
    </p:spTree>
    <p:extLst>
      <p:ext uri="{BB962C8B-B14F-4D97-AF65-F5344CB8AC3E}">
        <p14:creationId xmlns="" xmlns:p14="http://schemas.microsoft.com/office/powerpoint/2010/main" val="1898498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0" y="2214554"/>
            <a:ext cx="9144000" cy="4214842"/>
          </a:xfrm>
        </p:spPr>
        <p:txBody>
          <a:bodyPr>
            <a:noAutofit/>
          </a:bodyPr>
          <a:lstStyle/>
          <a:p>
            <a:r>
              <a:rPr lang="en-US" sz="2800" dirty="0"/>
              <a:t>Bu </a:t>
            </a:r>
            <a:r>
              <a:rPr lang="en-US" sz="2800" dirty="0" err="1"/>
              <a:t>yüzden</a:t>
            </a:r>
            <a:r>
              <a:rPr lang="en-US" sz="2800" dirty="0"/>
              <a:t>, </a:t>
            </a:r>
            <a:r>
              <a:rPr lang="en-US" sz="2800" dirty="0" err="1"/>
              <a:t>başta</a:t>
            </a:r>
            <a:r>
              <a:rPr lang="en-US" sz="2800" dirty="0"/>
              <a:t> ÖÖG </a:t>
            </a:r>
            <a:r>
              <a:rPr lang="en-US" sz="2800" dirty="0" err="1"/>
              <a:t>olan</a:t>
            </a:r>
            <a:r>
              <a:rPr lang="en-US" sz="2800" dirty="0"/>
              <a:t> </a:t>
            </a:r>
            <a:r>
              <a:rPr lang="en-US" sz="2800" dirty="0" err="1"/>
              <a:t>öğrenciler</a:t>
            </a:r>
            <a:r>
              <a:rPr lang="en-US" sz="2800" dirty="0"/>
              <a:t> </a:t>
            </a:r>
            <a:r>
              <a:rPr lang="en-US" sz="2800" dirty="0" err="1"/>
              <a:t>olmak</a:t>
            </a:r>
            <a:r>
              <a:rPr lang="en-US" sz="2800" dirty="0"/>
              <a:t> </a:t>
            </a:r>
            <a:r>
              <a:rPr lang="en-US" sz="2800" dirty="0" err="1"/>
              <a:t>üzere</a:t>
            </a:r>
            <a:r>
              <a:rPr lang="en-US" sz="2800" dirty="0"/>
              <a:t> </a:t>
            </a:r>
            <a:r>
              <a:rPr lang="en-US" sz="2800" dirty="0" err="1"/>
              <a:t>bellek</a:t>
            </a:r>
            <a:r>
              <a:rPr lang="en-US" sz="2800" dirty="0"/>
              <a:t> </a:t>
            </a:r>
            <a:r>
              <a:rPr lang="en-US" sz="2800" dirty="0" err="1"/>
              <a:t>problemleri</a:t>
            </a:r>
            <a:r>
              <a:rPr lang="en-US" sz="2800" dirty="0"/>
              <a:t> </a:t>
            </a:r>
            <a:r>
              <a:rPr lang="en-US" sz="2800" dirty="0" err="1"/>
              <a:t>yaşayan</a:t>
            </a:r>
            <a:r>
              <a:rPr lang="en-US" sz="2800" dirty="0"/>
              <a:t> </a:t>
            </a:r>
            <a:r>
              <a:rPr lang="en-US" sz="2800" dirty="0" err="1"/>
              <a:t>öğrencilere</a:t>
            </a:r>
            <a:r>
              <a:rPr lang="en-US" sz="2800" dirty="0"/>
              <a:t> </a:t>
            </a:r>
            <a:r>
              <a:rPr lang="en-US" sz="2800" dirty="0" err="1"/>
              <a:t>verilen</a:t>
            </a:r>
            <a:r>
              <a:rPr lang="en-US" sz="2800" dirty="0"/>
              <a:t> </a:t>
            </a:r>
            <a:r>
              <a:rPr lang="en-US" sz="2800" dirty="0" err="1"/>
              <a:t>eğitim</a:t>
            </a:r>
            <a:r>
              <a:rPr lang="en-US" sz="2800" dirty="0"/>
              <a:t> </a:t>
            </a:r>
            <a:r>
              <a:rPr lang="en-US" sz="2800" dirty="0" err="1"/>
              <a:t>sürecinde</a:t>
            </a:r>
            <a:r>
              <a:rPr lang="en-US" sz="2800" dirty="0"/>
              <a:t> </a:t>
            </a:r>
            <a:r>
              <a:rPr lang="en-US" sz="2800" dirty="0" err="1"/>
              <a:t>öğretmenlerin</a:t>
            </a:r>
            <a:r>
              <a:rPr lang="en-US" sz="2800" dirty="0"/>
              <a:t> </a:t>
            </a:r>
            <a:r>
              <a:rPr lang="en-US" sz="2800" dirty="0" err="1"/>
              <a:t>öğrencilerinin</a:t>
            </a:r>
            <a:r>
              <a:rPr lang="en-US" sz="2800" dirty="0"/>
              <a:t> </a:t>
            </a:r>
            <a:r>
              <a:rPr lang="en-US" sz="2800" dirty="0" err="1"/>
              <a:t>özelliklerini</a:t>
            </a:r>
            <a:r>
              <a:rPr lang="en-US" sz="2800" dirty="0"/>
              <a:t> </a:t>
            </a:r>
            <a:r>
              <a:rPr lang="en-US" sz="2800" dirty="0" err="1"/>
              <a:t>çok</a:t>
            </a:r>
            <a:r>
              <a:rPr lang="en-US" sz="2800" dirty="0"/>
              <a:t> </a:t>
            </a:r>
            <a:r>
              <a:rPr lang="en-US" sz="2800" dirty="0" err="1"/>
              <a:t>iyi</a:t>
            </a:r>
            <a:r>
              <a:rPr lang="en-US" sz="2800" dirty="0"/>
              <a:t> </a:t>
            </a:r>
            <a:r>
              <a:rPr lang="en-US" sz="2800" dirty="0" err="1"/>
              <a:t>tanımaları</a:t>
            </a:r>
            <a:r>
              <a:rPr lang="en-US" sz="2800" dirty="0"/>
              <a:t> </a:t>
            </a:r>
            <a:r>
              <a:rPr lang="en-US" sz="2800" dirty="0" err="1" smtClean="0"/>
              <a:t>gerekmekte</a:t>
            </a:r>
            <a:endParaRPr lang="tr-TR" sz="2800" dirty="0" smtClean="0"/>
          </a:p>
          <a:p>
            <a:r>
              <a:rPr lang="en-US" sz="2800" b="1" u="sng" dirty="0" smtClean="0"/>
              <a:t>Bu </a:t>
            </a:r>
            <a:r>
              <a:rPr lang="en-US" sz="2800" b="1" u="sng" dirty="0" err="1"/>
              <a:t>öğrencilerle</a:t>
            </a:r>
            <a:r>
              <a:rPr lang="en-US" sz="2800" b="1" u="sng" dirty="0"/>
              <a:t> </a:t>
            </a:r>
            <a:r>
              <a:rPr lang="en-US" sz="2800" b="1" u="sng" dirty="0" err="1"/>
              <a:t>eğitim</a:t>
            </a:r>
            <a:r>
              <a:rPr lang="en-US" sz="2800" b="1" u="sng" dirty="0"/>
              <a:t> </a:t>
            </a:r>
            <a:r>
              <a:rPr lang="en-US" sz="2800" b="1" u="sng" dirty="0" err="1"/>
              <a:t>ve</a:t>
            </a:r>
            <a:r>
              <a:rPr lang="en-US" sz="2800" b="1" u="sng" dirty="0"/>
              <a:t> </a:t>
            </a:r>
            <a:r>
              <a:rPr lang="en-US" sz="2800" b="1" u="sng" dirty="0" err="1"/>
              <a:t>öğretim</a:t>
            </a:r>
            <a:r>
              <a:rPr lang="en-US" sz="2800" b="1" u="sng" dirty="0"/>
              <a:t> </a:t>
            </a:r>
            <a:r>
              <a:rPr lang="en-US" sz="2800" b="1" u="sng" dirty="0" err="1"/>
              <a:t>faaliyetleri</a:t>
            </a:r>
            <a:r>
              <a:rPr lang="en-US" sz="2800" b="1" u="sng" dirty="0"/>
              <a:t> </a:t>
            </a:r>
            <a:r>
              <a:rPr lang="en-US" sz="2800" b="1" u="sng" dirty="0" err="1"/>
              <a:t>yürütülürken</a:t>
            </a:r>
            <a:r>
              <a:rPr lang="en-US" sz="2800" b="1" u="sng" dirty="0"/>
              <a:t> </a:t>
            </a:r>
            <a:r>
              <a:rPr lang="en-US" sz="2800" b="1" u="sng" dirty="0" err="1"/>
              <a:t>mümkün</a:t>
            </a:r>
            <a:r>
              <a:rPr lang="en-US" sz="2800" b="1" u="sng" dirty="0"/>
              <a:t> </a:t>
            </a:r>
            <a:r>
              <a:rPr lang="en-US" sz="2800" b="1" u="sng" dirty="0" err="1"/>
              <a:t>olduğunca</a:t>
            </a:r>
            <a:r>
              <a:rPr lang="en-US" sz="2800" b="1" u="sng" dirty="0"/>
              <a:t> </a:t>
            </a:r>
            <a:r>
              <a:rPr lang="en-US" sz="2800" b="1" u="sng" dirty="0" err="1"/>
              <a:t>çok</a:t>
            </a:r>
            <a:r>
              <a:rPr lang="en-US" sz="2800" b="1" u="sng" dirty="0"/>
              <a:t> </a:t>
            </a:r>
            <a:r>
              <a:rPr lang="en-US" sz="2800" b="1" u="sng" dirty="0" err="1"/>
              <a:t>sayıda</a:t>
            </a:r>
            <a:r>
              <a:rPr lang="en-US" sz="2800" b="1" u="sng" dirty="0"/>
              <a:t> </a:t>
            </a:r>
            <a:r>
              <a:rPr lang="en-US" sz="2800" b="1" u="sng" dirty="0" err="1"/>
              <a:t>ipucu</a:t>
            </a:r>
            <a:r>
              <a:rPr lang="en-US" sz="2800" b="1" u="sng" dirty="0"/>
              <a:t> </a:t>
            </a:r>
            <a:r>
              <a:rPr lang="en-US" sz="2800" b="1" u="sng" dirty="0" err="1"/>
              <a:t>ve</a:t>
            </a:r>
            <a:r>
              <a:rPr lang="en-US" sz="2800" b="1" u="sng" dirty="0"/>
              <a:t> </a:t>
            </a:r>
            <a:r>
              <a:rPr lang="en-US" sz="2800" b="1" u="sng" dirty="0" err="1"/>
              <a:t>işaret</a:t>
            </a:r>
            <a:r>
              <a:rPr lang="en-US" sz="2800" b="1" u="sng" dirty="0"/>
              <a:t> </a:t>
            </a:r>
            <a:r>
              <a:rPr lang="en-US" sz="2800" b="1" u="sng" dirty="0" err="1" smtClean="0"/>
              <a:t>sağlanmalı</a:t>
            </a:r>
            <a:endParaRPr lang="tr-TR" sz="2800" b="1" u="sng" dirty="0" smtClean="0"/>
          </a:p>
          <a:p>
            <a:r>
              <a:rPr lang="tr-TR" sz="2800" b="1" dirty="0" smtClean="0"/>
              <a:t>H</a:t>
            </a:r>
            <a:r>
              <a:rPr lang="en-US" sz="2800" b="1" dirty="0" err="1" smtClean="0"/>
              <a:t>erhangi</a:t>
            </a:r>
            <a:r>
              <a:rPr lang="en-US" sz="2800" b="1" dirty="0" smtClean="0"/>
              <a:t> </a:t>
            </a:r>
            <a:r>
              <a:rPr lang="en-US" sz="2800" b="1" dirty="0" err="1"/>
              <a:t>bir</a:t>
            </a:r>
            <a:r>
              <a:rPr lang="en-US" sz="2800" b="1" dirty="0"/>
              <a:t> </a:t>
            </a:r>
            <a:r>
              <a:rPr lang="en-US" sz="2800" b="1" dirty="0" err="1"/>
              <a:t>etkinlik</a:t>
            </a:r>
            <a:r>
              <a:rPr lang="en-US" sz="2800" b="1" dirty="0"/>
              <a:t> </a:t>
            </a:r>
            <a:r>
              <a:rPr lang="en-US" sz="2800" b="1" dirty="0" err="1"/>
              <a:t>sırasında</a:t>
            </a:r>
            <a:r>
              <a:rPr lang="en-US" sz="2800" b="1" dirty="0"/>
              <a:t> </a:t>
            </a:r>
            <a:r>
              <a:rPr lang="en-US" sz="2800" b="1" dirty="0" err="1"/>
              <a:t>mümkün</a:t>
            </a:r>
            <a:r>
              <a:rPr lang="en-US" sz="2800" b="1" dirty="0"/>
              <a:t> </a:t>
            </a:r>
            <a:r>
              <a:rPr lang="en-US" sz="2800" b="1" dirty="0" err="1"/>
              <a:t>olduğunca</a:t>
            </a:r>
            <a:r>
              <a:rPr lang="en-US" sz="2800" b="1" dirty="0"/>
              <a:t> </a:t>
            </a:r>
            <a:r>
              <a:rPr lang="en-US" sz="2800" b="1" dirty="0" err="1"/>
              <a:t>az</a:t>
            </a:r>
            <a:r>
              <a:rPr lang="en-US" sz="2800" b="1" dirty="0"/>
              <a:t> </a:t>
            </a:r>
            <a:r>
              <a:rPr lang="en-US" sz="2800" b="1" dirty="0" err="1"/>
              <a:t>sayıda</a:t>
            </a:r>
            <a:r>
              <a:rPr lang="en-US" sz="2800" b="1" dirty="0"/>
              <a:t> </a:t>
            </a:r>
            <a:r>
              <a:rPr lang="en-US" sz="2800" b="1" dirty="0" err="1"/>
              <a:t>uygulama</a:t>
            </a:r>
            <a:r>
              <a:rPr lang="en-US" sz="2800" b="1" dirty="0"/>
              <a:t> </a:t>
            </a:r>
            <a:r>
              <a:rPr lang="en-US" sz="2800" b="1" dirty="0" err="1"/>
              <a:t>adımından</a:t>
            </a:r>
            <a:r>
              <a:rPr lang="en-US" sz="2800" b="1" dirty="0"/>
              <a:t> </a:t>
            </a:r>
            <a:r>
              <a:rPr lang="en-US" sz="2800" b="1" dirty="0" err="1"/>
              <a:t>oluşan</a:t>
            </a:r>
            <a:r>
              <a:rPr lang="en-US" sz="2800" b="1" dirty="0"/>
              <a:t> </a:t>
            </a:r>
            <a:r>
              <a:rPr lang="en-US" sz="2800" b="1" dirty="0" err="1"/>
              <a:t>görevler</a:t>
            </a:r>
            <a:r>
              <a:rPr lang="en-US" sz="2800" b="1" dirty="0"/>
              <a:t> </a:t>
            </a:r>
            <a:r>
              <a:rPr lang="en-US" sz="2800" b="1" dirty="0" err="1" smtClean="0"/>
              <a:t>verilmeli</a:t>
            </a:r>
            <a:endParaRPr lang="tr-TR" sz="2800" b="1" dirty="0"/>
          </a:p>
        </p:txBody>
      </p:sp>
    </p:spTree>
    <p:extLst>
      <p:ext uri="{BB962C8B-B14F-4D97-AF65-F5344CB8AC3E}">
        <p14:creationId xmlns="" xmlns:p14="http://schemas.microsoft.com/office/powerpoint/2010/main" val="16891408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BELLEK PROBLEMLER</a:t>
            </a:r>
            <a:r>
              <a:rPr lang="tr-TR" sz="3200" b="1" dirty="0"/>
              <a:t>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600" dirty="0" err="1"/>
              <a:t>Şayet</a:t>
            </a:r>
            <a:r>
              <a:rPr lang="en-US" sz="2600" dirty="0"/>
              <a:t> </a:t>
            </a:r>
            <a:r>
              <a:rPr lang="en-US" sz="2600" dirty="0" err="1"/>
              <a:t>bu</a:t>
            </a:r>
            <a:r>
              <a:rPr lang="en-US" sz="2600" dirty="0"/>
              <a:t> </a:t>
            </a:r>
            <a:r>
              <a:rPr lang="en-US" sz="2600" dirty="0" err="1"/>
              <a:t>adımların</a:t>
            </a:r>
            <a:r>
              <a:rPr lang="en-US" sz="2600" dirty="0"/>
              <a:t> </a:t>
            </a:r>
            <a:r>
              <a:rPr lang="en-US" sz="2600" dirty="0" err="1"/>
              <a:t>sayısının</a:t>
            </a:r>
            <a:r>
              <a:rPr lang="en-US" sz="2600" dirty="0"/>
              <a:t> </a:t>
            </a:r>
            <a:r>
              <a:rPr lang="en-US" sz="2600" dirty="0" err="1"/>
              <a:t>fazla</a:t>
            </a:r>
            <a:r>
              <a:rPr lang="en-US" sz="2600" dirty="0"/>
              <a:t> </a:t>
            </a:r>
            <a:r>
              <a:rPr lang="en-US" sz="2600" dirty="0" err="1"/>
              <a:t>olması</a:t>
            </a:r>
            <a:r>
              <a:rPr lang="en-US" sz="2600" dirty="0"/>
              <a:t> </a:t>
            </a:r>
            <a:r>
              <a:rPr lang="en-US" sz="2600" dirty="0" err="1"/>
              <a:t>kaçınılmaz</a:t>
            </a:r>
            <a:r>
              <a:rPr lang="en-US" sz="2600" dirty="0"/>
              <a:t> </a:t>
            </a:r>
            <a:r>
              <a:rPr lang="en-US" sz="2600" dirty="0" err="1"/>
              <a:t>ise</a:t>
            </a:r>
            <a:r>
              <a:rPr lang="en-US" sz="2600" dirty="0"/>
              <a:t>, </a:t>
            </a:r>
            <a:r>
              <a:rPr lang="en-US" sz="2600" dirty="0" err="1"/>
              <a:t>mutlaka</a:t>
            </a:r>
            <a:r>
              <a:rPr lang="en-US" sz="2600" dirty="0"/>
              <a:t> </a:t>
            </a:r>
            <a:r>
              <a:rPr lang="en-US" sz="2600" b="1" dirty="0" err="1"/>
              <a:t>bu</a:t>
            </a:r>
            <a:r>
              <a:rPr lang="en-US" sz="2600" b="1" dirty="0"/>
              <a:t> </a:t>
            </a:r>
            <a:r>
              <a:rPr lang="en-US" sz="2600" b="1" dirty="0" err="1"/>
              <a:t>adımlar</a:t>
            </a:r>
            <a:r>
              <a:rPr lang="en-US" sz="2600" b="1" dirty="0"/>
              <a:t> </a:t>
            </a:r>
            <a:r>
              <a:rPr lang="en-US" sz="2600" b="1" dirty="0" err="1"/>
              <a:t>yazılı</a:t>
            </a:r>
            <a:r>
              <a:rPr lang="en-US" sz="2600" b="1" dirty="0"/>
              <a:t> </a:t>
            </a:r>
            <a:r>
              <a:rPr lang="en-US" sz="2600" b="1" dirty="0" err="1"/>
              <a:t>olarak</a:t>
            </a:r>
            <a:r>
              <a:rPr lang="en-US" sz="2600" b="1" dirty="0"/>
              <a:t> </a:t>
            </a:r>
            <a:r>
              <a:rPr lang="en-US" sz="2600" b="1" dirty="0" err="1"/>
              <a:t>öğrenciye</a:t>
            </a:r>
            <a:r>
              <a:rPr lang="en-US" sz="2600" b="1" dirty="0"/>
              <a:t> </a:t>
            </a:r>
            <a:r>
              <a:rPr lang="en-US" sz="2600" b="1" dirty="0" err="1" smtClean="0"/>
              <a:t>sunulmalı</a:t>
            </a:r>
            <a:endParaRPr lang="tr-TR" sz="2600" b="1" dirty="0" smtClean="0"/>
          </a:p>
          <a:p>
            <a:r>
              <a:rPr lang="en-US" sz="2600" dirty="0" err="1" smtClean="0"/>
              <a:t>Sınıf</a:t>
            </a:r>
            <a:r>
              <a:rPr lang="en-US" sz="2600" dirty="0" smtClean="0"/>
              <a:t> </a:t>
            </a:r>
            <a:r>
              <a:rPr lang="en-US" sz="2600" dirty="0" err="1"/>
              <a:t>ortamı</a:t>
            </a:r>
            <a:r>
              <a:rPr lang="en-US" sz="2600" dirty="0"/>
              <a:t> </a:t>
            </a:r>
            <a:r>
              <a:rPr lang="en-US" sz="2600" dirty="0" err="1"/>
              <a:t>çok</a:t>
            </a:r>
            <a:r>
              <a:rPr lang="en-US" sz="2600" dirty="0"/>
              <a:t> </a:t>
            </a:r>
            <a:r>
              <a:rPr lang="en-US" sz="2600" dirty="0" err="1"/>
              <a:t>iyi</a:t>
            </a:r>
            <a:r>
              <a:rPr lang="en-US" sz="2600" dirty="0"/>
              <a:t> </a:t>
            </a:r>
            <a:r>
              <a:rPr lang="en-US" sz="2600" dirty="0" err="1" smtClean="0"/>
              <a:t>düzenlenmeli</a:t>
            </a:r>
            <a:endParaRPr lang="tr-TR" sz="2600" dirty="0" smtClean="0"/>
          </a:p>
          <a:p>
            <a:r>
              <a:rPr lang="en-US" sz="2600" dirty="0" err="1" smtClean="0"/>
              <a:t>Ayrıca</a:t>
            </a:r>
            <a:r>
              <a:rPr lang="en-US" sz="2600" dirty="0"/>
              <a:t>, </a:t>
            </a:r>
            <a:r>
              <a:rPr lang="en-US" sz="2600" dirty="0" err="1"/>
              <a:t>öğrencilerin</a:t>
            </a:r>
            <a:r>
              <a:rPr lang="en-US" sz="2600" dirty="0"/>
              <a:t> </a:t>
            </a:r>
            <a:r>
              <a:rPr lang="en-US" sz="2600" dirty="0" err="1"/>
              <a:t>bilgiyi</a:t>
            </a:r>
            <a:r>
              <a:rPr lang="en-US" sz="2600" dirty="0"/>
              <a:t> </a:t>
            </a:r>
            <a:r>
              <a:rPr lang="en-US" sz="2600" dirty="0" err="1"/>
              <a:t>edinme</a:t>
            </a:r>
            <a:r>
              <a:rPr lang="en-US" sz="2600" dirty="0"/>
              <a:t> </a:t>
            </a:r>
            <a:r>
              <a:rPr lang="en-US" sz="2600" dirty="0" err="1"/>
              <a:t>sürecini</a:t>
            </a:r>
            <a:r>
              <a:rPr lang="en-US" sz="2600" dirty="0"/>
              <a:t> </a:t>
            </a:r>
            <a:r>
              <a:rPr lang="en-US" sz="2600" dirty="0" err="1"/>
              <a:t>daha</a:t>
            </a:r>
            <a:r>
              <a:rPr lang="en-US" sz="2600" dirty="0"/>
              <a:t> da </a:t>
            </a:r>
            <a:r>
              <a:rPr lang="en-US" sz="2600" b="1" dirty="0" err="1"/>
              <a:t>basitleştirmek</a:t>
            </a:r>
            <a:r>
              <a:rPr lang="en-US" sz="2600" b="1" dirty="0"/>
              <a:t> </a:t>
            </a:r>
            <a:r>
              <a:rPr lang="en-US" sz="2600" b="1" dirty="0" err="1"/>
              <a:t>için</a:t>
            </a:r>
            <a:r>
              <a:rPr lang="en-US" sz="2600" b="1" dirty="0"/>
              <a:t> </a:t>
            </a:r>
            <a:r>
              <a:rPr lang="en-US" sz="2600" b="1" dirty="0" err="1"/>
              <a:t>günlük</a:t>
            </a:r>
            <a:r>
              <a:rPr lang="en-US" sz="2600" b="1" dirty="0"/>
              <a:t> </a:t>
            </a:r>
            <a:r>
              <a:rPr lang="en-US" sz="2600" b="1" dirty="0" err="1"/>
              <a:t>sınıf</a:t>
            </a:r>
            <a:r>
              <a:rPr lang="en-US" sz="2600" b="1" dirty="0"/>
              <a:t> </a:t>
            </a:r>
            <a:r>
              <a:rPr lang="en-US" sz="2600" b="1" dirty="0" err="1"/>
              <a:t>rutinleri</a:t>
            </a:r>
            <a:r>
              <a:rPr lang="en-US" sz="2600" b="1" dirty="0"/>
              <a:t> </a:t>
            </a:r>
            <a:r>
              <a:rPr lang="en-US" sz="2600" dirty="0" err="1"/>
              <a:t>mümkün</a:t>
            </a:r>
            <a:r>
              <a:rPr lang="en-US" sz="2600" dirty="0"/>
              <a:t> </a:t>
            </a:r>
            <a:r>
              <a:rPr lang="en-US" sz="2600" dirty="0" err="1"/>
              <a:t>olduğunca</a:t>
            </a:r>
            <a:r>
              <a:rPr lang="en-US" sz="2600" dirty="0"/>
              <a:t> </a:t>
            </a:r>
            <a:r>
              <a:rPr lang="en-US" sz="2600" dirty="0" err="1"/>
              <a:t>takip</a:t>
            </a:r>
            <a:r>
              <a:rPr lang="en-US" sz="2600" dirty="0"/>
              <a:t> </a:t>
            </a:r>
            <a:r>
              <a:rPr lang="en-US" sz="2600" dirty="0" err="1" smtClean="0"/>
              <a:t>edilmeli</a:t>
            </a:r>
            <a:endParaRPr lang="tr-TR" sz="2600" dirty="0" smtClean="0"/>
          </a:p>
          <a:p>
            <a:r>
              <a:rPr lang="tr-TR" sz="2600" dirty="0" smtClean="0"/>
              <a:t>D</a:t>
            </a:r>
            <a:r>
              <a:rPr lang="en-US" sz="2600" dirty="0" smtClean="0"/>
              <a:t>aha </a:t>
            </a:r>
            <a:r>
              <a:rPr lang="en-US" sz="2600" dirty="0" err="1"/>
              <a:t>önce</a:t>
            </a:r>
            <a:r>
              <a:rPr lang="en-US" sz="2600" dirty="0"/>
              <a:t> </a:t>
            </a:r>
            <a:r>
              <a:rPr lang="en-US" sz="2600" dirty="0" err="1"/>
              <a:t>öğrenilen</a:t>
            </a:r>
            <a:r>
              <a:rPr lang="en-US" sz="2600" dirty="0"/>
              <a:t> </a:t>
            </a:r>
            <a:r>
              <a:rPr lang="en-US" sz="2600" dirty="0" err="1"/>
              <a:t>bilgiler</a:t>
            </a:r>
            <a:r>
              <a:rPr lang="en-US" sz="2600" dirty="0"/>
              <a:t> </a:t>
            </a:r>
            <a:r>
              <a:rPr lang="en-US" sz="2600" b="1" u="sng" dirty="0" err="1"/>
              <a:t>sık</a:t>
            </a:r>
            <a:r>
              <a:rPr lang="en-US" sz="2600" b="1" u="sng" dirty="0"/>
              <a:t> </a:t>
            </a:r>
            <a:r>
              <a:rPr lang="en-US" sz="2600" b="1" u="sng" dirty="0" err="1"/>
              <a:t>sık</a:t>
            </a:r>
            <a:r>
              <a:rPr lang="en-US" sz="2600" b="1" u="sng" dirty="0"/>
              <a:t> </a:t>
            </a:r>
            <a:r>
              <a:rPr lang="en-US" sz="2600" b="1" u="sng" dirty="0" err="1"/>
              <a:t>tekrar</a:t>
            </a:r>
            <a:r>
              <a:rPr lang="en-US" sz="2600" b="1" u="sng" dirty="0"/>
              <a:t> </a:t>
            </a:r>
            <a:r>
              <a:rPr lang="en-US" sz="2600" b="1" u="sng" dirty="0" err="1"/>
              <a:t>edilerek</a:t>
            </a:r>
            <a:r>
              <a:rPr lang="en-US" sz="2600" b="1" u="sng" dirty="0"/>
              <a:t> </a:t>
            </a:r>
            <a:r>
              <a:rPr lang="en-US" sz="2600" dirty="0" err="1"/>
              <a:t>öğrencilerin</a:t>
            </a:r>
            <a:r>
              <a:rPr lang="en-US" sz="2600" dirty="0"/>
              <a:t> </a:t>
            </a:r>
            <a:r>
              <a:rPr lang="en-US" sz="2600" dirty="0" err="1"/>
              <a:t>bu</a:t>
            </a:r>
            <a:r>
              <a:rPr lang="en-US" sz="2600" dirty="0"/>
              <a:t> </a:t>
            </a:r>
            <a:r>
              <a:rPr lang="en-US" sz="2600" dirty="0" err="1"/>
              <a:t>bilgileri</a:t>
            </a:r>
            <a:r>
              <a:rPr lang="en-US" sz="2600" dirty="0"/>
              <a:t> </a:t>
            </a:r>
            <a:r>
              <a:rPr lang="en-US" sz="2600" dirty="0" err="1"/>
              <a:t>gelecekte</a:t>
            </a:r>
            <a:r>
              <a:rPr lang="en-US" sz="2600" dirty="0"/>
              <a:t> de </a:t>
            </a:r>
            <a:r>
              <a:rPr lang="en-US" sz="2600" dirty="0" err="1"/>
              <a:t>hatırlayıp</a:t>
            </a:r>
            <a:r>
              <a:rPr lang="en-US" sz="2600" dirty="0"/>
              <a:t> </a:t>
            </a:r>
            <a:r>
              <a:rPr lang="en-US" sz="2600" dirty="0" err="1"/>
              <a:t>geri</a:t>
            </a:r>
            <a:r>
              <a:rPr lang="en-US" sz="2600" dirty="0"/>
              <a:t> </a:t>
            </a:r>
            <a:r>
              <a:rPr lang="en-US" sz="2600" dirty="0" err="1"/>
              <a:t>çağırmalarını</a:t>
            </a:r>
            <a:r>
              <a:rPr lang="en-US" sz="2600" dirty="0"/>
              <a:t> </a:t>
            </a:r>
            <a:r>
              <a:rPr lang="en-US" sz="2600" dirty="0" err="1"/>
              <a:t>sağlayamaya</a:t>
            </a:r>
            <a:r>
              <a:rPr lang="en-US" sz="2600" dirty="0"/>
              <a:t> </a:t>
            </a:r>
            <a:r>
              <a:rPr lang="en-US" sz="2600" dirty="0" err="1"/>
              <a:t>ağırlık</a:t>
            </a:r>
            <a:r>
              <a:rPr lang="en-US" sz="2600" dirty="0"/>
              <a:t> </a:t>
            </a:r>
            <a:r>
              <a:rPr lang="en-US" sz="2600" dirty="0" err="1" smtClean="0"/>
              <a:t>verilmeli</a:t>
            </a:r>
            <a:r>
              <a:rPr lang="en-US" sz="2600" dirty="0" smtClean="0"/>
              <a:t> </a:t>
            </a:r>
            <a:endParaRPr lang="tr-TR" sz="2600" dirty="0"/>
          </a:p>
        </p:txBody>
      </p:sp>
    </p:spTree>
    <p:extLst>
      <p:ext uri="{BB962C8B-B14F-4D97-AF65-F5344CB8AC3E}">
        <p14:creationId xmlns="" xmlns:p14="http://schemas.microsoft.com/office/powerpoint/2010/main" val="19217059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err="1"/>
              <a:t>Sosyal</a:t>
            </a:r>
            <a:r>
              <a:rPr lang="en-US" sz="2800" dirty="0"/>
              <a:t> </a:t>
            </a:r>
            <a:r>
              <a:rPr lang="en-US" sz="2800" dirty="0" err="1"/>
              <a:t>ve</a:t>
            </a:r>
            <a:r>
              <a:rPr lang="en-US" sz="2800" dirty="0"/>
              <a:t> </a:t>
            </a:r>
            <a:r>
              <a:rPr lang="en-US" sz="2800" dirty="0" err="1"/>
              <a:t>duygusal</a:t>
            </a:r>
            <a:r>
              <a:rPr lang="en-US" sz="2800" dirty="0"/>
              <a:t> </a:t>
            </a:r>
            <a:r>
              <a:rPr lang="en-US" sz="2800" dirty="0" err="1"/>
              <a:t>problemler</a:t>
            </a:r>
            <a:r>
              <a:rPr lang="en-US" sz="2800" dirty="0"/>
              <a:t> </a:t>
            </a:r>
            <a:r>
              <a:rPr lang="en-US" sz="2800" dirty="0" err="1"/>
              <a:t>konusunu</a:t>
            </a:r>
            <a:r>
              <a:rPr lang="en-US" sz="2800" dirty="0"/>
              <a:t> </a:t>
            </a:r>
            <a:r>
              <a:rPr lang="en-US" sz="2800" dirty="0" err="1"/>
              <a:t>ele</a:t>
            </a:r>
            <a:r>
              <a:rPr lang="en-US" sz="2800" dirty="0"/>
              <a:t> </a:t>
            </a:r>
            <a:r>
              <a:rPr lang="en-US" sz="2800" dirty="0" err="1"/>
              <a:t>almadan</a:t>
            </a:r>
            <a:r>
              <a:rPr lang="en-US" sz="2800" dirty="0"/>
              <a:t> </a:t>
            </a:r>
            <a:r>
              <a:rPr lang="en-US" sz="2800" dirty="0" err="1"/>
              <a:t>önce</a:t>
            </a:r>
            <a:r>
              <a:rPr lang="en-US" sz="2800" dirty="0"/>
              <a:t> </a:t>
            </a:r>
            <a:r>
              <a:rPr lang="en-US" sz="2800" dirty="0" err="1"/>
              <a:t>bu</a:t>
            </a:r>
            <a:r>
              <a:rPr lang="en-US" sz="2800" dirty="0"/>
              <a:t> </a:t>
            </a:r>
            <a:r>
              <a:rPr lang="en-US" sz="2800" dirty="0" err="1"/>
              <a:t>iki</a:t>
            </a:r>
            <a:r>
              <a:rPr lang="en-US" sz="2800" dirty="0"/>
              <a:t> </a:t>
            </a:r>
            <a:r>
              <a:rPr lang="en-US" sz="2800" dirty="0" err="1"/>
              <a:t>terimi</a:t>
            </a:r>
            <a:r>
              <a:rPr lang="en-US" sz="2800" dirty="0"/>
              <a:t> </a:t>
            </a:r>
            <a:r>
              <a:rPr lang="en-US" sz="2800" dirty="0" err="1"/>
              <a:t>biraz</a:t>
            </a:r>
            <a:r>
              <a:rPr lang="en-US" sz="2800" dirty="0"/>
              <a:t> </a:t>
            </a:r>
            <a:r>
              <a:rPr lang="en-US" sz="2800" dirty="0" err="1"/>
              <a:t>açıklamak</a:t>
            </a:r>
            <a:r>
              <a:rPr lang="en-US" sz="2800" dirty="0"/>
              <a:t> </a:t>
            </a:r>
            <a:r>
              <a:rPr lang="en-US" sz="2800" dirty="0" err="1"/>
              <a:t>doğru</a:t>
            </a:r>
            <a:r>
              <a:rPr lang="en-US" sz="2800" dirty="0"/>
              <a:t> </a:t>
            </a:r>
            <a:r>
              <a:rPr lang="en-US" sz="2800" dirty="0" err="1"/>
              <a:t>olacaktır</a:t>
            </a:r>
            <a:r>
              <a:rPr lang="en-US" sz="2800" dirty="0"/>
              <a:t>. </a:t>
            </a:r>
            <a:endParaRPr lang="tr-TR" sz="2800" dirty="0" smtClean="0"/>
          </a:p>
          <a:p>
            <a:r>
              <a:rPr lang="en-US" sz="2800" i="1" dirty="0" err="1" smtClean="0"/>
              <a:t>Sosyal</a:t>
            </a:r>
            <a:r>
              <a:rPr lang="en-US" sz="2800" dirty="0" smtClean="0"/>
              <a:t> </a:t>
            </a:r>
            <a:r>
              <a:rPr lang="en-US" sz="2800" dirty="0" err="1"/>
              <a:t>kelimesi</a:t>
            </a:r>
            <a:r>
              <a:rPr lang="en-US" sz="2800" dirty="0"/>
              <a:t> </a:t>
            </a:r>
            <a:r>
              <a:rPr lang="en-US" sz="2800" dirty="0" err="1"/>
              <a:t>iki</a:t>
            </a:r>
            <a:r>
              <a:rPr lang="en-US" sz="2800" dirty="0"/>
              <a:t> </a:t>
            </a:r>
            <a:r>
              <a:rPr lang="en-US" sz="2800" dirty="0" err="1"/>
              <a:t>şekilde</a:t>
            </a:r>
            <a:r>
              <a:rPr lang="en-US" sz="2800" dirty="0"/>
              <a:t> </a:t>
            </a:r>
            <a:r>
              <a:rPr lang="en-US" sz="2800" dirty="0" err="1" smtClean="0"/>
              <a:t>kullanılabilmekte</a:t>
            </a:r>
            <a:endParaRPr lang="tr-TR" sz="2800" dirty="0" smtClean="0"/>
          </a:p>
          <a:p>
            <a:r>
              <a:rPr lang="en-US" sz="2800" dirty="0" err="1" smtClean="0"/>
              <a:t>Bunlardan</a:t>
            </a:r>
            <a:r>
              <a:rPr lang="en-US" sz="2800" dirty="0" smtClean="0"/>
              <a:t> </a:t>
            </a:r>
            <a:r>
              <a:rPr lang="en-US" sz="2800" dirty="0" err="1"/>
              <a:t>birincisi</a:t>
            </a:r>
            <a:r>
              <a:rPr lang="en-US" sz="2800" dirty="0"/>
              <a:t>, </a:t>
            </a:r>
            <a:r>
              <a:rPr lang="en-US" sz="2800" b="1" dirty="0" err="1"/>
              <a:t>sosyal</a:t>
            </a:r>
            <a:r>
              <a:rPr lang="en-US" sz="2800" b="1" dirty="0"/>
              <a:t> </a:t>
            </a:r>
            <a:r>
              <a:rPr lang="en-US" sz="2800" b="1" dirty="0" err="1"/>
              <a:t>ortamlarda</a:t>
            </a:r>
            <a:r>
              <a:rPr lang="en-US" sz="2800" dirty="0"/>
              <a:t> </a:t>
            </a:r>
            <a:r>
              <a:rPr lang="en-US" sz="2800" dirty="0" err="1"/>
              <a:t>bir</a:t>
            </a:r>
            <a:r>
              <a:rPr lang="en-US" sz="2800" dirty="0"/>
              <a:t> </a:t>
            </a:r>
            <a:r>
              <a:rPr lang="en-US" sz="2800" dirty="0" err="1"/>
              <a:t>öğrencinin</a:t>
            </a:r>
            <a:r>
              <a:rPr lang="en-US" sz="2800" dirty="0"/>
              <a:t> </a:t>
            </a:r>
            <a:r>
              <a:rPr lang="en-US" sz="2800" dirty="0" err="1"/>
              <a:t>herhangi</a:t>
            </a:r>
            <a:r>
              <a:rPr lang="en-US" sz="2800" dirty="0"/>
              <a:t> </a:t>
            </a:r>
            <a:r>
              <a:rPr lang="en-US" sz="2800" dirty="0" err="1"/>
              <a:t>bir</a:t>
            </a:r>
            <a:r>
              <a:rPr lang="en-US" sz="2800" dirty="0"/>
              <a:t> </a:t>
            </a:r>
            <a:r>
              <a:rPr lang="en-US" sz="2800" dirty="0" err="1"/>
              <a:t>duruma</a:t>
            </a:r>
            <a:r>
              <a:rPr lang="en-US" sz="2800" dirty="0"/>
              <a:t> </a:t>
            </a:r>
            <a:r>
              <a:rPr lang="en-US" sz="2800" dirty="0" err="1"/>
              <a:t>veya</a:t>
            </a:r>
            <a:r>
              <a:rPr lang="en-US" sz="2800" dirty="0"/>
              <a:t> </a:t>
            </a:r>
            <a:r>
              <a:rPr lang="en-US" sz="2800" b="1" dirty="0" err="1"/>
              <a:t>olaya</a:t>
            </a:r>
            <a:r>
              <a:rPr lang="en-US" sz="2800" b="1" dirty="0"/>
              <a:t> </a:t>
            </a:r>
            <a:r>
              <a:rPr lang="en-US" sz="2800" b="1" dirty="0" err="1"/>
              <a:t>verdiği</a:t>
            </a:r>
            <a:r>
              <a:rPr lang="en-US" sz="2800" b="1" dirty="0"/>
              <a:t> </a:t>
            </a:r>
            <a:r>
              <a:rPr lang="en-US" sz="2800" b="1" dirty="0" err="1"/>
              <a:t>tepkiler</a:t>
            </a:r>
            <a:r>
              <a:rPr lang="en-US" sz="2800" b="1" dirty="0"/>
              <a:t> </a:t>
            </a:r>
            <a:r>
              <a:rPr lang="en-US" sz="2800" b="1" dirty="0" err="1"/>
              <a:t>ve</a:t>
            </a:r>
            <a:r>
              <a:rPr lang="en-US" sz="2800" b="1" dirty="0"/>
              <a:t> </a:t>
            </a:r>
            <a:r>
              <a:rPr lang="en-US" sz="2800" b="1" dirty="0" err="1"/>
              <a:t>gösterdiği</a:t>
            </a:r>
            <a:r>
              <a:rPr lang="en-US" sz="2800" b="1" dirty="0"/>
              <a:t> </a:t>
            </a:r>
            <a:r>
              <a:rPr lang="en-US" sz="2800" b="1" dirty="0" err="1"/>
              <a:t>reaksiyonlar</a:t>
            </a:r>
            <a:r>
              <a:rPr lang="en-US" sz="2800" dirty="0"/>
              <a:t> </a:t>
            </a:r>
            <a:r>
              <a:rPr lang="en-US" sz="2800" dirty="0" err="1"/>
              <a:t>olarak</a:t>
            </a:r>
            <a:r>
              <a:rPr lang="en-US" sz="2800" dirty="0"/>
              <a:t> </a:t>
            </a:r>
            <a:r>
              <a:rPr lang="en-US" sz="2800" dirty="0" err="1" smtClean="0"/>
              <a:t>açıklanabilmekte</a:t>
            </a:r>
            <a:r>
              <a:rPr lang="en-US" sz="2800" dirty="0" smtClean="0"/>
              <a:t> </a:t>
            </a:r>
            <a:endParaRPr lang="tr-TR" sz="2800" dirty="0"/>
          </a:p>
        </p:txBody>
      </p:sp>
    </p:spTree>
    <p:extLst>
      <p:ext uri="{BB962C8B-B14F-4D97-AF65-F5344CB8AC3E}">
        <p14:creationId xmlns="" xmlns:p14="http://schemas.microsoft.com/office/powerpoint/2010/main" val="29791218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err="1"/>
              <a:t>İkincisi</a:t>
            </a:r>
            <a:r>
              <a:rPr lang="en-US" sz="2800" dirty="0"/>
              <a:t> </a:t>
            </a:r>
            <a:r>
              <a:rPr lang="en-US" sz="2800" dirty="0" err="1"/>
              <a:t>ise</a:t>
            </a:r>
            <a:r>
              <a:rPr lang="en-US" sz="2800" dirty="0"/>
              <a:t>, </a:t>
            </a:r>
            <a:r>
              <a:rPr lang="en-US" sz="2800" dirty="0" err="1"/>
              <a:t>bir</a:t>
            </a:r>
            <a:r>
              <a:rPr lang="en-US" sz="2800" dirty="0"/>
              <a:t> </a:t>
            </a:r>
            <a:r>
              <a:rPr lang="en-US" sz="2800" dirty="0" err="1"/>
              <a:t>öğrencinin</a:t>
            </a:r>
            <a:r>
              <a:rPr lang="en-US" sz="2800" dirty="0"/>
              <a:t> </a:t>
            </a:r>
            <a:r>
              <a:rPr lang="en-US" sz="2800" dirty="0" err="1"/>
              <a:t>sosyal</a:t>
            </a:r>
            <a:r>
              <a:rPr lang="en-US" sz="2800" dirty="0"/>
              <a:t> </a:t>
            </a:r>
            <a:r>
              <a:rPr lang="en-US" sz="2800" dirty="0" err="1"/>
              <a:t>ortamlarda</a:t>
            </a:r>
            <a:r>
              <a:rPr lang="en-US" sz="2800" dirty="0"/>
              <a:t> ne </a:t>
            </a:r>
            <a:r>
              <a:rPr lang="en-US" sz="2800" dirty="0" err="1"/>
              <a:t>kadar</a:t>
            </a:r>
            <a:r>
              <a:rPr lang="en-US" sz="2800" dirty="0"/>
              <a:t> </a:t>
            </a:r>
            <a:r>
              <a:rPr lang="en-US" sz="2800" dirty="0" err="1"/>
              <a:t>iyi</a:t>
            </a:r>
            <a:r>
              <a:rPr lang="en-US" sz="2800" dirty="0"/>
              <a:t> </a:t>
            </a:r>
            <a:r>
              <a:rPr lang="en-US" sz="2800" dirty="0" err="1"/>
              <a:t>veya</a:t>
            </a:r>
            <a:r>
              <a:rPr lang="en-US" sz="2800" dirty="0"/>
              <a:t> </a:t>
            </a:r>
            <a:r>
              <a:rPr lang="en-US" sz="2800" dirty="0" err="1"/>
              <a:t>kötü</a:t>
            </a:r>
            <a:r>
              <a:rPr lang="en-US" sz="2800" dirty="0"/>
              <a:t> </a:t>
            </a:r>
            <a:r>
              <a:rPr lang="en-US" sz="2800" dirty="0" err="1"/>
              <a:t>şekilde</a:t>
            </a:r>
            <a:r>
              <a:rPr lang="en-US" sz="2800" dirty="0"/>
              <a:t> o </a:t>
            </a:r>
            <a:r>
              <a:rPr lang="en-US" sz="2800" dirty="0" err="1"/>
              <a:t>ortamın</a:t>
            </a:r>
            <a:r>
              <a:rPr lang="en-US" sz="2800" dirty="0"/>
              <a:t> </a:t>
            </a:r>
            <a:r>
              <a:rPr lang="en-US" sz="2800" dirty="0" err="1"/>
              <a:t>gereklerini</a:t>
            </a:r>
            <a:r>
              <a:rPr lang="en-US" sz="2800" dirty="0"/>
              <a:t> </a:t>
            </a:r>
            <a:r>
              <a:rPr lang="en-US" sz="2800" dirty="0" err="1"/>
              <a:t>yerine</a:t>
            </a:r>
            <a:r>
              <a:rPr lang="en-US" sz="2800" dirty="0"/>
              <a:t> </a:t>
            </a:r>
            <a:r>
              <a:rPr lang="en-US" sz="2800" dirty="0" err="1"/>
              <a:t>getirdiğini</a:t>
            </a:r>
            <a:r>
              <a:rPr lang="en-US" sz="2800" dirty="0"/>
              <a:t> </a:t>
            </a:r>
            <a:r>
              <a:rPr lang="en-US" sz="2800" dirty="0" err="1"/>
              <a:t>belirten</a:t>
            </a:r>
            <a:r>
              <a:rPr lang="en-US" sz="2800" dirty="0"/>
              <a:t> </a:t>
            </a:r>
            <a:r>
              <a:rPr lang="en-US" sz="2800" b="1" dirty="0" err="1"/>
              <a:t>sosyal</a:t>
            </a:r>
            <a:r>
              <a:rPr lang="en-US" sz="2800" b="1" dirty="0"/>
              <a:t> </a:t>
            </a:r>
            <a:r>
              <a:rPr lang="en-US" sz="2800" b="1" dirty="0" err="1"/>
              <a:t>yeterlilik</a:t>
            </a:r>
            <a:r>
              <a:rPr lang="en-US" sz="2800" b="1" dirty="0"/>
              <a:t> </a:t>
            </a:r>
            <a:r>
              <a:rPr lang="en-US" sz="2800" dirty="0" err="1"/>
              <a:t>olarak</a:t>
            </a:r>
            <a:r>
              <a:rPr lang="en-US" sz="2800" dirty="0"/>
              <a:t> </a:t>
            </a:r>
            <a:r>
              <a:rPr lang="en-US" sz="2800" dirty="0" err="1" smtClean="0"/>
              <a:t>açıklanabilmekte</a:t>
            </a:r>
            <a:endParaRPr lang="tr-TR" sz="2800" dirty="0" smtClean="0"/>
          </a:p>
          <a:p>
            <a:r>
              <a:rPr lang="en-US" sz="2800" dirty="0" smtClean="0"/>
              <a:t>Bu </a:t>
            </a:r>
            <a:r>
              <a:rPr lang="en-US" sz="2800" dirty="0" err="1"/>
              <a:t>iki</a:t>
            </a:r>
            <a:r>
              <a:rPr lang="en-US" sz="2800" dirty="0"/>
              <a:t> </a:t>
            </a:r>
            <a:r>
              <a:rPr lang="en-US" sz="2800" dirty="0" err="1"/>
              <a:t>açıklamanın</a:t>
            </a:r>
            <a:r>
              <a:rPr lang="en-US" sz="2800" dirty="0"/>
              <a:t> </a:t>
            </a:r>
            <a:r>
              <a:rPr lang="en-US" sz="2800" dirty="0" err="1"/>
              <a:t>birleşimi</a:t>
            </a:r>
            <a:r>
              <a:rPr lang="en-US" sz="2800" dirty="0"/>
              <a:t> </a:t>
            </a:r>
            <a:r>
              <a:rPr lang="en-US" sz="2800" dirty="0" err="1"/>
              <a:t>ise</a:t>
            </a:r>
            <a:r>
              <a:rPr lang="en-US" sz="2800" dirty="0"/>
              <a:t> </a:t>
            </a:r>
            <a:r>
              <a:rPr lang="en-US" sz="2800" dirty="0" err="1"/>
              <a:t>aslında</a:t>
            </a:r>
            <a:r>
              <a:rPr lang="en-US" sz="2800" dirty="0"/>
              <a:t> </a:t>
            </a:r>
            <a:r>
              <a:rPr lang="en-US" sz="2800" dirty="0" err="1"/>
              <a:t>bir</a:t>
            </a:r>
            <a:r>
              <a:rPr lang="en-US" sz="2800" dirty="0"/>
              <a:t> </a:t>
            </a:r>
            <a:r>
              <a:rPr lang="en-US" sz="2800" dirty="0" err="1"/>
              <a:t>öğrencinin</a:t>
            </a:r>
            <a:r>
              <a:rPr lang="en-US" sz="2800" dirty="0"/>
              <a:t> </a:t>
            </a:r>
            <a:r>
              <a:rPr lang="en-US" sz="2800" dirty="0" err="1"/>
              <a:t>sosyal</a:t>
            </a:r>
            <a:r>
              <a:rPr lang="en-US" sz="2800" dirty="0"/>
              <a:t> </a:t>
            </a:r>
            <a:r>
              <a:rPr lang="en-US" sz="2800" dirty="0" err="1"/>
              <a:t>durumunu</a:t>
            </a:r>
            <a:r>
              <a:rPr lang="en-US" sz="2800" dirty="0"/>
              <a:t> </a:t>
            </a:r>
            <a:r>
              <a:rPr lang="en-US" sz="2800" dirty="0" err="1"/>
              <a:t>ortaya</a:t>
            </a:r>
            <a:r>
              <a:rPr lang="en-US" sz="2800" dirty="0"/>
              <a:t> </a:t>
            </a:r>
            <a:r>
              <a:rPr lang="en-US" sz="2800" dirty="0" err="1"/>
              <a:t>koyan</a:t>
            </a:r>
            <a:r>
              <a:rPr lang="en-US" sz="2800" dirty="0"/>
              <a:t> </a:t>
            </a:r>
            <a:r>
              <a:rPr lang="en-US" sz="2800" dirty="0" err="1"/>
              <a:t>en</a:t>
            </a:r>
            <a:r>
              <a:rPr lang="en-US" sz="2800" dirty="0"/>
              <a:t> </a:t>
            </a:r>
            <a:r>
              <a:rPr lang="en-US" sz="2800" dirty="0" err="1"/>
              <a:t>uygun</a:t>
            </a:r>
            <a:r>
              <a:rPr lang="en-US" sz="2800" dirty="0"/>
              <a:t> </a:t>
            </a:r>
            <a:r>
              <a:rPr lang="en-US" sz="2800" dirty="0" err="1" smtClean="0"/>
              <a:t>açıklama</a:t>
            </a:r>
            <a:endParaRPr lang="tr-TR" sz="2800" dirty="0" smtClean="0"/>
          </a:p>
          <a:p>
            <a:r>
              <a:rPr lang="en-US" sz="2800" dirty="0" err="1" smtClean="0"/>
              <a:t>Öğrenciler</a:t>
            </a:r>
            <a:r>
              <a:rPr lang="en-US" sz="2800" dirty="0" smtClean="0"/>
              <a:t> </a:t>
            </a:r>
            <a:r>
              <a:rPr lang="en-US" sz="2800" dirty="0"/>
              <a:t>hem </a:t>
            </a:r>
            <a:r>
              <a:rPr lang="en-US" sz="2800" dirty="0" err="1"/>
              <a:t>toplumsal</a:t>
            </a:r>
            <a:r>
              <a:rPr lang="en-US" sz="2800" dirty="0"/>
              <a:t> </a:t>
            </a:r>
            <a:r>
              <a:rPr lang="en-US" sz="2800" dirty="0" err="1"/>
              <a:t>ortamlarda</a:t>
            </a:r>
            <a:r>
              <a:rPr lang="en-US" sz="2800" dirty="0"/>
              <a:t> </a:t>
            </a:r>
            <a:r>
              <a:rPr lang="en-US" sz="2800" dirty="0" err="1"/>
              <a:t>karşılarındakilere</a:t>
            </a:r>
            <a:r>
              <a:rPr lang="en-US" sz="2800" dirty="0"/>
              <a:t> </a:t>
            </a:r>
            <a:r>
              <a:rPr lang="en-US" sz="2800" dirty="0" err="1"/>
              <a:t>verecekleri</a:t>
            </a:r>
            <a:r>
              <a:rPr lang="en-US" sz="2800" dirty="0"/>
              <a:t> </a:t>
            </a:r>
            <a:r>
              <a:rPr lang="en-US" sz="2800" dirty="0" err="1"/>
              <a:t>tepkileri</a:t>
            </a:r>
            <a:r>
              <a:rPr lang="en-US" sz="2800" dirty="0"/>
              <a:t> </a:t>
            </a:r>
            <a:r>
              <a:rPr lang="en-US" sz="2800" dirty="0" err="1"/>
              <a:t>iyi</a:t>
            </a:r>
            <a:r>
              <a:rPr lang="en-US" sz="2800" dirty="0"/>
              <a:t> </a:t>
            </a:r>
            <a:r>
              <a:rPr lang="en-US" sz="2800" dirty="0" err="1"/>
              <a:t>düzenlemek</a:t>
            </a:r>
            <a:r>
              <a:rPr lang="en-US" sz="2800" dirty="0"/>
              <a:t> hem de </a:t>
            </a:r>
            <a:r>
              <a:rPr lang="en-US" sz="2800" dirty="0" err="1"/>
              <a:t>sosyal</a:t>
            </a:r>
            <a:r>
              <a:rPr lang="en-US" sz="2800" dirty="0"/>
              <a:t> </a:t>
            </a:r>
            <a:r>
              <a:rPr lang="en-US" sz="2800" dirty="0" err="1"/>
              <a:t>ilişkiler</a:t>
            </a:r>
            <a:r>
              <a:rPr lang="en-US" sz="2800" dirty="0"/>
              <a:t> </a:t>
            </a:r>
            <a:r>
              <a:rPr lang="en-US" sz="2800" dirty="0" err="1"/>
              <a:t>sürecinde</a:t>
            </a:r>
            <a:r>
              <a:rPr lang="en-US" sz="2800" dirty="0"/>
              <a:t> </a:t>
            </a:r>
            <a:r>
              <a:rPr lang="en-US" sz="2800" dirty="0" err="1"/>
              <a:t>üzerlerine</a:t>
            </a:r>
            <a:r>
              <a:rPr lang="en-US" sz="2800" dirty="0"/>
              <a:t> </a:t>
            </a:r>
            <a:r>
              <a:rPr lang="en-US" sz="2800" dirty="0" err="1"/>
              <a:t>düşen</a:t>
            </a:r>
            <a:r>
              <a:rPr lang="en-US" sz="2800" dirty="0"/>
              <a:t> </a:t>
            </a:r>
            <a:r>
              <a:rPr lang="en-US" sz="2800" dirty="0" err="1"/>
              <a:t>rolü</a:t>
            </a:r>
            <a:r>
              <a:rPr lang="en-US" sz="2800" dirty="0"/>
              <a:t> </a:t>
            </a:r>
            <a:r>
              <a:rPr lang="en-US" sz="2800" dirty="0" err="1"/>
              <a:t>en</a:t>
            </a:r>
            <a:r>
              <a:rPr lang="en-US" sz="2800" dirty="0"/>
              <a:t> </a:t>
            </a:r>
            <a:r>
              <a:rPr lang="en-US" sz="2800" dirty="0" err="1"/>
              <a:t>iyi</a:t>
            </a:r>
            <a:r>
              <a:rPr lang="en-US" sz="2800" dirty="0"/>
              <a:t> </a:t>
            </a:r>
            <a:r>
              <a:rPr lang="en-US" sz="2800" dirty="0" err="1"/>
              <a:t>şekilde</a:t>
            </a:r>
            <a:r>
              <a:rPr lang="en-US" sz="2800" dirty="0"/>
              <a:t> </a:t>
            </a:r>
            <a:r>
              <a:rPr lang="en-US" sz="2800" dirty="0" err="1"/>
              <a:t>yerine</a:t>
            </a:r>
            <a:r>
              <a:rPr lang="en-US" sz="2800" dirty="0"/>
              <a:t> </a:t>
            </a:r>
            <a:r>
              <a:rPr lang="en-US" sz="2800" dirty="0" err="1"/>
              <a:t>getirmek</a:t>
            </a:r>
            <a:r>
              <a:rPr lang="en-US" sz="2800" dirty="0"/>
              <a:t> </a:t>
            </a:r>
            <a:r>
              <a:rPr lang="en-US" sz="2800" dirty="0" err="1" smtClean="0"/>
              <a:t>durumunda</a:t>
            </a:r>
            <a:endParaRPr lang="tr-TR" sz="2800" dirty="0"/>
          </a:p>
        </p:txBody>
      </p:sp>
    </p:spTree>
    <p:extLst>
      <p:ext uri="{BB962C8B-B14F-4D97-AF65-F5344CB8AC3E}">
        <p14:creationId xmlns="" xmlns:p14="http://schemas.microsoft.com/office/powerpoint/2010/main" val="33716461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i="1" u="sng" dirty="0" err="1"/>
              <a:t>Duygusal</a:t>
            </a:r>
            <a:r>
              <a:rPr lang="en-US" sz="2800" b="1" u="sng" dirty="0"/>
              <a:t> </a:t>
            </a:r>
            <a:r>
              <a:rPr lang="en-US" sz="2800" dirty="0" err="1"/>
              <a:t>kelimesi</a:t>
            </a:r>
            <a:r>
              <a:rPr lang="en-US" sz="2800" dirty="0"/>
              <a:t> </a:t>
            </a:r>
            <a:r>
              <a:rPr lang="en-US" sz="2800" dirty="0" err="1"/>
              <a:t>denilince</a:t>
            </a:r>
            <a:r>
              <a:rPr lang="en-US" sz="2800" dirty="0"/>
              <a:t> </a:t>
            </a:r>
            <a:r>
              <a:rPr lang="en-US" sz="2800" dirty="0" err="1"/>
              <a:t>akla</a:t>
            </a:r>
            <a:r>
              <a:rPr lang="en-US" sz="2800" dirty="0"/>
              <a:t> ilk </a:t>
            </a:r>
            <a:r>
              <a:rPr lang="en-US" sz="2800" b="1" dirty="0" err="1"/>
              <a:t>hissetme</a:t>
            </a:r>
            <a:r>
              <a:rPr lang="en-US" sz="2800" dirty="0"/>
              <a:t> </a:t>
            </a:r>
            <a:r>
              <a:rPr lang="en-US" sz="2800" dirty="0" err="1"/>
              <a:t>ve</a:t>
            </a:r>
            <a:r>
              <a:rPr lang="en-US" sz="2800" dirty="0"/>
              <a:t> </a:t>
            </a:r>
            <a:r>
              <a:rPr lang="en-US" sz="2800" dirty="0" err="1"/>
              <a:t>duygularımız</a:t>
            </a:r>
            <a:r>
              <a:rPr lang="en-US" sz="2800" dirty="0"/>
              <a:t> </a:t>
            </a:r>
            <a:r>
              <a:rPr lang="en-US" sz="2800" dirty="0" err="1" smtClean="0"/>
              <a:t>gelmekte</a:t>
            </a:r>
            <a:endParaRPr lang="tr-TR" sz="2800" dirty="0" smtClean="0"/>
          </a:p>
          <a:p>
            <a:r>
              <a:rPr lang="en-US" sz="2800" dirty="0" err="1" smtClean="0"/>
              <a:t>Ancak</a:t>
            </a:r>
            <a:r>
              <a:rPr lang="en-US" sz="2800" dirty="0"/>
              <a:t>, </a:t>
            </a:r>
            <a:r>
              <a:rPr lang="en-US" sz="2800" dirty="0" err="1"/>
              <a:t>bu</a:t>
            </a:r>
            <a:r>
              <a:rPr lang="en-US" sz="2800" dirty="0"/>
              <a:t> </a:t>
            </a:r>
            <a:r>
              <a:rPr lang="en-US" sz="2800" dirty="0" err="1"/>
              <a:t>kelime</a:t>
            </a:r>
            <a:r>
              <a:rPr lang="en-US" sz="2800" dirty="0"/>
              <a:t> </a:t>
            </a:r>
            <a:r>
              <a:rPr lang="en-US" sz="2800" dirty="0" err="1"/>
              <a:t>bundan</a:t>
            </a:r>
            <a:r>
              <a:rPr lang="en-US" sz="2800" dirty="0"/>
              <a:t> </a:t>
            </a:r>
            <a:r>
              <a:rPr lang="en-US" sz="2800" dirty="0" err="1"/>
              <a:t>daha</a:t>
            </a:r>
            <a:r>
              <a:rPr lang="en-US" sz="2800" dirty="0"/>
              <a:t> </a:t>
            </a:r>
            <a:r>
              <a:rPr lang="en-US" sz="2800" dirty="0" err="1"/>
              <a:t>fazlasını</a:t>
            </a:r>
            <a:r>
              <a:rPr lang="en-US" sz="2800" dirty="0"/>
              <a:t> </a:t>
            </a:r>
            <a:r>
              <a:rPr lang="en-US" sz="2800" dirty="0" err="1"/>
              <a:t>ifade</a:t>
            </a:r>
            <a:r>
              <a:rPr lang="en-US" sz="2800" dirty="0"/>
              <a:t> </a:t>
            </a:r>
            <a:r>
              <a:rPr lang="en-US" sz="2800" dirty="0" err="1" smtClean="0"/>
              <a:t>etmekte</a:t>
            </a:r>
            <a:endParaRPr lang="tr-TR" sz="2800" dirty="0" smtClean="0"/>
          </a:p>
          <a:p>
            <a:r>
              <a:rPr lang="en-US" sz="2800" b="1" dirty="0" err="1" smtClean="0"/>
              <a:t>Duygusal</a:t>
            </a:r>
            <a:r>
              <a:rPr lang="en-US" sz="2800" b="1" dirty="0" smtClean="0"/>
              <a:t> </a:t>
            </a:r>
            <a:r>
              <a:rPr lang="en-US" sz="2800" b="1" dirty="0" err="1"/>
              <a:t>yeterlilik</a:t>
            </a:r>
            <a:r>
              <a:rPr lang="en-US" sz="2800" b="1" dirty="0"/>
              <a:t> </a:t>
            </a:r>
            <a:r>
              <a:rPr lang="en-US" sz="2800" b="1" dirty="0" err="1"/>
              <a:t>aynı</a:t>
            </a:r>
            <a:r>
              <a:rPr lang="en-US" sz="2800" b="1" dirty="0"/>
              <a:t> </a:t>
            </a:r>
            <a:r>
              <a:rPr lang="en-US" sz="2800" b="1" dirty="0" err="1"/>
              <a:t>zamanda</a:t>
            </a:r>
            <a:r>
              <a:rPr lang="en-US" sz="2800" b="1" dirty="0"/>
              <a:t> </a:t>
            </a:r>
            <a:r>
              <a:rPr lang="en-US" sz="2800" b="1" dirty="0" err="1"/>
              <a:t>duygusal</a:t>
            </a:r>
            <a:r>
              <a:rPr lang="en-US" sz="2800" b="1" dirty="0"/>
              <a:t> </a:t>
            </a:r>
            <a:r>
              <a:rPr lang="en-US" sz="2800" b="1" dirty="0" err="1"/>
              <a:t>zekâ</a:t>
            </a:r>
            <a:r>
              <a:rPr lang="en-US" sz="2800" b="1" dirty="0"/>
              <a:t> </a:t>
            </a:r>
            <a:r>
              <a:rPr lang="en-US" sz="2800" b="1" dirty="0" err="1"/>
              <a:t>ile</a:t>
            </a:r>
            <a:r>
              <a:rPr lang="en-US" sz="2800" b="1" dirty="0"/>
              <a:t> </a:t>
            </a:r>
            <a:r>
              <a:rPr lang="en-US" sz="2800" b="1" dirty="0" err="1" smtClean="0"/>
              <a:t>ilgili</a:t>
            </a:r>
            <a:endParaRPr lang="tr-TR" sz="2800" b="1" dirty="0"/>
          </a:p>
        </p:txBody>
      </p:sp>
    </p:spTree>
    <p:extLst>
      <p:ext uri="{BB962C8B-B14F-4D97-AF65-F5344CB8AC3E}">
        <p14:creationId xmlns="" xmlns:p14="http://schemas.microsoft.com/office/powerpoint/2010/main" val="30014007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err="1"/>
              <a:t>Bireyin</a:t>
            </a:r>
            <a:r>
              <a:rPr lang="en-US" sz="2800" dirty="0"/>
              <a:t> </a:t>
            </a:r>
            <a:r>
              <a:rPr lang="en-US" sz="2800" dirty="0" err="1"/>
              <a:t>duygusal</a:t>
            </a:r>
            <a:r>
              <a:rPr lang="en-US" sz="2800" dirty="0"/>
              <a:t> </a:t>
            </a:r>
            <a:r>
              <a:rPr lang="en-US" sz="2800" dirty="0" err="1"/>
              <a:t>zekâya</a:t>
            </a:r>
            <a:r>
              <a:rPr lang="en-US" sz="2800" dirty="0"/>
              <a:t> </a:t>
            </a:r>
            <a:r>
              <a:rPr lang="en-US" sz="2800" dirty="0" err="1"/>
              <a:t>sahip</a:t>
            </a:r>
            <a:r>
              <a:rPr lang="en-US" sz="2800" dirty="0"/>
              <a:t> </a:t>
            </a:r>
            <a:r>
              <a:rPr lang="en-US" sz="2800" dirty="0" err="1"/>
              <a:t>olması</a:t>
            </a:r>
            <a:r>
              <a:rPr lang="en-US" sz="2800" dirty="0"/>
              <a:t> </a:t>
            </a:r>
            <a:r>
              <a:rPr lang="en-US" sz="2800" dirty="0" err="1"/>
              <a:t>demek</a:t>
            </a:r>
            <a:r>
              <a:rPr lang="en-US" sz="2800" dirty="0"/>
              <a:t> </a:t>
            </a:r>
            <a:r>
              <a:rPr lang="en-US" sz="2800" dirty="0" err="1"/>
              <a:t>herhangi</a:t>
            </a:r>
            <a:r>
              <a:rPr lang="en-US" sz="2800" dirty="0"/>
              <a:t> </a:t>
            </a:r>
            <a:r>
              <a:rPr lang="en-US" sz="2800" dirty="0" err="1"/>
              <a:t>bir</a:t>
            </a:r>
            <a:r>
              <a:rPr lang="en-US" sz="2800" dirty="0"/>
              <a:t> </a:t>
            </a:r>
            <a:r>
              <a:rPr lang="en-US" sz="2800" dirty="0" err="1"/>
              <a:t>durumla</a:t>
            </a:r>
            <a:r>
              <a:rPr lang="en-US" sz="2800" dirty="0"/>
              <a:t> </a:t>
            </a:r>
            <a:r>
              <a:rPr lang="en-US" sz="2800" dirty="0" err="1"/>
              <a:t>karşılaştığında</a:t>
            </a:r>
            <a:r>
              <a:rPr lang="en-US" sz="2800" dirty="0"/>
              <a:t> </a:t>
            </a:r>
            <a:endParaRPr lang="tr-TR" sz="2800" dirty="0" smtClean="0"/>
          </a:p>
          <a:p>
            <a:pPr lvl="1"/>
            <a:r>
              <a:rPr lang="en-US" dirty="0" smtClean="0"/>
              <a:t>ne </a:t>
            </a:r>
            <a:r>
              <a:rPr lang="en-US" dirty="0" err="1"/>
              <a:t>hissettiğinin</a:t>
            </a:r>
            <a:r>
              <a:rPr lang="en-US" dirty="0"/>
              <a:t> </a:t>
            </a:r>
            <a:r>
              <a:rPr lang="en-US" dirty="0" err="1"/>
              <a:t>farkında</a:t>
            </a:r>
            <a:r>
              <a:rPr lang="en-US" dirty="0"/>
              <a:t> </a:t>
            </a:r>
            <a:r>
              <a:rPr lang="en-US" dirty="0" err="1"/>
              <a:t>olması</a:t>
            </a:r>
            <a:r>
              <a:rPr lang="en-US" dirty="0"/>
              <a:t>, </a:t>
            </a:r>
            <a:endParaRPr lang="tr-TR" dirty="0" smtClean="0"/>
          </a:p>
          <a:p>
            <a:pPr lvl="1"/>
            <a:r>
              <a:rPr lang="en-US" dirty="0" err="1" smtClean="0"/>
              <a:t>herhangi</a:t>
            </a:r>
            <a:r>
              <a:rPr lang="en-US" dirty="0" smtClean="0"/>
              <a:t> </a:t>
            </a:r>
            <a:r>
              <a:rPr lang="en-US" dirty="0" err="1"/>
              <a:t>bir</a:t>
            </a:r>
            <a:r>
              <a:rPr lang="en-US" dirty="0"/>
              <a:t> </a:t>
            </a:r>
            <a:r>
              <a:rPr lang="en-US" dirty="0" err="1"/>
              <a:t>durumda</a:t>
            </a:r>
            <a:r>
              <a:rPr lang="en-US" dirty="0"/>
              <a:t> </a:t>
            </a:r>
            <a:r>
              <a:rPr lang="en-US" dirty="0" err="1"/>
              <a:t>duygularını</a:t>
            </a:r>
            <a:r>
              <a:rPr lang="en-US" dirty="0"/>
              <a:t> </a:t>
            </a:r>
            <a:r>
              <a:rPr lang="en-US" dirty="0" err="1"/>
              <a:t>kontrol</a:t>
            </a:r>
            <a:r>
              <a:rPr lang="en-US" dirty="0"/>
              <a:t> </a:t>
            </a:r>
            <a:r>
              <a:rPr lang="en-US" dirty="0" err="1"/>
              <a:t>altına</a:t>
            </a:r>
            <a:r>
              <a:rPr lang="en-US" dirty="0"/>
              <a:t> </a:t>
            </a:r>
            <a:r>
              <a:rPr lang="en-US" dirty="0" err="1"/>
              <a:t>alması</a:t>
            </a:r>
            <a:r>
              <a:rPr lang="en-US" dirty="0"/>
              <a:t>, </a:t>
            </a:r>
            <a:endParaRPr lang="tr-TR" dirty="0" smtClean="0"/>
          </a:p>
          <a:p>
            <a:pPr lvl="1"/>
            <a:r>
              <a:rPr lang="en-US" dirty="0" err="1" smtClean="0"/>
              <a:t>kendi</a:t>
            </a:r>
            <a:r>
              <a:rPr lang="en-US" dirty="0" smtClean="0"/>
              <a:t> </a:t>
            </a:r>
            <a:r>
              <a:rPr lang="en-US" dirty="0" err="1"/>
              <a:t>kendini</a:t>
            </a:r>
            <a:r>
              <a:rPr lang="en-US" dirty="0"/>
              <a:t> </a:t>
            </a:r>
            <a:r>
              <a:rPr lang="en-US" dirty="0" err="1"/>
              <a:t>güdülemesi</a:t>
            </a:r>
            <a:r>
              <a:rPr lang="en-US" dirty="0"/>
              <a:t>, </a:t>
            </a:r>
            <a:endParaRPr lang="tr-TR" dirty="0" smtClean="0"/>
          </a:p>
          <a:p>
            <a:pPr lvl="1"/>
            <a:r>
              <a:rPr lang="en-US" dirty="0" err="1" smtClean="0"/>
              <a:t>karşısındaki</a:t>
            </a:r>
            <a:r>
              <a:rPr lang="en-US" dirty="0" smtClean="0"/>
              <a:t> </a:t>
            </a:r>
            <a:r>
              <a:rPr lang="en-US" dirty="0" err="1"/>
              <a:t>kişilerin</a:t>
            </a:r>
            <a:r>
              <a:rPr lang="en-US" dirty="0"/>
              <a:t> </a:t>
            </a:r>
            <a:r>
              <a:rPr lang="en-US" dirty="0" err="1"/>
              <a:t>duygularını</a:t>
            </a:r>
            <a:r>
              <a:rPr lang="en-US" dirty="0"/>
              <a:t> </a:t>
            </a:r>
            <a:r>
              <a:rPr lang="en-US" dirty="0" err="1"/>
              <a:t>anlaması</a:t>
            </a:r>
            <a:r>
              <a:rPr lang="en-US" dirty="0"/>
              <a:t> </a:t>
            </a:r>
            <a:r>
              <a:rPr lang="en-US" dirty="0" err="1"/>
              <a:t>ve</a:t>
            </a:r>
            <a:r>
              <a:rPr lang="en-US" dirty="0"/>
              <a:t> </a:t>
            </a:r>
            <a:endParaRPr lang="tr-TR" dirty="0" smtClean="0"/>
          </a:p>
          <a:p>
            <a:pPr lvl="1"/>
            <a:r>
              <a:rPr lang="en-US" dirty="0" err="1" smtClean="0"/>
              <a:t>sosyal</a:t>
            </a:r>
            <a:r>
              <a:rPr lang="en-US" dirty="0" smtClean="0"/>
              <a:t> </a:t>
            </a:r>
            <a:r>
              <a:rPr lang="en-US" dirty="0" err="1"/>
              <a:t>becerileri</a:t>
            </a:r>
            <a:r>
              <a:rPr lang="en-US" dirty="0"/>
              <a:t> </a:t>
            </a:r>
            <a:r>
              <a:rPr lang="en-US" dirty="0" err="1"/>
              <a:t>en</a:t>
            </a:r>
            <a:r>
              <a:rPr lang="en-US" dirty="0"/>
              <a:t> </a:t>
            </a:r>
            <a:r>
              <a:rPr lang="en-US" dirty="0" err="1"/>
              <a:t>etkili</a:t>
            </a:r>
            <a:r>
              <a:rPr lang="en-US" dirty="0"/>
              <a:t> </a:t>
            </a:r>
            <a:r>
              <a:rPr lang="en-US" dirty="0" err="1"/>
              <a:t>şekilde</a:t>
            </a:r>
            <a:r>
              <a:rPr lang="en-US" dirty="0"/>
              <a:t> </a:t>
            </a:r>
            <a:r>
              <a:rPr lang="en-US" dirty="0" err="1"/>
              <a:t>kullanması</a:t>
            </a:r>
            <a:r>
              <a:rPr lang="en-US" dirty="0"/>
              <a:t> </a:t>
            </a:r>
            <a:endParaRPr lang="tr-TR" dirty="0" smtClean="0"/>
          </a:p>
          <a:p>
            <a:r>
              <a:rPr lang="en-US" sz="2800" dirty="0" err="1" smtClean="0"/>
              <a:t>gibi</a:t>
            </a:r>
            <a:r>
              <a:rPr lang="en-US" sz="2800" dirty="0" smtClean="0"/>
              <a:t> </a:t>
            </a:r>
            <a:r>
              <a:rPr lang="en-US" sz="2800" dirty="0" err="1"/>
              <a:t>konuları</a:t>
            </a:r>
            <a:r>
              <a:rPr lang="en-US" sz="2800" dirty="0"/>
              <a:t> </a:t>
            </a:r>
            <a:r>
              <a:rPr lang="en-US" sz="2800" dirty="0" err="1"/>
              <a:t>içermektedir</a:t>
            </a:r>
            <a:r>
              <a:rPr lang="en-US" sz="2800" dirty="0"/>
              <a:t>. </a:t>
            </a:r>
            <a:endParaRPr lang="tr-TR" sz="2800" dirty="0"/>
          </a:p>
        </p:txBody>
      </p:sp>
    </p:spTree>
    <p:extLst>
      <p:ext uri="{BB962C8B-B14F-4D97-AF65-F5344CB8AC3E}">
        <p14:creationId xmlns="" xmlns:p14="http://schemas.microsoft.com/office/powerpoint/2010/main" val="2240959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76866" y="915337"/>
            <a:ext cx="6798734" cy="799151"/>
          </a:xfrm>
          <a:solidFill>
            <a:schemeClr val="bg2"/>
          </a:solidFill>
        </p:spPr>
        <p:txBody>
          <a:bodyPr/>
          <a:lstStyle/>
          <a:p>
            <a:r>
              <a:rPr lang="tr-TR" dirty="0" smtClean="0"/>
              <a:t>NEDENLERİ</a:t>
            </a:r>
            <a:endParaRPr lang="tr-TR" dirty="0"/>
          </a:p>
        </p:txBody>
      </p:sp>
      <p:sp>
        <p:nvSpPr>
          <p:cNvPr id="3" name="2 İçerik Yer Tutucusu"/>
          <p:cNvSpPr>
            <a:spLocks noGrp="1"/>
          </p:cNvSpPr>
          <p:nvPr>
            <p:ph idx="1"/>
          </p:nvPr>
        </p:nvSpPr>
        <p:spPr>
          <a:xfrm>
            <a:off x="1176865" y="2357431"/>
            <a:ext cx="6798736" cy="3577702"/>
          </a:xfrm>
        </p:spPr>
        <p:txBody>
          <a:bodyPr>
            <a:normAutofit fontScale="92500"/>
          </a:bodyPr>
          <a:lstStyle/>
          <a:p>
            <a:r>
              <a:rPr lang="tr-TR" dirty="0" smtClean="0"/>
              <a:t>Yapılan araştırmalar, bu bozukluğa neden olan etmenler konusunda kesin bir sonuç vermemekle birlikte; </a:t>
            </a:r>
          </a:p>
          <a:p>
            <a:pPr>
              <a:buFont typeface="Wingdings" pitchFamily="2" charset="2"/>
              <a:buChar char="Ø"/>
            </a:pPr>
            <a:r>
              <a:rPr lang="tr-TR" dirty="0" smtClean="0"/>
              <a:t>   düşük kilolu doğumlar,</a:t>
            </a:r>
          </a:p>
          <a:p>
            <a:pPr>
              <a:buFont typeface="Wingdings" pitchFamily="2" charset="2"/>
              <a:buChar char="Ø"/>
            </a:pPr>
            <a:r>
              <a:rPr lang="tr-TR" dirty="0" smtClean="0"/>
              <a:t>   doğum öncesi ve doğum sonrası yaşanan sorunlar,</a:t>
            </a:r>
          </a:p>
          <a:p>
            <a:pPr>
              <a:buFont typeface="Wingdings" pitchFamily="2" charset="2"/>
              <a:buChar char="Ø"/>
            </a:pPr>
            <a:r>
              <a:rPr lang="tr-TR" dirty="0" smtClean="0"/>
              <a:t>   dikkat eksikliği bozuklukları, (%50),</a:t>
            </a:r>
          </a:p>
          <a:p>
            <a:pPr>
              <a:buFont typeface="Wingdings" pitchFamily="2" charset="2"/>
              <a:buChar char="Ø"/>
            </a:pPr>
            <a:r>
              <a:rPr lang="tr-TR" dirty="0" smtClean="0"/>
              <a:t>   yeme alışkanlıkları,</a:t>
            </a:r>
          </a:p>
          <a:p>
            <a:pPr>
              <a:buFont typeface="Wingdings" pitchFamily="2" charset="2"/>
              <a:buChar char="Ø"/>
            </a:pPr>
            <a:r>
              <a:rPr lang="tr-TR" dirty="0" smtClean="0"/>
              <a:t>   görsel – işitsel-algısal ve benzeri sorunların özel öğrenme güçlüğü ile ilişkili olduğu varsayılmaktadır.</a:t>
            </a:r>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err="1"/>
              <a:t>Sosyal</a:t>
            </a:r>
            <a:r>
              <a:rPr lang="en-US" sz="2800" dirty="0"/>
              <a:t> </a:t>
            </a:r>
            <a:r>
              <a:rPr lang="en-US" sz="2800" dirty="0" err="1"/>
              <a:t>ve</a:t>
            </a:r>
            <a:r>
              <a:rPr lang="en-US" sz="2800" dirty="0"/>
              <a:t> </a:t>
            </a:r>
            <a:r>
              <a:rPr lang="en-US" sz="2800" dirty="0" err="1"/>
              <a:t>duygusal</a:t>
            </a:r>
            <a:r>
              <a:rPr lang="en-US" sz="2800" dirty="0"/>
              <a:t> </a:t>
            </a:r>
            <a:r>
              <a:rPr lang="en-US" sz="2800" dirty="0" err="1"/>
              <a:t>yeterliliğe</a:t>
            </a:r>
            <a:r>
              <a:rPr lang="en-US" sz="2800" dirty="0"/>
              <a:t> </a:t>
            </a:r>
            <a:r>
              <a:rPr lang="en-US" sz="2800" dirty="0" err="1"/>
              <a:t>sahip</a:t>
            </a:r>
            <a:r>
              <a:rPr lang="en-US" sz="2800" dirty="0"/>
              <a:t> </a:t>
            </a:r>
            <a:r>
              <a:rPr lang="en-US" sz="2800" dirty="0" err="1"/>
              <a:t>olmak</a:t>
            </a:r>
            <a:r>
              <a:rPr lang="en-US" sz="2800" dirty="0"/>
              <a:t> </a:t>
            </a:r>
            <a:r>
              <a:rPr lang="en-US" sz="2800" dirty="0" err="1"/>
              <a:t>herhangi</a:t>
            </a:r>
            <a:r>
              <a:rPr lang="en-US" sz="2800" dirty="0"/>
              <a:t> </a:t>
            </a:r>
            <a:r>
              <a:rPr lang="en-US" sz="2800" dirty="0" err="1"/>
              <a:t>bir</a:t>
            </a:r>
            <a:r>
              <a:rPr lang="en-US" sz="2800" dirty="0"/>
              <a:t> </a:t>
            </a:r>
            <a:r>
              <a:rPr lang="en-US" sz="2800" dirty="0" err="1"/>
              <a:t>öğrenci</a:t>
            </a:r>
            <a:r>
              <a:rPr lang="en-US" sz="2800" dirty="0"/>
              <a:t> </a:t>
            </a:r>
            <a:r>
              <a:rPr lang="en-US" sz="2800" dirty="0" err="1"/>
              <a:t>için</a:t>
            </a:r>
            <a:r>
              <a:rPr lang="en-US" sz="2800" dirty="0"/>
              <a:t> ne </a:t>
            </a:r>
            <a:r>
              <a:rPr lang="en-US" sz="2800" dirty="0" err="1"/>
              <a:t>kadar</a:t>
            </a:r>
            <a:r>
              <a:rPr lang="en-US" sz="2800" dirty="0"/>
              <a:t> </a:t>
            </a:r>
            <a:r>
              <a:rPr lang="en-US" sz="2800" dirty="0" err="1"/>
              <a:t>gerekliyse</a:t>
            </a:r>
            <a:r>
              <a:rPr lang="en-US" sz="2800" dirty="0"/>
              <a:t> ÖÖG </a:t>
            </a:r>
            <a:r>
              <a:rPr lang="en-US" sz="2800" dirty="0" err="1"/>
              <a:t>olan</a:t>
            </a:r>
            <a:r>
              <a:rPr lang="en-US" sz="2800" dirty="0"/>
              <a:t> </a:t>
            </a:r>
            <a:r>
              <a:rPr lang="en-US" sz="2800" dirty="0" err="1"/>
              <a:t>öğrenciler</a:t>
            </a:r>
            <a:r>
              <a:rPr lang="en-US" sz="2800" dirty="0"/>
              <a:t> </a:t>
            </a:r>
            <a:r>
              <a:rPr lang="en-US" sz="2800" dirty="0" err="1"/>
              <a:t>için</a:t>
            </a:r>
            <a:r>
              <a:rPr lang="en-US" sz="2800" dirty="0"/>
              <a:t> de </a:t>
            </a:r>
            <a:r>
              <a:rPr lang="en-US" sz="2800" dirty="0" err="1"/>
              <a:t>en</a:t>
            </a:r>
            <a:r>
              <a:rPr lang="en-US" sz="2800" dirty="0"/>
              <a:t> </a:t>
            </a:r>
            <a:r>
              <a:rPr lang="en-US" sz="2800" dirty="0" err="1"/>
              <a:t>az</a:t>
            </a:r>
            <a:r>
              <a:rPr lang="en-US" sz="2800" dirty="0"/>
              <a:t> o </a:t>
            </a:r>
            <a:r>
              <a:rPr lang="en-US" sz="2800" dirty="0" err="1"/>
              <a:t>derece</a:t>
            </a:r>
            <a:r>
              <a:rPr lang="en-US" sz="2800" dirty="0"/>
              <a:t> </a:t>
            </a:r>
            <a:r>
              <a:rPr lang="en-US" sz="2800" dirty="0" err="1" smtClean="0"/>
              <a:t>gerekli</a:t>
            </a:r>
            <a:endParaRPr lang="tr-TR" sz="2800" dirty="0" smtClean="0"/>
          </a:p>
          <a:p>
            <a:r>
              <a:rPr lang="en-US" sz="2800" b="1" dirty="0" err="1" smtClean="0"/>
              <a:t>Diğer</a:t>
            </a:r>
            <a:r>
              <a:rPr lang="en-US" sz="2800" b="1" dirty="0" smtClean="0"/>
              <a:t> </a:t>
            </a:r>
            <a:r>
              <a:rPr lang="en-US" sz="2800" b="1" dirty="0" err="1"/>
              <a:t>akranlarıyla</a:t>
            </a:r>
            <a:r>
              <a:rPr lang="en-US" sz="2800" b="1" dirty="0"/>
              <a:t> </a:t>
            </a:r>
            <a:r>
              <a:rPr lang="en-US" sz="2800" b="1" dirty="0" err="1"/>
              <a:t>karşılaştırıldığında</a:t>
            </a:r>
            <a:r>
              <a:rPr lang="en-US" sz="2800" b="1" dirty="0"/>
              <a:t> ÖÖG </a:t>
            </a:r>
            <a:r>
              <a:rPr lang="en-US" sz="2800" b="1" dirty="0" err="1"/>
              <a:t>olan</a:t>
            </a:r>
            <a:r>
              <a:rPr lang="en-US" sz="2800" b="1" dirty="0"/>
              <a:t> </a:t>
            </a:r>
            <a:r>
              <a:rPr lang="en-US" sz="2800" b="1" dirty="0" err="1"/>
              <a:t>öğrencilerin</a:t>
            </a:r>
            <a:r>
              <a:rPr lang="en-US" sz="2800" b="1" dirty="0"/>
              <a:t> </a:t>
            </a:r>
            <a:r>
              <a:rPr lang="en-US" sz="2800" b="1" dirty="0" err="1"/>
              <a:t>önemli</a:t>
            </a:r>
            <a:r>
              <a:rPr lang="en-US" sz="2800" b="1" dirty="0"/>
              <a:t> </a:t>
            </a:r>
            <a:r>
              <a:rPr lang="en-US" sz="2800" b="1" dirty="0" err="1"/>
              <a:t>bir</a:t>
            </a:r>
            <a:r>
              <a:rPr lang="en-US" sz="2800" b="1" dirty="0"/>
              <a:t> </a:t>
            </a:r>
            <a:r>
              <a:rPr lang="en-US" sz="2800" b="1" dirty="0" err="1"/>
              <a:t>çoğunluğunun</a:t>
            </a:r>
            <a:r>
              <a:rPr lang="en-US" sz="2800" b="1" dirty="0"/>
              <a:t> </a:t>
            </a:r>
            <a:r>
              <a:rPr lang="en-US" sz="2800" b="1" dirty="0" err="1"/>
              <a:t>sosyal</a:t>
            </a:r>
            <a:r>
              <a:rPr lang="en-US" sz="2800" b="1" dirty="0"/>
              <a:t> </a:t>
            </a:r>
            <a:r>
              <a:rPr lang="en-US" sz="2800" b="1" dirty="0" err="1"/>
              <a:t>ve</a:t>
            </a:r>
            <a:r>
              <a:rPr lang="en-US" sz="2800" b="1" dirty="0"/>
              <a:t> </a:t>
            </a:r>
            <a:r>
              <a:rPr lang="en-US" sz="2800" b="1" dirty="0" err="1"/>
              <a:t>duygusal</a:t>
            </a:r>
            <a:r>
              <a:rPr lang="en-US" sz="2800" b="1" dirty="0"/>
              <a:t> </a:t>
            </a:r>
            <a:r>
              <a:rPr lang="en-US" sz="2800" b="1" dirty="0" err="1"/>
              <a:t>sorunlar</a:t>
            </a:r>
            <a:r>
              <a:rPr lang="en-US" sz="2800" b="1" dirty="0"/>
              <a:t> </a:t>
            </a:r>
            <a:r>
              <a:rPr lang="en-US" sz="2800" b="1" dirty="0" err="1"/>
              <a:t>yaşadığı</a:t>
            </a:r>
            <a:r>
              <a:rPr lang="en-US" sz="2800" b="1" dirty="0"/>
              <a:t> </a:t>
            </a:r>
            <a:r>
              <a:rPr lang="en-US" sz="2800" b="1" dirty="0" err="1" smtClean="0"/>
              <a:t>görülmekte</a:t>
            </a:r>
            <a:endParaRPr lang="tr-TR" sz="2800" b="1" dirty="0" smtClean="0"/>
          </a:p>
          <a:p>
            <a:r>
              <a:rPr lang="en-US" sz="2800" dirty="0" smtClean="0"/>
              <a:t>Bu </a:t>
            </a:r>
            <a:r>
              <a:rPr lang="en-US" sz="2800" dirty="0" err="1"/>
              <a:t>öğrenciler</a:t>
            </a:r>
            <a:r>
              <a:rPr lang="en-US" sz="2800" dirty="0"/>
              <a:t> </a:t>
            </a:r>
            <a:r>
              <a:rPr lang="en-US" sz="2800" dirty="0" err="1"/>
              <a:t>diğer</a:t>
            </a:r>
            <a:r>
              <a:rPr lang="en-US" sz="2800" dirty="0"/>
              <a:t> </a:t>
            </a:r>
            <a:r>
              <a:rPr lang="en-US" sz="2800" dirty="0" err="1"/>
              <a:t>öğrencilerle</a:t>
            </a:r>
            <a:r>
              <a:rPr lang="en-US" sz="2800" dirty="0"/>
              <a:t> </a:t>
            </a:r>
            <a:r>
              <a:rPr lang="en-US" sz="2800" dirty="0" err="1"/>
              <a:t>karşılaştırıldığında</a:t>
            </a:r>
            <a:r>
              <a:rPr lang="en-US" sz="2800" dirty="0"/>
              <a:t> </a:t>
            </a:r>
            <a:r>
              <a:rPr lang="en-US" sz="2800" dirty="0" err="1"/>
              <a:t>akranları</a:t>
            </a:r>
            <a:r>
              <a:rPr lang="en-US" sz="2800" dirty="0"/>
              <a:t> </a:t>
            </a:r>
            <a:r>
              <a:rPr lang="en-US" sz="2800" dirty="0" err="1"/>
              <a:t>tarafından</a:t>
            </a:r>
            <a:r>
              <a:rPr lang="en-US" sz="2800" dirty="0"/>
              <a:t> </a:t>
            </a:r>
            <a:r>
              <a:rPr lang="en-US" sz="2800" dirty="0" err="1"/>
              <a:t>daha</a:t>
            </a:r>
            <a:r>
              <a:rPr lang="en-US" sz="2800" dirty="0"/>
              <a:t> </a:t>
            </a:r>
            <a:r>
              <a:rPr lang="en-US" sz="2800" b="1" dirty="0" err="1"/>
              <a:t>az</a:t>
            </a:r>
            <a:r>
              <a:rPr lang="en-US" sz="2800" b="1" dirty="0"/>
              <a:t> </a:t>
            </a:r>
            <a:r>
              <a:rPr lang="en-US" sz="2800" b="1" dirty="0" err="1"/>
              <a:t>kabul</a:t>
            </a:r>
            <a:r>
              <a:rPr lang="en-US" sz="2800" b="1" dirty="0"/>
              <a:t> </a:t>
            </a:r>
            <a:r>
              <a:rPr lang="en-US" sz="2800" b="1" dirty="0" err="1" smtClean="0"/>
              <a:t>edilmekte</a:t>
            </a:r>
            <a:endParaRPr lang="tr-TR" sz="2800" b="1" dirty="0"/>
          </a:p>
        </p:txBody>
      </p:sp>
    </p:spTree>
    <p:extLst>
      <p:ext uri="{BB962C8B-B14F-4D97-AF65-F5344CB8AC3E}">
        <p14:creationId xmlns="" xmlns:p14="http://schemas.microsoft.com/office/powerpoint/2010/main" val="39690917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700" dirty="0" err="1"/>
              <a:t>Aynı</a:t>
            </a:r>
            <a:r>
              <a:rPr lang="en-US" sz="2700" dirty="0"/>
              <a:t> </a:t>
            </a:r>
            <a:r>
              <a:rPr lang="en-US" sz="2700" dirty="0" err="1"/>
              <a:t>zamanda</a:t>
            </a:r>
            <a:r>
              <a:rPr lang="en-US" sz="2700" dirty="0"/>
              <a:t> hem </a:t>
            </a:r>
            <a:r>
              <a:rPr lang="en-US" sz="2700" dirty="0" err="1"/>
              <a:t>arkadaşları</a:t>
            </a:r>
            <a:r>
              <a:rPr lang="en-US" sz="2700" dirty="0"/>
              <a:t> </a:t>
            </a:r>
            <a:r>
              <a:rPr lang="en-US" sz="2700" dirty="0" err="1"/>
              <a:t>tarafından</a:t>
            </a:r>
            <a:r>
              <a:rPr lang="en-US" sz="2700" dirty="0"/>
              <a:t> hem de </a:t>
            </a:r>
            <a:r>
              <a:rPr lang="en-US" sz="2700" dirty="0" err="1"/>
              <a:t>öğretmenleri</a:t>
            </a:r>
            <a:r>
              <a:rPr lang="en-US" sz="2700" dirty="0"/>
              <a:t> </a:t>
            </a:r>
            <a:r>
              <a:rPr lang="en-US" sz="2700" dirty="0" err="1"/>
              <a:t>tarafından</a:t>
            </a:r>
            <a:r>
              <a:rPr lang="en-US" sz="2700" dirty="0"/>
              <a:t> </a:t>
            </a:r>
            <a:r>
              <a:rPr lang="en-US" sz="2700" b="1" dirty="0" err="1"/>
              <a:t>sosyal</a:t>
            </a:r>
            <a:r>
              <a:rPr lang="en-US" sz="2700" b="1" dirty="0"/>
              <a:t> </a:t>
            </a:r>
            <a:r>
              <a:rPr lang="en-US" sz="2700" b="1" dirty="0" err="1"/>
              <a:t>dışlanmayla</a:t>
            </a:r>
            <a:r>
              <a:rPr lang="en-US" sz="2700" b="1" dirty="0"/>
              <a:t> </a:t>
            </a:r>
            <a:r>
              <a:rPr lang="en-US" sz="2700" b="1" dirty="0" err="1"/>
              <a:t>karşı</a:t>
            </a:r>
            <a:r>
              <a:rPr lang="en-US" sz="2700" b="1" dirty="0"/>
              <a:t> </a:t>
            </a:r>
            <a:r>
              <a:rPr lang="en-US" sz="2700" b="1" dirty="0" err="1"/>
              <a:t>karşıya</a:t>
            </a:r>
            <a:r>
              <a:rPr lang="en-US" sz="2700" b="1" dirty="0"/>
              <a:t> </a:t>
            </a:r>
            <a:r>
              <a:rPr lang="en-US" sz="2700" dirty="0" err="1" smtClean="0"/>
              <a:t>kalmakta</a:t>
            </a:r>
            <a:endParaRPr lang="tr-TR" sz="2700" dirty="0" smtClean="0"/>
          </a:p>
          <a:p>
            <a:r>
              <a:rPr lang="en-US" sz="2700" dirty="0" err="1" smtClean="0"/>
              <a:t>Okulda</a:t>
            </a:r>
            <a:r>
              <a:rPr lang="en-US" sz="2700" dirty="0" smtClean="0"/>
              <a:t> </a:t>
            </a:r>
            <a:r>
              <a:rPr lang="en-US" sz="2700" dirty="0" err="1"/>
              <a:t>gerçekleştirilen</a:t>
            </a:r>
            <a:r>
              <a:rPr lang="en-US" sz="2700" dirty="0"/>
              <a:t> </a:t>
            </a:r>
            <a:r>
              <a:rPr lang="en-US" sz="2700" dirty="0" err="1"/>
              <a:t>grup</a:t>
            </a:r>
            <a:r>
              <a:rPr lang="en-US" sz="2700" dirty="0"/>
              <a:t> </a:t>
            </a:r>
            <a:r>
              <a:rPr lang="en-US" sz="2700" dirty="0" err="1"/>
              <a:t>etkinliklerinde</a:t>
            </a:r>
            <a:r>
              <a:rPr lang="en-US" sz="2700" dirty="0"/>
              <a:t> </a:t>
            </a:r>
            <a:r>
              <a:rPr lang="en-US" sz="2700" dirty="0" err="1"/>
              <a:t>daha</a:t>
            </a:r>
            <a:r>
              <a:rPr lang="en-US" sz="2700" dirty="0"/>
              <a:t> </a:t>
            </a:r>
            <a:r>
              <a:rPr lang="en-US" sz="2700" b="1" dirty="0" err="1"/>
              <a:t>az</a:t>
            </a:r>
            <a:r>
              <a:rPr lang="en-US" sz="2700" b="1" dirty="0"/>
              <a:t> </a:t>
            </a:r>
            <a:r>
              <a:rPr lang="en-US" sz="2700" b="1" dirty="0" err="1"/>
              <a:t>tercih</a:t>
            </a:r>
            <a:r>
              <a:rPr lang="en-US" sz="2700" b="1" dirty="0"/>
              <a:t> </a:t>
            </a:r>
            <a:r>
              <a:rPr lang="en-US" sz="2700" b="1" dirty="0" err="1" smtClean="0"/>
              <a:t>edilmekte</a:t>
            </a:r>
            <a:endParaRPr lang="tr-TR" sz="2700" b="1" dirty="0" smtClean="0"/>
          </a:p>
          <a:p>
            <a:r>
              <a:rPr lang="en-US" sz="2700" b="1" dirty="0" err="1" smtClean="0"/>
              <a:t>Akran</a:t>
            </a:r>
            <a:r>
              <a:rPr lang="en-US" sz="2700" b="1" dirty="0" smtClean="0"/>
              <a:t> </a:t>
            </a:r>
            <a:r>
              <a:rPr lang="en-US" sz="2700" b="1" dirty="0" err="1"/>
              <a:t>baskısını</a:t>
            </a:r>
            <a:r>
              <a:rPr lang="en-US" sz="2700" b="1" dirty="0"/>
              <a:t> </a:t>
            </a:r>
            <a:r>
              <a:rPr lang="en-US" sz="2700" b="1" dirty="0" err="1"/>
              <a:t>en</a:t>
            </a:r>
            <a:r>
              <a:rPr lang="en-US" sz="2700" b="1" dirty="0"/>
              <a:t> </a:t>
            </a:r>
            <a:r>
              <a:rPr lang="en-US" sz="2700" b="1" dirty="0" err="1"/>
              <a:t>çok</a:t>
            </a:r>
            <a:r>
              <a:rPr lang="en-US" sz="2700" b="1" dirty="0"/>
              <a:t> </a:t>
            </a:r>
            <a:r>
              <a:rPr lang="en-US" sz="2700" b="1" dirty="0" err="1"/>
              <a:t>hisseden</a:t>
            </a:r>
            <a:r>
              <a:rPr lang="en-US" sz="2700" b="1" dirty="0"/>
              <a:t> </a:t>
            </a:r>
            <a:r>
              <a:rPr lang="en-US" sz="2700" b="1" dirty="0" err="1"/>
              <a:t>grupların</a:t>
            </a:r>
            <a:r>
              <a:rPr lang="en-US" sz="2700" b="1" dirty="0"/>
              <a:t> </a:t>
            </a:r>
            <a:r>
              <a:rPr lang="en-US" sz="2700" b="1" dirty="0" err="1"/>
              <a:t>başında</a:t>
            </a:r>
            <a:r>
              <a:rPr lang="en-US" sz="2700" b="1" dirty="0"/>
              <a:t> ÖÖG </a:t>
            </a:r>
            <a:r>
              <a:rPr lang="en-US" sz="2700" b="1" dirty="0" err="1"/>
              <a:t>olan</a:t>
            </a:r>
            <a:r>
              <a:rPr lang="en-US" sz="2700" b="1" dirty="0"/>
              <a:t> </a:t>
            </a:r>
            <a:r>
              <a:rPr lang="en-US" sz="2700" b="1" dirty="0" err="1"/>
              <a:t>öğrenciler</a:t>
            </a:r>
            <a:r>
              <a:rPr lang="en-US" sz="2700" b="1" dirty="0"/>
              <a:t> </a:t>
            </a:r>
            <a:r>
              <a:rPr lang="en-US" sz="2700" b="1" dirty="0" err="1" smtClean="0"/>
              <a:t>gelmekte</a:t>
            </a:r>
            <a:endParaRPr lang="tr-TR" sz="2700" b="1" dirty="0" smtClean="0"/>
          </a:p>
          <a:p>
            <a:r>
              <a:rPr lang="en-US" sz="2700" dirty="0" err="1" smtClean="0"/>
              <a:t>Bütün</a:t>
            </a:r>
            <a:r>
              <a:rPr lang="en-US" sz="2700" dirty="0" smtClean="0"/>
              <a:t> </a:t>
            </a:r>
            <a:r>
              <a:rPr lang="en-US" sz="2700" dirty="0" err="1"/>
              <a:t>bu</a:t>
            </a:r>
            <a:r>
              <a:rPr lang="en-US" sz="2700" dirty="0"/>
              <a:t> </a:t>
            </a:r>
            <a:r>
              <a:rPr lang="en-US" sz="2700" dirty="0" err="1"/>
              <a:t>olumsuz</a:t>
            </a:r>
            <a:r>
              <a:rPr lang="en-US" sz="2700" dirty="0"/>
              <a:t> </a:t>
            </a:r>
            <a:r>
              <a:rPr lang="en-US" sz="2700" dirty="0" err="1"/>
              <a:t>unsurlar</a:t>
            </a:r>
            <a:r>
              <a:rPr lang="en-US" sz="2700" dirty="0"/>
              <a:t> </a:t>
            </a:r>
            <a:r>
              <a:rPr lang="en-US" sz="2700" dirty="0" err="1"/>
              <a:t>bu</a:t>
            </a:r>
            <a:r>
              <a:rPr lang="en-US" sz="2700" dirty="0"/>
              <a:t> </a:t>
            </a:r>
            <a:r>
              <a:rPr lang="en-US" sz="2700" dirty="0" err="1"/>
              <a:t>öğrencilerin</a:t>
            </a:r>
            <a:r>
              <a:rPr lang="en-US" sz="2700" dirty="0"/>
              <a:t> </a:t>
            </a:r>
            <a:r>
              <a:rPr lang="en-US" sz="2700" dirty="0" err="1"/>
              <a:t>sosyal</a:t>
            </a:r>
            <a:r>
              <a:rPr lang="en-US" sz="2700" dirty="0"/>
              <a:t> </a:t>
            </a:r>
            <a:r>
              <a:rPr lang="en-US" sz="2700" dirty="0" err="1"/>
              <a:t>ve</a:t>
            </a:r>
            <a:r>
              <a:rPr lang="en-US" sz="2700" dirty="0"/>
              <a:t> </a:t>
            </a:r>
            <a:r>
              <a:rPr lang="en-US" sz="2700" dirty="0" err="1"/>
              <a:t>duygusal</a:t>
            </a:r>
            <a:r>
              <a:rPr lang="en-US" sz="2700" dirty="0"/>
              <a:t> </a:t>
            </a:r>
            <a:r>
              <a:rPr lang="en-US" sz="2700" dirty="0" err="1"/>
              <a:t>yönden</a:t>
            </a:r>
            <a:r>
              <a:rPr lang="en-US" sz="2700" dirty="0"/>
              <a:t> </a:t>
            </a:r>
            <a:r>
              <a:rPr lang="en-US" sz="2700" dirty="0" err="1"/>
              <a:t>yıpranmalarına</a:t>
            </a:r>
            <a:r>
              <a:rPr lang="en-US" sz="2700" dirty="0"/>
              <a:t> </a:t>
            </a:r>
            <a:r>
              <a:rPr lang="en-US" sz="2700" dirty="0" err="1"/>
              <a:t>neden</a:t>
            </a:r>
            <a:r>
              <a:rPr lang="en-US" sz="2700" dirty="0"/>
              <a:t> </a:t>
            </a:r>
            <a:r>
              <a:rPr lang="en-US" sz="2700" dirty="0" err="1" smtClean="0"/>
              <a:t>olmakta</a:t>
            </a:r>
            <a:r>
              <a:rPr lang="en-US" sz="2700" dirty="0" smtClean="0"/>
              <a:t> </a:t>
            </a:r>
            <a:endParaRPr lang="tr-TR" sz="2700" dirty="0"/>
          </a:p>
        </p:txBody>
      </p:sp>
    </p:spTree>
    <p:extLst>
      <p:ext uri="{BB962C8B-B14F-4D97-AF65-F5344CB8AC3E}">
        <p14:creationId xmlns="" xmlns:p14="http://schemas.microsoft.com/office/powerpoint/2010/main" val="41560326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dirty="0"/>
              <a:t>Bu </a:t>
            </a:r>
            <a:r>
              <a:rPr lang="en-US" sz="2800" b="1" dirty="0" err="1"/>
              <a:t>öğrenciler</a:t>
            </a:r>
            <a:r>
              <a:rPr lang="en-US" sz="2800" b="1" dirty="0"/>
              <a:t> </a:t>
            </a:r>
            <a:r>
              <a:rPr lang="en-US" sz="2800" b="1" dirty="0" err="1"/>
              <a:t>bilgiyi</a:t>
            </a:r>
            <a:r>
              <a:rPr lang="en-US" sz="2800" b="1" dirty="0"/>
              <a:t> </a:t>
            </a:r>
            <a:r>
              <a:rPr lang="en-US" sz="2800" b="1" dirty="0" err="1"/>
              <a:t>işleme</a:t>
            </a:r>
            <a:r>
              <a:rPr lang="en-US" sz="2800" b="1" dirty="0"/>
              <a:t> </a:t>
            </a:r>
            <a:r>
              <a:rPr lang="en-US" sz="2800" b="1" dirty="0" err="1"/>
              <a:t>süreçlerine</a:t>
            </a:r>
            <a:r>
              <a:rPr lang="en-US" sz="2800" b="1" dirty="0"/>
              <a:t> </a:t>
            </a:r>
            <a:r>
              <a:rPr lang="en-US" sz="2800" b="1" dirty="0" err="1"/>
              <a:t>bağlı</a:t>
            </a:r>
            <a:r>
              <a:rPr lang="en-US" sz="2800" b="1" dirty="0"/>
              <a:t> </a:t>
            </a:r>
            <a:r>
              <a:rPr lang="en-US" sz="2800" b="1" dirty="0" err="1"/>
              <a:t>olarak</a:t>
            </a:r>
            <a:r>
              <a:rPr lang="en-US" sz="2800" b="1" dirty="0"/>
              <a:t> </a:t>
            </a:r>
            <a:r>
              <a:rPr lang="en-US" sz="2800" b="1" dirty="0" err="1"/>
              <a:t>diğer</a:t>
            </a:r>
            <a:r>
              <a:rPr lang="en-US" sz="2800" b="1" dirty="0"/>
              <a:t> </a:t>
            </a:r>
            <a:r>
              <a:rPr lang="en-US" sz="2800" b="1" dirty="0" err="1"/>
              <a:t>akranlarından</a:t>
            </a:r>
            <a:r>
              <a:rPr lang="en-US" sz="2800" b="1" dirty="0"/>
              <a:t> </a:t>
            </a:r>
            <a:r>
              <a:rPr lang="en-US" sz="2800" b="1" dirty="0" err="1"/>
              <a:t>daha</a:t>
            </a:r>
            <a:r>
              <a:rPr lang="en-US" sz="2800" b="1" dirty="0"/>
              <a:t> </a:t>
            </a:r>
            <a:r>
              <a:rPr lang="en-US" sz="2800" b="1" dirty="0" err="1"/>
              <a:t>fazla</a:t>
            </a:r>
            <a:r>
              <a:rPr lang="en-US" sz="2800" b="1" dirty="0"/>
              <a:t> </a:t>
            </a:r>
            <a:r>
              <a:rPr lang="en-US" sz="2800" b="1" dirty="0" err="1"/>
              <a:t>zamana</a:t>
            </a:r>
            <a:r>
              <a:rPr lang="en-US" sz="2800" b="1" dirty="0"/>
              <a:t> </a:t>
            </a:r>
            <a:r>
              <a:rPr lang="en-US" sz="2800" b="1" dirty="0" err="1"/>
              <a:t>ihtiyaç</a:t>
            </a:r>
            <a:r>
              <a:rPr lang="en-US" sz="2800" b="1" dirty="0"/>
              <a:t> </a:t>
            </a:r>
            <a:r>
              <a:rPr lang="en-US" sz="2800" b="1" dirty="0" err="1" smtClean="0"/>
              <a:t>duyabilmekte</a:t>
            </a:r>
            <a:endParaRPr lang="tr-TR" sz="2800" b="1" dirty="0" smtClean="0"/>
          </a:p>
          <a:p>
            <a:r>
              <a:rPr lang="en-US" sz="2800" b="1" i="1" u="sng" dirty="0" err="1" smtClean="0"/>
              <a:t>Örneğin</a:t>
            </a:r>
            <a:r>
              <a:rPr lang="en-US" sz="2800" b="1" i="1" u="sng" dirty="0"/>
              <a:t>,</a:t>
            </a:r>
            <a:r>
              <a:rPr lang="en-US" sz="2800" dirty="0"/>
              <a:t> </a:t>
            </a:r>
            <a:r>
              <a:rPr lang="en-US" sz="2800" dirty="0" err="1"/>
              <a:t>bir</a:t>
            </a:r>
            <a:r>
              <a:rPr lang="en-US" sz="2800" dirty="0"/>
              <a:t> </a:t>
            </a:r>
            <a:r>
              <a:rPr lang="en-US" sz="2800" dirty="0" err="1"/>
              <a:t>oyun</a:t>
            </a:r>
            <a:r>
              <a:rPr lang="en-US" sz="2800" dirty="0"/>
              <a:t> </a:t>
            </a:r>
            <a:r>
              <a:rPr lang="en-US" sz="2800" dirty="0" err="1"/>
              <a:t>esnasında</a:t>
            </a:r>
            <a:r>
              <a:rPr lang="en-US" sz="2800" dirty="0"/>
              <a:t> hem o </a:t>
            </a:r>
            <a:r>
              <a:rPr lang="en-US" sz="2800" dirty="0" err="1"/>
              <a:t>oyunun</a:t>
            </a:r>
            <a:r>
              <a:rPr lang="en-US" sz="2800" dirty="0"/>
              <a:t> </a:t>
            </a:r>
            <a:r>
              <a:rPr lang="en-US" sz="2800" dirty="0" err="1"/>
              <a:t>gereklerini</a:t>
            </a:r>
            <a:r>
              <a:rPr lang="en-US" sz="2800" dirty="0"/>
              <a:t> </a:t>
            </a:r>
            <a:r>
              <a:rPr lang="en-US" sz="2800" dirty="0" err="1"/>
              <a:t>yerine</a:t>
            </a:r>
            <a:r>
              <a:rPr lang="en-US" sz="2800" dirty="0"/>
              <a:t> </a:t>
            </a:r>
            <a:r>
              <a:rPr lang="en-US" sz="2800" dirty="0" err="1"/>
              <a:t>getirmede</a:t>
            </a:r>
            <a:r>
              <a:rPr lang="en-US" sz="2800" dirty="0"/>
              <a:t> hem de </a:t>
            </a:r>
            <a:r>
              <a:rPr lang="en-US" sz="2800" dirty="0" err="1"/>
              <a:t>kurallarına</a:t>
            </a:r>
            <a:r>
              <a:rPr lang="en-US" sz="2800" dirty="0"/>
              <a:t> </a:t>
            </a:r>
            <a:r>
              <a:rPr lang="en-US" sz="2800" dirty="0" err="1"/>
              <a:t>uygun</a:t>
            </a:r>
            <a:r>
              <a:rPr lang="en-US" sz="2800" dirty="0"/>
              <a:t> </a:t>
            </a:r>
            <a:r>
              <a:rPr lang="en-US" sz="2800" dirty="0" err="1"/>
              <a:t>olarak</a:t>
            </a:r>
            <a:r>
              <a:rPr lang="en-US" sz="2800" dirty="0"/>
              <a:t> </a:t>
            </a:r>
            <a:r>
              <a:rPr lang="en-US" sz="2800" dirty="0" err="1"/>
              <a:t>bulunduğu</a:t>
            </a:r>
            <a:r>
              <a:rPr lang="en-US" sz="2800" dirty="0"/>
              <a:t> </a:t>
            </a:r>
            <a:r>
              <a:rPr lang="en-US" sz="2800" dirty="0" err="1"/>
              <a:t>oyun</a:t>
            </a:r>
            <a:r>
              <a:rPr lang="en-US" sz="2800" dirty="0"/>
              <a:t> </a:t>
            </a:r>
            <a:r>
              <a:rPr lang="en-US" sz="2800" dirty="0" err="1"/>
              <a:t>grubuna</a:t>
            </a:r>
            <a:r>
              <a:rPr lang="en-US" sz="2800" dirty="0"/>
              <a:t> </a:t>
            </a:r>
            <a:r>
              <a:rPr lang="en-US" sz="2800" dirty="0" err="1"/>
              <a:t>aktif</a:t>
            </a:r>
            <a:r>
              <a:rPr lang="en-US" sz="2800" dirty="0"/>
              <a:t> </a:t>
            </a:r>
            <a:r>
              <a:rPr lang="en-US" sz="2800" dirty="0" err="1"/>
              <a:t>katılımda</a:t>
            </a:r>
            <a:r>
              <a:rPr lang="en-US" sz="2800" dirty="0"/>
              <a:t> </a:t>
            </a:r>
            <a:r>
              <a:rPr lang="en-US" sz="2800" dirty="0" err="1"/>
              <a:t>güçlük</a:t>
            </a:r>
            <a:r>
              <a:rPr lang="en-US" sz="2800" dirty="0"/>
              <a:t> </a:t>
            </a:r>
            <a:r>
              <a:rPr lang="en-US" sz="2800" dirty="0" err="1" smtClean="0"/>
              <a:t>yaşayabilmekte</a:t>
            </a:r>
            <a:endParaRPr lang="tr-TR" sz="2800" dirty="0" smtClean="0"/>
          </a:p>
          <a:p>
            <a:r>
              <a:rPr lang="en-US" sz="2800" dirty="0" smtClean="0"/>
              <a:t>Buna </a:t>
            </a:r>
            <a:r>
              <a:rPr lang="en-US" sz="2800" dirty="0" err="1"/>
              <a:t>bağlı</a:t>
            </a:r>
            <a:r>
              <a:rPr lang="en-US" sz="2800" dirty="0"/>
              <a:t> </a:t>
            </a:r>
            <a:r>
              <a:rPr lang="en-US" sz="2800" dirty="0" err="1"/>
              <a:t>olarak</a:t>
            </a:r>
            <a:r>
              <a:rPr lang="en-US" sz="2800" dirty="0"/>
              <a:t> </a:t>
            </a:r>
            <a:r>
              <a:rPr lang="en-US" sz="2800" b="1" dirty="0" err="1"/>
              <a:t>daha</a:t>
            </a:r>
            <a:r>
              <a:rPr lang="en-US" sz="2800" b="1" dirty="0"/>
              <a:t> </a:t>
            </a:r>
            <a:r>
              <a:rPr lang="en-US" sz="2800" b="1" dirty="0" err="1"/>
              <a:t>fazla</a:t>
            </a:r>
            <a:r>
              <a:rPr lang="en-US" sz="2800" b="1" dirty="0"/>
              <a:t> </a:t>
            </a:r>
            <a:r>
              <a:rPr lang="en-US" sz="2800" b="1" dirty="0" err="1"/>
              <a:t>zamana</a:t>
            </a:r>
            <a:r>
              <a:rPr lang="en-US" sz="2800" b="1" dirty="0"/>
              <a:t> </a:t>
            </a:r>
            <a:r>
              <a:rPr lang="en-US" sz="2800" dirty="0" err="1"/>
              <a:t>ihtiyaç</a:t>
            </a:r>
            <a:r>
              <a:rPr lang="en-US" sz="2800" dirty="0"/>
              <a:t> </a:t>
            </a:r>
            <a:r>
              <a:rPr lang="en-US" sz="2800" dirty="0" err="1" smtClean="0"/>
              <a:t>duymakta</a:t>
            </a:r>
            <a:endParaRPr lang="tr-TR" sz="2800" dirty="0" smtClean="0"/>
          </a:p>
        </p:txBody>
      </p:sp>
    </p:spTree>
    <p:extLst>
      <p:ext uri="{BB962C8B-B14F-4D97-AF65-F5344CB8AC3E}">
        <p14:creationId xmlns="" xmlns:p14="http://schemas.microsoft.com/office/powerpoint/2010/main" val="7482861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214282" y="2214554"/>
            <a:ext cx="8715436" cy="4643446"/>
          </a:xfrm>
        </p:spPr>
        <p:txBody>
          <a:bodyPr>
            <a:noAutofit/>
          </a:bodyPr>
          <a:lstStyle/>
          <a:p>
            <a:pPr>
              <a:buFont typeface="Wingdings" pitchFamily="2" charset="2"/>
              <a:buChar char="q"/>
            </a:pPr>
            <a:r>
              <a:rPr lang="en-US" sz="2800" dirty="0" err="1"/>
              <a:t>Sınıfta</a:t>
            </a:r>
            <a:r>
              <a:rPr lang="en-US" sz="2800" dirty="0"/>
              <a:t> </a:t>
            </a:r>
            <a:r>
              <a:rPr lang="en-US" sz="2800" dirty="0" err="1"/>
              <a:t>verilen</a:t>
            </a:r>
            <a:r>
              <a:rPr lang="en-US" sz="2800" dirty="0"/>
              <a:t> </a:t>
            </a:r>
            <a:r>
              <a:rPr lang="en-US" sz="2800" dirty="0" err="1"/>
              <a:t>bir</a:t>
            </a:r>
            <a:r>
              <a:rPr lang="en-US" sz="2800" dirty="0"/>
              <a:t> </a:t>
            </a:r>
            <a:r>
              <a:rPr lang="en-US" sz="2800" dirty="0" err="1"/>
              <a:t>görevi</a:t>
            </a:r>
            <a:r>
              <a:rPr lang="en-US" sz="2800" dirty="0"/>
              <a:t> </a:t>
            </a:r>
            <a:r>
              <a:rPr lang="en-US" sz="2800" dirty="0" err="1"/>
              <a:t>yerine</a:t>
            </a:r>
            <a:r>
              <a:rPr lang="en-US" sz="2800" dirty="0"/>
              <a:t> </a:t>
            </a:r>
            <a:r>
              <a:rPr lang="en-US" sz="2800" dirty="0" err="1"/>
              <a:t>getirmeleri</a:t>
            </a:r>
            <a:r>
              <a:rPr lang="en-US" sz="2800" dirty="0"/>
              <a:t> </a:t>
            </a:r>
            <a:r>
              <a:rPr lang="en-US" sz="2800" dirty="0" err="1"/>
              <a:t>istendiğinde</a:t>
            </a:r>
            <a:r>
              <a:rPr lang="en-US" sz="2800" dirty="0"/>
              <a:t>, </a:t>
            </a:r>
            <a:r>
              <a:rPr lang="en-US" sz="2800" dirty="0" err="1"/>
              <a:t>daha</a:t>
            </a:r>
            <a:r>
              <a:rPr lang="en-US" sz="2800" dirty="0"/>
              <a:t> </a:t>
            </a:r>
            <a:r>
              <a:rPr lang="en-US" sz="2800" dirty="0" err="1"/>
              <a:t>bir</a:t>
            </a:r>
            <a:r>
              <a:rPr lang="en-US" sz="2800" dirty="0"/>
              <a:t> </a:t>
            </a:r>
            <a:r>
              <a:rPr lang="en-US" sz="2800" dirty="0" err="1"/>
              <a:t>kaç</a:t>
            </a:r>
            <a:r>
              <a:rPr lang="en-US" sz="2800" dirty="0"/>
              <a:t> </a:t>
            </a:r>
            <a:r>
              <a:rPr lang="en-US" sz="2800" dirty="0" err="1"/>
              <a:t>saniye</a:t>
            </a:r>
            <a:r>
              <a:rPr lang="en-US" sz="2800" dirty="0"/>
              <a:t> </a:t>
            </a:r>
            <a:r>
              <a:rPr lang="en-US" sz="2800" dirty="0" err="1"/>
              <a:t>önce</a:t>
            </a:r>
            <a:r>
              <a:rPr lang="en-US" sz="2800" dirty="0"/>
              <a:t> </a:t>
            </a:r>
            <a:r>
              <a:rPr lang="en-US" sz="2800" b="1" dirty="0" err="1"/>
              <a:t>öğretmen</a:t>
            </a:r>
            <a:r>
              <a:rPr lang="en-US" sz="2800" b="1" dirty="0"/>
              <a:t> </a:t>
            </a:r>
            <a:r>
              <a:rPr lang="en-US" sz="2800" b="1" dirty="0" err="1"/>
              <a:t>tarafından</a:t>
            </a:r>
            <a:r>
              <a:rPr lang="en-US" sz="2800" b="1" dirty="0"/>
              <a:t> </a:t>
            </a:r>
            <a:r>
              <a:rPr lang="en-US" sz="2800" b="1" dirty="0" err="1"/>
              <a:t>açıklanan</a:t>
            </a:r>
            <a:r>
              <a:rPr lang="en-US" sz="2800" b="1" dirty="0"/>
              <a:t> </a:t>
            </a:r>
            <a:r>
              <a:rPr lang="en-US" sz="2800" b="1" dirty="0" err="1"/>
              <a:t>bilgileri</a:t>
            </a:r>
            <a:r>
              <a:rPr lang="en-US" sz="2800" b="1" dirty="0"/>
              <a:t> </a:t>
            </a:r>
            <a:r>
              <a:rPr lang="en-US" sz="2800" b="1" dirty="0" err="1"/>
              <a:t>tekrardan</a:t>
            </a:r>
            <a:r>
              <a:rPr lang="en-US" sz="2800" b="1" dirty="0"/>
              <a:t> </a:t>
            </a:r>
            <a:r>
              <a:rPr lang="en-US" sz="2800" b="1" dirty="0" err="1"/>
              <a:t>sormak</a:t>
            </a:r>
            <a:r>
              <a:rPr lang="en-US" sz="2800" b="1" dirty="0"/>
              <a:t> </a:t>
            </a:r>
            <a:r>
              <a:rPr lang="en-US" sz="2800" b="1" dirty="0" err="1"/>
              <a:t>zorunda</a:t>
            </a:r>
            <a:r>
              <a:rPr lang="en-US" sz="2800" b="1" dirty="0"/>
              <a:t> </a:t>
            </a:r>
            <a:r>
              <a:rPr lang="en-US" sz="2800" b="1" dirty="0" err="1" smtClean="0"/>
              <a:t>kalabilmekte</a:t>
            </a:r>
            <a:r>
              <a:rPr lang="tr-TR" sz="2800" b="1" dirty="0" smtClean="0"/>
              <a:t> </a:t>
            </a:r>
            <a:r>
              <a:rPr lang="tr-TR" sz="2800" dirty="0" smtClean="0"/>
              <a:t>(Örnek; Çocuklar bahçeye çıkıp resim…)</a:t>
            </a:r>
            <a:endParaRPr lang="tr-TR" sz="2800" b="1" dirty="0" smtClean="0"/>
          </a:p>
          <a:p>
            <a:r>
              <a:rPr lang="en-US" sz="2800" dirty="0" smtClean="0"/>
              <a:t>Bu </a:t>
            </a:r>
            <a:r>
              <a:rPr lang="en-US" sz="2800" dirty="0" err="1"/>
              <a:t>gibi</a:t>
            </a:r>
            <a:r>
              <a:rPr lang="en-US" sz="2800" dirty="0"/>
              <a:t> </a:t>
            </a:r>
            <a:r>
              <a:rPr lang="en-US" sz="2800" dirty="0" err="1"/>
              <a:t>durumlar</a:t>
            </a:r>
            <a:r>
              <a:rPr lang="en-US" sz="2800" dirty="0"/>
              <a:t> </a:t>
            </a:r>
            <a:r>
              <a:rPr lang="en-US" sz="2800" dirty="0" err="1"/>
              <a:t>sonucunda</a:t>
            </a:r>
            <a:r>
              <a:rPr lang="en-US" sz="2800" dirty="0"/>
              <a:t> hem </a:t>
            </a:r>
            <a:r>
              <a:rPr lang="en-US" sz="2800" dirty="0" err="1"/>
              <a:t>sınıf</a:t>
            </a:r>
            <a:r>
              <a:rPr lang="en-US" sz="2800" dirty="0"/>
              <a:t> </a:t>
            </a:r>
            <a:r>
              <a:rPr lang="en-US" sz="2800" dirty="0" err="1"/>
              <a:t>ortamında</a:t>
            </a:r>
            <a:r>
              <a:rPr lang="en-US" sz="2800" dirty="0"/>
              <a:t> hem de </a:t>
            </a:r>
            <a:r>
              <a:rPr lang="en-US" sz="2800" dirty="0" err="1"/>
              <a:t>oyun</a:t>
            </a:r>
            <a:r>
              <a:rPr lang="en-US" sz="2800" dirty="0"/>
              <a:t> </a:t>
            </a:r>
            <a:r>
              <a:rPr lang="en-US" sz="2800" dirty="0" err="1"/>
              <a:t>ortamında</a:t>
            </a:r>
            <a:r>
              <a:rPr lang="en-US" sz="2800" dirty="0"/>
              <a:t> </a:t>
            </a:r>
            <a:r>
              <a:rPr lang="en-US" sz="2800" dirty="0" err="1"/>
              <a:t>akranlarının</a:t>
            </a:r>
            <a:r>
              <a:rPr lang="en-US" sz="2800" dirty="0"/>
              <a:t> </a:t>
            </a:r>
            <a:r>
              <a:rPr lang="en-US" sz="2800" dirty="0" err="1"/>
              <a:t>ve</a:t>
            </a:r>
            <a:r>
              <a:rPr lang="en-US" sz="2800" dirty="0"/>
              <a:t> </a:t>
            </a:r>
            <a:r>
              <a:rPr lang="en-US" sz="2800" dirty="0" err="1"/>
              <a:t>hatta</a:t>
            </a:r>
            <a:r>
              <a:rPr lang="en-US" sz="2800" dirty="0"/>
              <a:t> </a:t>
            </a:r>
            <a:r>
              <a:rPr lang="en-US" sz="2800" dirty="0" err="1"/>
              <a:t>bazen</a:t>
            </a:r>
            <a:r>
              <a:rPr lang="en-US" sz="2800" dirty="0"/>
              <a:t> </a:t>
            </a:r>
            <a:r>
              <a:rPr lang="en-US" sz="2800" dirty="0" err="1"/>
              <a:t>öğretmenlerinin</a:t>
            </a:r>
            <a:r>
              <a:rPr lang="en-US" sz="2800" dirty="0"/>
              <a:t> </a:t>
            </a:r>
            <a:r>
              <a:rPr lang="en-US" sz="2800" b="1" dirty="0" err="1"/>
              <a:t>olumsuz</a:t>
            </a:r>
            <a:r>
              <a:rPr lang="en-US" sz="2800" b="1" dirty="0"/>
              <a:t> </a:t>
            </a:r>
            <a:r>
              <a:rPr lang="en-US" sz="2800" b="1" dirty="0" err="1"/>
              <a:t>tavırlarına</a:t>
            </a:r>
            <a:r>
              <a:rPr lang="en-US" sz="2800" b="1" dirty="0"/>
              <a:t> </a:t>
            </a:r>
            <a:r>
              <a:rPr lang="en-US" sz="2800" b="1" dirty="0" err="1"/>
              <a:t>maruz</a:t>
            </a:r>
            <a:r>
              <a:rPr lang="en-US" sz="2800" b="1" dirty="0"/>
              <a:t> </a:t>
            </a:r>
            <a:r>
              <a:rPr lang="en-US" sz="2800" dirty="0" err="1" smtClean="0"/>
              <a:t>kalabilmekte</a:t>
            </a:r>
            <a:endParaRPr lang="tr-TR" sz="2800" dirty="0" smtClean="0"/>
          </a:p>
          <a:p>
            <a:r>
              <a:rPr lang="en-US" sz="2800" dirty="0" smtClean="0"/>
              <a:t>Bu </a:t>
            </a:r>
            <a:r>
              <a:rPr lang="en-US" sz="2800" dirty="0" err="1"/>
              <a:t>gibi</a:t>
            </a:r>
            <a:r>
              <a:rPr lang="en-US" sz="2800" dirty="0"/>
              <a:t> </a:t>
            </a:r>
            <a:r>
              <a:rPr lang="en-US" sz="2800" dirty="0" err="1"/>
              <a:t>deneyimlerin</a:t>
            </a:r>
            <a:r>
              <a:rPr lang="en-US" sz="2800" dirty="0"/>
              <a:t> </a:t>
            </a:r>
            <a:r>
              <a:rPr lang="en-US" sz="2800" dirty="0" err="1"/>
              <a:t>çokluğuna</a:t>
            </a:r>
            <a:r>
              <a:rPr lang="en-US" sz="2800" dirty="0"/>
              <a:t> </a:t>
            </a:r>
            <a:r>
              <a:rPr lang="en-US" sz="2800" dirty="0" err="1"/>
              <a:t>bağlı</a:t>
            </a:r>
            <a:r>
              <a:rPr lang="en-US" sz="2800" dirty="0"/>
              <a:t> </a:t>
            </a:r>
            <a:r>
              <a:rPr lang="en-US" sz="2800" dirty="0" err="1"/>
              <a:t>olarak</a:t>
            </a:r>
            <a:r>
              <a:rPr lang="en-US" sz="2800" dirty="0"/>
              <a:t> da </a:t>
            </a:r>
            <a:r>
              <a:rPr lang="en-US" sz="2800" dirty="0" err="1"/>
              <a:t>zamanla</a:t>
            </a:r>
            <a:r>
              <a:rPr lang="en-US" sz="2800" dirty="0"/>
              <a:t> </a:t>
            </a:r>
            <a:r>
              <a:rPr lang="en-US" sz="2800" dirty="0" err="1"/>
              <a:t>sosyal</a:t>
            </a:r>
            <a:r>
              <a:rPr lang="en-US" sz="2800" dirty="0"/>
              <a:t> </a:t>
            </a:r>
            <a:r>
              <a:rPr lang="en-US" sz="2800" dirty="0" err="1"/>
              <a:t>çevrelerinden</a:t>
            </a:r>
            <a:r>
              <a:rPr lang="en-US" sz="2800" dirty="0"/>
              <a:t> </a:t>
            </a:r>
            <a:r>
              <a:rPr lang="en-US" sz="2800" dirty="0" err="1"/>
              <a:t>koparak</a:t>
            </a:r>
            <a:r>
              <a:rPr lang="en-US" sz="2800" dirty="0"/>
              <a:t> </a:t>
            </a:r>
            <a:r>
              <a:rPr lang="en-US" sz="2800" b="1" dirty="0" err="1"/>
              <a:t>içine</a:t>
            </a:r>
            <a:r>
              <a:rPr lang="en-US" sz="2800" b="1" dirty="0"/>
              <a:t> </a:t>
            </a:r>
            <a:r>
              <a:rPr lang="en-US" sz="2800" b="1" dirty="0" err="1"/>
              <a:t>kapanık</a:t>
            </a:r>
            <a:r>
              <a:rPr lang="en-US" sz="2800" b="1" dirty="0"/>
              <a:t> </a:t>
            </a:r>
            <a:r>
              <a:rPr lang="en-US" sz="2800" dirty="0" err="1"/>
              <a:t>bireyler</a:t>
            </a:r>
            <a:r>
              <a:rPr lang="en-US" sz="2800" dirty="0"/>
              <a:t> </a:t>
            </a:r>
            <a:r>
              <a:rPr lang="en-US" sz="2800" dirty="0" err="1"/>
              <a:t>haline</a:t>
            </a:r>
            <a:r>
              <a:rPr lang="en-US" sz="2800" dirty="0"/>
              <a:t> </a:t>
            </a:r>
            <a:r>
              <a:rPr lang="en-US" sz="2800" dirty="0" err="1" smtClean="0"/>
              <a:t>gelebilmekte</a:t>
            </a:r>
            <a:endParaRPr lang="tr-TR" sz="2800" dirty="0"/>
          </a:p>
        </p:txBody>
      </p:sp>
    </p:spTree>
    <p:extLst>
      <p:ext uri="{BB962C8B-B14F-4D97-AF65-F5344CB8AC3E}">
        <p14:creationId xmlns="" xmlns:p14="http://schemas.microsoft.com/office/powerpoint/2010/main" val="10835961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a:t>ÖÖG </a:t>
            </a:r>
            <a:r>
              <a:rPr lang="en-US" sz="2800" dirty="0" err="1"/>
              <a:t>olan</a:t>
            </a:r>
            <a:r>
              <a:rPr lang="en-US" sz="2800" dirty="0"/>
              <a:t> </a:t>
            </a:r>
            <a:r>
              <a:rPr lang="en-US" sz="2800" dirty="0" err="1"/>
              <a:t>öğrencilerin</a:t>
            </a:r>
            <a:r>
              <a:rPr lang="en-US" sz="2800" dirty="0"/>
              <a:t> </a:t>
            </a:r>
            <a:r>
              <a:rPr lang="en-US" sz="2800" dirty="0" err="1"/>
              <a:t>sosyal</a:t>
            </a:r>
            <a:r>
              <a:rPr lang="en-US" sz="2800" dirty="0"/>
              <a:t> </a:t>
            </a:r>
            <a:r>
              <a:rPr lang="en-US" sz="2800" dirty="0" err="1"/>
              <a:t>çevreleri</a:t>
            </a:r>
            <a:r>
              <a:rPr lang="en-US" sz="2800" dirty="0"/>
              <a:t> </a:t>
            </a:r>
            <a:r>
              <a:rPr lang="en-US" sz="2800" dirty="0" err="1"/>
              <a:t>tarafından</a:t>
            </a:r>
            <a:r>
              <a:rPr lang="en-US" sz="2800" dirty="0"/>
              <a:t> </a:t>
            </a:r>
            <a:r>
              <a:rPr lang="en-US" sz="2800" dirty="0" err="1"/>
              <a:t>dışlanmamaları</a:t>
            </a:r>
            <a:r>
              <a:rPr lang="en-US" sz="2800" dirty="0"/>
              <a:t> </a:t>
            </a:r>
            <a:r>
              <a:rPr lang="en-US" sz="2800" dirty="0" err="1"/>
              <a:t>için</a:t>
            </a:r>
            <a:r>
              <a:rPr lang="en-US" sz="2800" dirty="0"/>
              <a:t> </a:t>
            </a:r>
            <a:r>
              <a:rPr lang="en-US" sz="2800" dirty="0" err="1"/>
              <a:t>öğretmenlere</a:t>
            </a:r>
            <a:r>
              <a:rPr lang="en-US" sz="2800" dirty="0"/>
              <a:t> </a:t>
            </a:r>
            <a:r>
              <a:rPr lang="en-US" sz="2800" dirty="0" err="1"/>
              <a:t>büyük</a:t>
            </a:r>
            <a:r>
              <a:rPr lang="en-US" sz="2800" dirty="0"/>
              <a:t> </a:t>
            </a:r>
            <a:r>
              <a:rPr lang="en-US" sz="2800" dirty="0" err="1"/>
              <a:t>rol</a:t>
            </a:r>
            <a:r>
              <a:rPr lang="en-US" sz="2800" dirty="0"/>
              <a:t> </a:t>
            </a:r>
            <a:r>
              <a:rPr lang="en-US" sz="2800" dirty="0" err="1" smtClean="0"/>
              <a:t>düşmekte</a:t>
            </a:r>
            <a:endParaRPr lang="tr-TR" sz="2800" dirty="0" smtClean="0"/>
          </a:p>
          <a:p>
            <a:r>
              <a:rPr lang="tr-TR" sz="2800" dirty="0" smtClean="0"/>
              <a:t>S</a:t>
            </a:r>
            <a:r>
              <a:rPr lang="en-US" sz="2800" dirty="0" err="1" smtClean="0"/>
              <a:t>ınıf</a:t>
            </a:r>
            <a:r>
              <a:rPr lang="en-US" sz="2800" dirty="0" smtClean="0"/>
              <a:t> </a:t>
            </a:r>
            <a:r>
              <a:rPr lang="en-US" sz="2800" dirty="0" err="1"/>
              <a:t>kontrolüne</a:t>
            </a:r>
            <a:r>
              <a:rPr lang="en-US" sz="2800" dirty="0"/>
              <a:t> hakim, </a:t>
            </a:r>
            <a:r>
              <a:rPr lang="en-US" sz="2800" b="1" dirty="0" err="1"/>
              <a:t>öğrencilerini</a:t>
            </a:r>
            <a:r>
              <a:rPr lang="en-US" sz="2800" b="1" dirty="0"/>
              <a:t> </a:t>
            </a:r>
            <a:r>
              <a:rPr lang="en-US" sz="2800" b="1" dirty="0" err="1"/>
              <a:t>çok</a:t>
            </a:r>
            <a:r>
              <a:rPr lang="en-US" sz="2800" b="1" dirty="0"/>
              <a:t> </a:t>
            </a:r>
            <a:r>
              <a:rPr lang="en-US" sz="2800" b="1" dirty="0" err="1"/>
              <a:t>iyi</a:t>
            </a:r>
            <a:r>
              <a:rPr lang="en-US" sz="2800" b="1" dirty="0"/>
              <a:t> </a:t>
            </a:r>
            <a:r>
              <a:rPr lang="en-US" sz="2800" b="1" dirty="0" err="1"/>
              <a:t>tanıyan</a:t>
            </a:r>
            <a:r>
              <a:rPr lang="en-US" sz="2800" b="1" dirty="0"/>
              <a:t> </a:t>
            </a:r>
            <a:r>
              <a:rPr lang="en-US" sz="2800" b="1" dirty="0" err="1"/>
              <a:t>bir</a:t>
            </a:r>
            <a:r>
              <a:rPr lang="en-US" sz="2800" b="1" dirty="0"/>
              <a:t> </a:t>
            </a:r>
            <a:r>
              <a:rPr lang="en-US" sz="2800" b="1" dirty="0" err="1"/>
              <a:t>öğretmen</a:t>
            </a:r>
            <a:r>
              <a:rPr lang="en-US" sz="2800" b="1" dirty="0"/>
              <a:t> </a:t>
            </a:r>
            <a:r>
              <a:rPr lang="en-US" sz="2800" dirty="0"/>
              <a:t>ÖÖG </a:t>
            </a:r>
            <a:r>
              <a:rPr lang="en-US" sz="2800" dirty="0" err="1"/>
              <a:t>olan</a:t>
            </a:r>
            <a:r>
              <a:rPr lang="en-US" sz="2800" dirty="0"/>
              <a:t> </a:t>
            </a:r>
            <a:r>
              <a:rPr lang="en-US" sz="2800" dirty="0" err="1"/>
              <a:t>öğrencilerin</a:t>
            </a:r>
            <a:r>
              <a:rPr lang="en-US" sz="2800" dirty="0"/>
              <a:t> de </a:t>
            </a:r>
            <a:r>
              <a:rPr lang="en-US" sz="2800" dirty="0" err="1"/>
              <a:t>diğer</a:t>
            </a:r>
            <a:r>
              <a:rPr lang="en-US" sz="2800" dirty="0"/>
              <a:t> </a:t>
            </a:r>
            <a:r>
              <a:rPr lang="en-US" sz="2800" dirty="0" err="1"/>
              <a:t>öğrenciler</a:t>
            </a:r>
            <a:r>
              <a:rPr lang="en-US" sz="2800" dirty="0"/>
              <a:t> </a:t>
            </a:r>
            <a:r>
              <a:rPr lang="en-US" sz="2800" dirty="0" err="1"/>
              <a:t>gibi</a:t>
            </a:r>
            <a:r>
              <a:rPr lang="en-US" sz="2800" dirty="0"/>
              <a:t> </a:t>
            </a:r>
            <a:r>
              <a:rPr lang="en-US" sz="2800" dirty="0" err="1"/>
              <a:t>eğitim-öğretim</a:t>
            </a:r>
            <a:r>
              <a:rPr lang="en-US" sz="2800" dirty="0"/>
              <a:t> </a:t>
            </a:r>
            <a:r>
              <a:rPr lang="en-US" sz="2800" dirty="0" err="1"/>
              <a:t>faliyetlerinden</a:t>
            </a:r>
            <a:r>
              <a:rPr lang="en-US" sz="2800" dirty="0"/>
              <a:t> </a:t>
            </a:r>
            <a:r>
              <a:rPr lang="en-US" sz="2800" dirty="0" err="1"/>
              <a:t>en</a:t>
            </a:r>
            <a:r>
              <a:rPr lang="en-US" sz="2800" dirty="0"/>
              <a:t> </a:t>
            </a:r>
            <a:r>
              <a:rPr lang="en-US" sz="2800" dirty="0" err="1"/>
              <a:t>üst</a:t>
            </a:r>
            <a:r>
              <a:rPr lang="en-US" sz="2800" dirty="0"/>
              <a:t> </a:t>
            </a:r>
            <a:r>
              <a:rPr lang="en-US" sz="2800" dirty="0" err="1"/>
              <a:t>seviyede</a:t>
            </a:r>
            <a:r>
              <a:rPr lang="en-US" sz="2800" dirty="0"/>
              <a:t> </a:t>
            </a:r>
            <a:r>
              <a:rPr lang="en-US" sz="2800" dirty="0" err="1"/>
              <a:t>faydalanmasını</a:t>
            </a:r>
            <a:r>
              <a:rPr lang="en-US" sz="2800" dirty="0"/>
              <a:t> </a:t>
            </a:r>
            <a:r>
              <a:rPr lang="en-US" sz="2800" dirty="0" err="1" smtClean="0"/>
              <a:t>sağlayabilmekte</a:t>
            </a:r>
            <a:endParaRPr lang="tr-TR" sz="2800" dirty="0" smtClean="0"/>
          </a:p>
          <a:p>
            <a:r>
              <a:rPr lang="en-US" sz="2800" dirty="0" smtClean="0"/>
              <a:t>Bu </a:t>
            </a:r>
            <a:r>
              <a:rPr lang="en-US" sz="2800" dirty="0" err="1"/>
              <a:t>gibi</a:t>
            </a:r>
            <a:r>
              <a:rPr lang="en-US" sz="2800" dirty="0"/>
              <a:t> </a:t>
            </a:r>
            <a:r>
              <a:rPr lang="en-US" sz="2800" dirty="0" err="1"/>
              <a:t>durumlarda</a:t>
            </a:r>
            <a:r>
              <a:rPr lang="en-US" sz="2800" dirty="0"/>
              <a:t> </a:t>
            </a:r>
            <a:r>
              <a:rPr lang="en-US" sz="2800" b="1" dirty="0" err="1"/>
              <a:t>öğretmenlerin</a:t>
            </a:r>
            <a:r>
              <a:rPr lang="en-US" sz="2800" dirty="0"/>
              <a:t> </a:t>
            </a:r>
            <a:r>
              <a:rPr lang="en-US" sz="2800" dirty="0" err="1"/>
              <a:t>bütün</a:t>
            </a:r>
            <a:r>
              <a:rPr lang="en-US" sz="2800" dirty="0"/>
              <a:t> </a:t>
            </a:r>
            <a:r>
              <a:rPr lang="en-US" sz="2800" dirty="0" err="1"/>
              <a:t>öğrencilerini</a:t>
            </a:r>
            <a:r>
              <a:rPr lang="en-US" sz="2800" dirty="0"/>
              <a:t> </a:t>
            </a:r>
            <a:r>
              <a:rPr lang="en-US" sz="2800" dirty="0" err="1"/>
              <a:t>tüm</a:t>
            </a:r>
            <a:r>
              <a:rPr lang="en-US" sz="2800" dirty="0"/>
              <a:t> </a:t>
            </a:r>
            <a:r>
              <a:rPr lang="en-US" sz="2800" b="1" dirty="0" err="1"/>
              <a:t>boyutlarıyla</a:t>
            </a:r>
            <a:r>
              <a:rPr lang="en-US" sz="2800" b="1" dirty="0"/>
              <a:t> </a:t>
            </a:r>
            <a:r>
              <a:rPr lang="en-US" sz="2800" b="1" dirty="0" err="1"/>
              <a:t>iyi</a:t>
            </a:r>
            <a:r>
              <a:rPr lang="en-US" sz="2800" b="1" dirty="0"/>
              <a:t> </a:t>
            </a:r>
            <a:r>
              <a:rPr lang="en-US" sz="2800" b="1" dirty="0" err="1"/>
              <a:t>tanımaları</a:t>
            </a:r>
            <a:r>
              <a:rPr lang="en-US" sz="2800" b="1" dirty="0"/>
              <a:t> </a:t>
            </a:r>
            <a:r>
              <a:rPr lang="en-US" sz="2800" dirty="0" err="1" smtClean="0"/>
              <a:t>gerekmekte</a:t>
            </a:r>
            <a:endParaRPr lang="tr-TR" sz="2800" dirty="0"/>
          </a:p>
        </p:txBody>
      </p:sp>
    </p:spTree>
    <p:extLst>
      <p:ext uri="{BB962C8B-B14F-4D97-AF65-F5344CB8AC3E}">
        <p14:creationId xmlns="" xmlns:p14="http://schemas.microsoft.com/office/powerpoint/2010/main" val="2336807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214282" y="2348880"/>
            <a:ext cx="8715436" cy="3675169"/>
          </a:xfrm>
        </p:spPr>
        <p:txBody>
          <a:bodyPr>
            <a:noAutofit/>
          </a:bodyPr>
          <a:lstStyle/>
          <a:p>
            <a:r>
              <a:rPr lang="en-US" sz="2600" b="1" dirty="0"/>
              <a:t>ÖÖG</a:t>
            </a:r>
            <a:r>
              <a:rPr lang="en-US" sz="2600" dirty="0"/>
              <a:t> </a:t>
            </a:r>
            <a:r>
              <a:rPr lang="en-US" sz="2600" dirty="0" err="1"/>
              <a:t>olan</a:t>
            </a:r>
            <a:r>
              <a:rPr lang="en-US" sz="2600" dirty="0"/>
              <a:t> </a:t>
            </a:r>
            <a:r>
              <a:rPr lang="en-US" sz="2600" dirty="0" err="1"/>
              <a:t>öğrencileri</a:t>
            </a:r>
            <a:r>
              <a:rPr lang="en-US" sz="2600" dirty="0"/>
              <a:t> </a:t>
            </a:r>
            <a:r>
              <a:rPr lang="en-US" sz="2600" dirty="0" err="1"/>
              <a:t>sınıf</a:t>
            </a:r>
            <a:r>
              <a:rPr lang="en-US" sz="2600" dirty="0"/>
              <a:t> </a:t>
            </a:r>
            <a:r>
              <a:rPr lang="en-US" sz="2600" dirty="0" err="1"/>
              <a:t>ortamına</a:t>
            </a:r>
            <a:r>
              <a:rPr lang="en-US" sz="2600" dirty="0"/>
              <a:t> </a:t>
            </a:r>
            <a:r>
              <a:rPr lang="en-US" sz="2600" dirty="0" err="1"/>
              <a:t>katmak</a:t>
            </a:r>
            <a:r>
              <a:rPr lang="en-US" sz="2600" dirty="0"/>
              <a:t> </a:t>
            </a:r>
            <a:r>
              <a:rPr lang="en-US" sz="2600" dirty="0" err="1"/>
              <a:t>için</a:t>
            </a:r>
            <a:r>
              <a:rPr lang="en-US" sz="2600" dirty="0"/>
              <a:t> </a:t>
            </a:r>
            <a:r>
              <a:rPr lang="en-US" sz="2600" dirty="0" err="1"/>
              <a:t>bu</a:t>
            </a:r>
            <a:r>
              <a:rPr lang="en-US" sz="2600" dirty="0"/>
              <a:t> </a:t>
            </a:r>
            <a:r>
              <a:rPr lang="en-US" sz="2600" dirty="0" err="1"/>
              <a:t>öğrencilerin</a:t>
            </a:r>
            <a:r>
              <a:rPr lang="en-US" sz="2600" dirty="0"/>
              <a:t> </a:t>
            </a:r>
            <a:r>
              <a:rPr lang="en-US" sz="2600" b="1" dirty="0" err="1"/>
              <a:t>güçlü</a:t>
            </a:r>
            <a:r>
              <a:rPr lang="en-US" sz="2600" b="1" dirty="0"/>
              <a:t> </a:t>
            </a:r>
            <a:r>
              <a:rPr lang="en-US" sz="2600" b="1" dirty="0" err="1"/>
              <a:t>yönlerini</a:t>
            </a:r>
            <a:r>
              <a:rPr lang="en-US" sz="2600" b="1" dirty="0"/>
              <a:t> </a:t>
            </a:r>
            <a:r>
              <a:rPr lang="en-US" sz="2600" dirty="0" err="1"/>
              <a:t>belirleyen</a:t>
            </a:r>
            <a:r>
              <a:rPr lang="en-US" sz="2600" dirty="0"/>
              <a:t> </a:t>
            </a:r>
            <a:r>
              <a:rPr lang="en-US" sz="2600" dirty="0" err="1"/>
              <a:t>öğretmenler</a:t>
            </a:r>
            <a:r>
              <a:rPr lang="en-US" sz="2600" dirty="0"/>
              <a:t> </a:t>
            </a:r>
            <a:r>
              <a:rPr lang="en-US" sz="2600" dirty="0" err="1"/>
              <a:t>bu</a:t>
            </a:r>
            <a:r>
              <a:rPr lang="en-US" sz="2600" dirty="0"/>
              <a:t> </a:t>
            </a:r>
            <a:r>
              <a:rPr lang="en-US" sz="2600" dirty="0" err="1"/>
              <a:t>yönlerin</a:t>
            </a:r>
            <a:r>
              <a:rPr lang="en-US" sz="2600" dirty="0"/>
              <a:t> </a:t>
            </a:r>
            <a:r>
              <a:rPr lang="en-US" sz="2600" b="1" dirty="0" err="1"/>
              <a:t>ön</a:t>
            </a:r>
            <a:r>
              <a:rPr lang="en-US" sz="2600" b="1" dirty="0"/>
              <a:t> </a:t>
            </a:r>
            <a:r>
              <a:rPr lang="en-US" sz="2600" b="1" dirty="0" err="1"/>
              <a:t>plana</a:t>
            </a:r>
            <a:r>
              <a:rPr lang="en-US" sz="2600" b="1" dirty="0"/>
              <a:t> </a:t>
            </a:r>
            <a:r>
              <a:rPr lang="en-US" sz="2600" b="1" dirty="0" err="1"/>
              <a:t>çıkarıldığı</a:t>
            </a:r>
            <a:r>
              <a:rPr lang="en-US" sz="2600" b="1" dirty="0"/>
              <a:t> </a:t>
            </a:r>
            <a:r>
              <a:rPr lang="en-US" sz="2600" b="1" dirty="0" err="1"/>
              <a:t>etkinlikleri</a:t>
            </a:r>
            <a:r>
              <a:rPr lang="en-US" sz="2600" b="1" dirty="0"/>
              <a:t> </a:t>
            </a:r>
            <a:r>
              <a:rPr lang="en-US" sz="2600" dirty="0" err="1"/>
              <a:t>uygulamaya</a:t>
            </a:r>
            <a:r>
              <a:rPr lang="en-US" sz="2600" dirty="0"/>
              <a:t> </a:t>
            </a:r>
            <a:r>
              <a:rPr lang="en-US" sz="2600" dirty="0" err="1"/>
              <a:t>koyarak</a:t>
            </a:r>
            <a:r>
              <a:rPr lang="en-US" sz="2600" dirty="0"/>
              <a:t> </a:t>
            </a:r>
            <a:r>
              <a:rPr lang="en-US" sz="2600" dirty="0" err="1"/>
              <a:t>onların</a:t>
            </a:r>
            <a:r>
              <a:rPr lang="en-US" sz="2600" dirty="0"/>
              <a:t> </a:t>
            </a:r>
            <a:r>
              <a:rPr lang="en-US" sz="2600" dirty="0" err="1"/>
              <a:t>akranları</a:t>
            </a:r>
            <a:r>
              <a:rPr lang="en-US" sz="2600" dirty="0"/>
              <a:t> </a:t>
            </a:r>
            <a:r>
              <a:rPr lang="en-US" sz="2600" dirty="0" err="1"/>
              <a:t>tarafından</a:t>
            </a:r>
            <a:r>
              <a:rPr lang="en-US" sz="2600" dirty="0"/>
              <a:t> </a:t>
            </a:r>
            <a:r>
              <a:rPr lang="en-US" sz="2600" dirty="0" err="1"/>
              <a:t>kabülünü</a:t>
            </a:r>
            <a:r>
              <a:rPr lang="en-US" sz="2600" dirty="0"/>
              <a:t> </a:t>
            </a:r>
            <a:r>
              <a:rPr lang="en-US" sz="2600" dirty="0" err="1" smtClean="0"/>
              <a:t>sağlayabilmekte</a:t>
            </a:r>
            <a:endParaRPr lang="tr-TR" sz="2600" dirty="0" smtClean="0"/>
          </a:p>
          <a:p>
            <a:r>
              <a:rPr lang="en-US" sz="2600" dirty="0" err="1" smtClean="0"/>
              <a:t>Ayrıca</a:t>
            </a:r>
            <a:r>
              <a:rPr lang="en-US" sz="2600" dirty="0"/>
              <a:t>, ÖÖG </a:t>
            </a:r>
            <a:r>
              <a:rPr lang="en-US" sz="2600" dirty="0" err="1"/>
              <a:t>olan</a:t>
            </a:r>
            <a:r>
              <a:rPr lang="en-US" sz="2600" dirty="0"/>
              <a:t> </a:t>
            </a:r>
            <a:r>
              <a:rPr lang="en-US" sz="2600" dirty="0" err="1"/>
              <a:t>öğrencilerin</a:t>
            </a:r>
            <a:r>
              <a:rPr lang="en-US" sz="2600" dirty="0"/>
              <a:t> </a:t>
            </a:r>
            <a:r>
              <a:rPr lang="en-US" sz="2600" dirty="0" err="1"/>
              <a:t>güçlü</a:t>
            </a:r>
            <a:r>
              <a:rPr lang="en-US" sz="2600" dirty="0"/>
              <a:t> </a:t>
            </a:r>
            <a:r>
              <a:rPr lang="en-US" sz="2600" dirty="0" err="1"/>
              <a:t>yanları</a:t>
            </a:r>
            <a:r>
              <a:rPr lang="en-US" sz="2600" dirty="0"/>
              <a:t> </a:t>
            </a:r>
            <a:r>
              <a:rPr lang="en-US" sz="2600" dirty="0" err="1"/>
              <a:t>göz</a:t>
            </a:r>
            <a:r>
              <a:rPr lang="en-US" sz="2600" dirty="0"/>
              <a:t> </a:t>
            </a:r>
            <a:r>
              <a:rPr lang="en-US" sz="2600" dirty="0" err="1"/>
              <a:t>önüne</a:t>
            </a:r>
            <a:r>
              <a:rPr lang="en-US" sz="2600" dirty="0"/>
              <a:t> </a:t>
            </a:r>
            <a:r>
              <a:rPr lang="en-US" sz="2600" dirty="0" err="1"/>
              <a:t>alınarak</a:t>
            </a:r>
            <a:r>
              <a:rPr lang="en-US" sz="2600" dirty="0"/>
              <a:t> </a:t>
            </a:r>
            <a:r>
              <a:rPr lang="en-US" sz="2600" dirty="0" err="1"/>
              <a:t>hazırlanan</a:t>
            </a:r>
            <a:r>
              <a:rPr lang="en-US" sz="2600" dirty="0"/>
              <a:t> </a:t>
            </a:r>
            <a:r>
              <a:rPr lang="en-US" sz="2600" dirty="0" err="1"/>
              <a:t>bir</a:t>
            </a:r>
            <a:r>
              <a:rPr lang="en-US" sz="2600" dirty="0"/>
              <a:t> </a:t>
            </a:r>
            <a:r>
              <a:rPr lang="en-US" sz="2600" dirty="0" err="1"/>
              <a:t>eğitim</a:t>
            </a:r>
            <a:r>
              <a:rPr lang="en-US" sz="2600" dirty="0"/>
              <a:t> </a:t>
            </a:r>
            <a:r>
              <a:rPr lang="en-US" sz="2600" dirty="0" err="1"/>
              <a:t>etkinliği</a:t>
            </a:r>
            <a:r>
              <a:rPr lang="en-US" sz="2600" dirty="0"/>
              <a:t> </a:t>
            </a:r>
            <a:r>
              <a:rPr lang="en-US" sz="2600" dirty="0" err="1"/>
              <a:t>bu</a:t>
            </a:r>
            <a:r>
              <a:rPr lang="en-US" sz="2600" dirty="0"/>
              <a:t> </a:t>
            </a:r>
            <a:r>
              <a:rPr lang="en-US" sz="2600" dirty="0" err="1"/>
              <a:t>öğrencilerin</a:t>
            </a:r>
            <a:r>
              <a:rPr lang="en-US" sz="2600" dirty="0"/>
              <a:t> </a:t>
            </a:r>
            <a:r>
              <a:rPr lang="en-US" sz="2600" b="1" dirty="0" err="1"/>
              <a:t>güdülenmesini</a:t>
            </a:r>
            <a:r>
              <a:rPr lang="en-US" sz="2600" b="1" dirty="0"/>
              <a:t> </a:t>
            </a:r>
            <a:r>
              <a:rPr lang="en-US" sz="2600" b="1" dirty="0" err="1"/>
              <a:t>sağlayarak</a:t>
            </a:r>
            <a:r>
              <a:rPr lang="en-US" sz="2600" b="1" dirty="0"/>
              <a:t> </a:t>
            </a:r>
            <a:r>
              <a:rPr lang="en-US" sz="2600" b="1" dirty="0" err="1"/>
              <a:t>ilgili</a:t>
            </a:r>
            <a:r>
              <a:rPr lang="en-US" sz="2600" b="1" dirty="0"/>
              <a:t> </a:t>
            </a:r>
            <a:r>
              <a:rPr lang="en-US" sz="2600" b="1" dirty="0" err="1"/>
              <a:t>etkinliğe</a:t>
            </a:r>
            <a:r>
              <a:rPr lang="en-US" sz="2600" b="1" dirty="0"/>
              <a:t> </a:t>
            </a:r>
            <a:r>
              <a:rPr lang="en-US" sz="2600" b="1" dirty="0" err="1"/>
              <a:t>daha</a:t>
            </a:r>
            <a:r>
              <a:rPr lang="en-US" sz="2600" b="1" dirty="0"/>
              <a:t> </a:t>
            </a:r>
            <a:r>
              <a:rPr lang="en-US" sz="2600" b="1" dirty="0" err="1"/>
              <a:t>çok</a:t>
            </a:r>
            <a:r>
              <a:rPr lang="en-US" sz="2600" b="1" dirty="0"/>
              <a:t> </a:t>
            </a:r>
            <a:r>
              <a:rPr lang="en-US" sz="2600" b="1" dirty="0" err="1"/>
              <a:t>ilgi</a:t>
            </a:r>
            <a:r>
              <a:rPr lang="en-US" sz="2600" b="1" dirty="0"/>
              <a:t> </a:t>
            </a:r>
            <a:r>
              <a:rPr lang="en-US" sz="2600" b="1" dirty="0" err="1"/>
              <a:t>göstermesini</a:t>
            </a:r>
            <a:r>
              <a:rPr lang="en-US" sz="2600" b="1" dirty="0"/>
              <a:t> </a:t>
            </a:r>
            <a:r>
              <a:rPr lang="en-US" sz="2600" dirty="0" err="1"/>
              <a:t>ve</a:t>
            </a:r>
            <a:r>
              <a:rPr lang="en-US" sz="2600" dirty="0"/>
              <a:t> o </a:t>
            </a:r>
            <a:r>
              <a:rPr lang="en-US" sz="2600" dirty="0" err="1"/>
              <a:t>etkinliği</a:t>
            </a:r>
            <a:r>
              <a:rPr lang="en-US" sz="2600" dirty="0"/>
              <a:t> </a:t>
            </a:r>
            <a:r>
              <a:rPr lang="en-US" sz="2600" dirty="0" err="1"/>
              <a:t>tamamlamak</a:t>
            </a:r>
            <a:r>
              <a:rPr lang="en-US" sz="2600" dirty="0"/>
              <a:t> </a:t>
            </a:r>
            <a:r>
              <a:rPr lang="en-US" sz="2600" dirty="0" err="1"/>
              <a:t>için</a:t>
            </a:r>
            <a:r>
              <a:rPr lang="en-US" sz="2600" dirty="0"/>
              <a:t> </a:t>
            </a:r>
            <a:r>
              <a:rPr lang="en-US" sz="2600" dirty="0" err="1"/>
              <a:t>daha</a:t>
            </a:r>
            <a:r>
              <a:rPr lang="en-US" sz="2600" dirty="0"/>
              <a:t> </a:t>
            </a:r>
            <a:r>
              <a:rPr lang="en-US" sz="2600" dirty="0" err="1"/>
              <a:t>fazla</a:t>
            </a:r>
            <a:r>
              <a:rPr lang="en-US" sz="2600" dirty="0"/>
              <a:t> </a:t>
            </a:r>
            <a:r>
              <a:rPr lang="en-US" sz="2600" dirty="0" err="1"/>
              <a:t>çaba</a:t>
            </a:r>
            <a:r>
              <a:rPr lang="en-US" sz="2600" dirty="0"/>
              <a:t> </a:t>
            </a:r>
            <a:r>
              <a:rPr lang="en-US" sz="2600" dirty="0" err="1"/>
              <a:t>sarf</a:t>
            </a:r>
            <a:r>
              <a:rPr lang="en-US" sz="2600" dirty="0"/>
              <a:t> </a:t>
            </a:r>
            <a:r>
              <a:rPr lang="en-US" sz="2600" dirty="0" err="1"/>
              <a:t>etmesini</a:t>
            </a:r>
            <a:r>
              <a:rPr lang="en-US" sz="2600" dirty="0"/>
              <a:t> </a:t>
            </a:r>
            <a:r>
              <a:rPr lang="en-US" sz="2600" dirty="0" err="1"/>
              <a:t>sağlayacaktır</a:t>
            </a:r>
            <a:r>
              <a:rPr lang="en-US" sz="2600" dirty="0" smtClean="0"/>
              <a:t>.</a:t>
            </a:r>
            <a:endParaRPr lang="tr-TR" sz="2600" dirty="0"/>
          </a:p>
        </p:txBody>
      </p:sp>
    </p:spTree>
    <p:extLst>
      <p:ext uri="{BB962C8B-B14F-4D97-AF65-F5344CB8AC3E}">
        <p14:creationId xmlns="" xmlns:p14="http://schemas.microsoft.com/office/powerpoint/2010/main" val="13616239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err="1"/>
              <a:t>Öğretmenlerin</a:t>
            </a:r>
            <a:r>
              <a:rPr lang="en-US" sz="2800" dirty="0"/>
              <a:t> </a:t>
            </a:r>
            <a:r>
              <a:rPr lang="en-US" sz="2800" dirty="0" err="1"/>
              <a:t>izleyeceği</a:t>
            </a:r>
            <a:r>
              <a:rPr lang="en-US" sz="2800" dirty="0"/>
              <a:t> </a:t>
            </a:r>
            <a:r>
              <a:rPr lang="en-US" sz="2800" dirty="0" err="1"/>
              <a:t>bir</a:t>
            </a:r>
            <a:r>
              <a:rPr lang="en-US" sz="2800" dirty="0"/>
              <a:t> </a:t>
            </a:r>
            <a:r>
              <a:rPr lang="en-US" sz="2800" dirty="0" err="1"/>
              <a:t>diğer</a:t>
            </a:r>
            <a:r>
              <a:rPr lang="en-US" sz="2800" dirty="0"/>
              <a:t> </a:t>
            </a:r>
            <a:r>
              <a:rPr lang="en-US" sz="2800" dirty="0" err="1"/>
              <a:t>yöntem</a:t>
            </a:r>
            <a:r>
              <a:rPr lang="en-US" sz="2800" dirty="0"/>
              <a:t> de </a:t>
            </a:r>
            <a:r>
              <a:rPr lang="en-US" sz="2800" dirty="0" err="1"/>
              <a:t>tıpkı</a:t>
            </a:r>
            <a:r>
              <a:rPr lang="en-US" sz="2800" dirty="0"/>
              <a:t> </a:t>
            </a:r>
            <a:r>
              <a:rPr lang="en-US" sz="2800" dirty="0" err="1"/>
              <a:t>akademik</a:t>
            </a:r>
            <a:r>
              <a:rPr lang="en-US" sz="2800" dirty="0"/>
              <a:t> </a:t>
            </a:r>
            <a:r>
              <a:rPr lang="en-US" sz="2800" dirty="0" err="1"/>
              <a:t>becerilerin</a:t>
            </a:r>
            <a:r>
              <a:rPr lang="en-US" sz="2800" dirty="0"/>
              <a:t> </a:t>
            </a:r>
            <a:r>
              <a:rPr lang="en-US" sz="2800" dirty="0" err="1"/>
              <a:t>öğretimi</a:t>
            </a:r>
            <a:r>
              <a:rPr lang="en-US" sz="2800" dirty="0"/>
              <a:t> </a:t>
            </a:r>
            <a:r>
              <a:rPr lang="en-US" sz="2800" dirty="0" err="1"/>
              <a:t>gibi</a:t>
            </a:r>
            <a:r>
              <a:rPr lang="en-US" sz="2800" dirty="0"/>
              <a:t> </a:t>
            </a:r>
            <a:r>
              <a:rPr lang="en-US" sz="2800" dirty="0" err="1"/>
              <a:t>sosyal</a:t>
            </a:r>
            <a:r>
              <a:rPr lang="en-US" sz="2800" dirty="0"/>
              <a:t> </a:t>
            </a:r>
            <a:r>
              <a:rPr lang="en-US" sz="2800" dirty="0" err="1"/>
              <a:t>becerilerin</a:t>
            </a:r>
            <a:r>
              <a:rPr lang="en-US" sz="2800" dirty="0"/>
              <a:t> de </a:t>
            </a:r>
            <a:r>
              <a:rPr lang="en-US" sz="2800" dirty="0" err="1"/>
              <a:t>öğretimi</a:t>
            </a:r>
            <a:r>
              <a:rPr lang="en-US" sz="2800" dirty="0"/>
              <a:t> </a:t>
            </a:r>
            <a:r>
              <a:rPr lang="en-US" sz="2800" dirty="0" err="1"/>
              <a:t>olacaktır</a:t>
            </a:r>
            <a:r>
              <a:rPr lang="en-US" sz="2800" dirty="0"/>
              <a:t>. </a:t>
            </a:r>
            <a:endParaRPr lang="tr-TR" sz="2800" dirty="0" smtClean="0"/>
          </a:p>
          <a:p>
            <a:pPr>
              <a:buFont typeface="Wingdings" pitchFamily="2" charset="2"/>
              <a:buChar char="q"/>
            </a:pPr>
            <a:r>
              <a:rPr lang="en-US" sz="2800" b="1" dirty="0" err="1" smtClean="0"/>
              <a:t>Küçük</a:t>
            </a:r>
            <a:r>
              <a:rPr lang="en-US" sz="2800" b="1" dirty="0" smtClean="0"/>
              <a:t> </a:t>
            </a:r>
            <a:r>
              <a:rPr lang="en-US" sz="2800" b="1" dirty="0" err="1"/>
              <a:t>adımlar</a:t>
            </a:r>
            <a:r>
              <a:rPr lang="en-US" sz="2800" b="1" dirty="0"/>
              <a:t> </a:t>
            </a:r>
            <a:r>
              <a:rPr lang="en-US" sz="2800" b="1" dirty="0" err="1"/>
              <a:t>şeklinde</a:t>
            </a:r>
            <a:r>
              <a:rPr lang="en-US" sz="2800" b="1" dirty="0"/>
              <a:t> </a:t>
            </a:r>
            <a:r>
              <a:rPr lang="en-US" sz="2800" b="1" dirty="0" err="1"/>
              <a:t>sürekli</a:t>
            </a:r>
            <a:r>
              <a:rPr lang="en-US" sz="2800" b="1" dirty="0"/>
              <a:t> </a:t>
            </a:r>
            <a:r>
              <a:rPr lang="en-US" sz="2800" b="1" dirty="0" err="1"/>
              <a:t>tekrarlarla</a:t>
            </a:r>
            <a:r>
              <a:rPr lang="en-US" sz="2800" b="1" dirty="0"/>
              <a:t> </a:t>
            </a:r>
            <a:r>
              <a:rPr lang="en-US" sz="2800" b="1" dirty="0" err="1"/>
              <a:t>planlanmış</a:t>
            </a:r>
            <a:r>
              <a:rPr lang="en-US" sz="2800" b="1" dirty="0"/>
              <a:t>, </a:t>
            </a:r>
            <a:r>
              <a:rPr lang="en-US" sz="2800" b="1" dirty="0" err="1"/>
              <a:t>içerisinde</a:t>
            </a:r>
            <a:r>
              <a:rPr lang="en-US" sz="2800" b="1" dirty="0"/>
              <a:t> </a:t>
            </a:r>
            <a:r>
              <a:rPr lang="en-US" sz="2800" b="1" dirty="0" err="1"/>
              <a:t>dönütlerin</a:t>
            </a:r>
            <a:r>
              <a:rPr lang="en-US" sz="2800" b="1" dirty="0"/>
              <a:t> </a:t>
            </a:r>
            <a:r>
              <a:rPr lang="en-US" sz="2800" b="1" dirty="0" err="1"/>
              <a:t>ve</a:t>
            </a:r>
            <a:r>
              <a:rPr lang="en-US" sz="2800" b="1" dirty="0"/>
              <a:t> </a:t>
            </a:r>
            <a:r>
              <a:rPr lang="en-US" sz="2800" b="1" dirty="0" err="1"/>
              <a:t>uygulamaların</a:t>
            </a:r>
            <a:r>
              <a:rPr lang="en-US" sz="2800" b="1" dirty="0"/>
              <a:t> </a:t>
            </a:r>
            <a:r>
              <a:rPr lang="en-US" sz="2800" b="1" dirty="0" err="1"/>
              <a:t>olduğu</a:t>
            </a:r>
            <a:r>
              <a:rPr lang="en-US" sz="2800" b="1" dirty="0"/>
              <a:t> </a:t>
            </a:r>
            <a:r>
              <a:rPr lang="en-US" sz="2800" b="1" dirty="0" err="1"/>
              <a:t>bir</a:t>
            </a:r>
            <a:r>
              <a:rPr lang="en-US" sz="2800" b="1" dirty="0"/>
              <a:t> </a:t>
            </a:r>
            <a:r>
              <a:rPr lang="en-US" sz="2800" b="1" dirty="0" err="1"/>
              <a:t>sosyal</a:t>
            </a:r>
            <a:r>
              <a:rPr lang="en-US" sz="2800" b="1" dirty="0"/>
              <a:t> </a:t>
            </a:r>
            <a:r>
              <a:rPr lang="en-US" sz="2800" b="1" dirty="0" err="1"/>
              <a:t>beceri</a:t>
            </a:r>
            <a:r>
              <a:rPr lang="en-US" sz="2800" b="1" dirty="0"/>
              <a:t> </a:t>
            </a:r>
            <a:r>
              <a:rPr lang="en-US" sz="2800" b="1" dirty="0" err="1"/>
              <a:t>öğretimi</a:t>
            </a:r>
            <a:r>
              <a:rPr lang="en-US" sz="2800" b="1" dirty="0"/>
              <a:t> </a:t>
            </a:r>
            <a:r>
              <a:rPr lang="en-US" sz="2800" b="1" dirty="0" err="1"/>
              <a:t>bütün</a:t>
            </a:r>
            <a:r>
              <a:rPr lang="en-US" sz="2800" b="1" dirty="0"/>
              <a:t> </a:t>
            </a:r>
            <a:r>
              <a:rPr lang="en-US" sz="2800" b="1" dirty="0" err="1"/>
              <a:t>öğrencilerin</a:t>
            </a:r>
            <a:r>
              <a:rPr lang="en-US" sz="2800" b="1" dirty="0"/>
              <a:t> </a:t>
            </a:r>
            <a:r>
              <a:rPr lang="en-US" sz="2800" b="1" dirty="0" err="1"/>
              <a:t>kendilerini</a:t>
            </a:r>
            <a:r>
              <a:rPr lang="en-US" sz="2800" b="1" dirty="0"/>
              <a:t> </a:t>
            </a:r>
            <a:r>
              <a:rPr lang="en-US" sz="2800" b="1" dirty="0" err="1"/>
              <a:t>daha</a:t>
            </a:r>
            <a:r>
              <a:rPr lang="en-US" sz="2800" b="1" dirty="0"/>
              <a:t> </a:t>
            </a:r>
            <a:r>
              <a:rPr lang="en-US" sz="2800" b="1" dirty="0" err="1"/>
              <a:t>iyi</a:t>
            </a:r>
            <a:r>
              <a:rPr lang="en-US" sz="2800" b="1" dirty="0"/>
              <a:t> </a:t>
            </a:r>
            <a:r>
              <a:rPr lang="en-US" sz="2800" b="1" dirty="0" err="1"/>
              <a:t>ifade</a:t>
            </a:r>
            <a:r>
              <a:rPr lang="en-US" sz="2800" b="1" dirty="0"/>
              <a:t> </a:t>
            </a:r>
            <a:r>
              <a:rPr lang="en-US" sz="2800" b="1" dirty="0" err="1"/>
              <a:t>etmelerini</a:t>
            </a:r>
            <a:r>
              <a:rPr lang="en-US" sz="2800" b="1" dirty="0"/>
              <a:t> </a:t>
            </a:r>
            <a:r>
              <a:rPr lang="en-US" sz="2800" b="1" dirty="0" err="1"/>
              <a:t>ve</a:t>
            </a:r>
            <a:r>
              <a:rPr lang="en-US" sz="2800" b="1" dirty="0"/>
              <a:t> </a:t>
            </a:r>
            <a:r>
              <a:rPr lang="en-US" sz="2800" b="1" dirty="0" err="1"/>
              <a:t>karşılarındaki</a:t>
            </a:r>
            <a:r>
              <a:rPr lang="en-US" sz="2800" b="1" dirty="0"/>
              <a:t> </a:t>
            </a:r>
            <a:r>
              <a:rPr lang="en-US" sz="2800" b="1" dirty="0" err="1"/>
              <a:t>bireyleri</a:t>
            </a:r>
            <a:r>
              <a:rPr lang="en-US" sz="2800" b="1" dirty="0"/>
              <a:t> </a:t>
            </a:r>
            <a:r>
              <a:rPr lang="en-US" sz="2800" b="1" dirty="0" err="1"/>
              <a:t>daha</a:t>
            </a:r>
            <a:r>
              <a:rPr lang="en-US" sz="2800" b="1" dirty="0"/>
              <a:t> </a:t>
            </a:r>
            <a:r>
              <a:rPr lang="en-US" sz="2800" b="1" dirty="0" err="1"/>
              <a:t>iyi</a:t>
            </a:r>
            <a:r>
              <a:rPr lang="en-US" sz="2800" b="1" dirty="0"/>
              <a:t> </a:t>
            </a:r>
            <a:r>
              <a:rPr lang="en-US" sz="2800" b="1" dirty="0" err="1"/>
              <a:t>anlamalarını</a:t>
            </a:r>
            <a:r>
              <a:rPr lang="en-US" sz="2800" b="1" dirty="0"/>
              <a:t> </a:t>
            </a:r>
            <a:r>
              <a:rPr lang="en-US" sz="2800" b="1" dirty="0" err="1"/>
              <a:t>sağlayacaktır</a:t>
            </a:r>
            <a:r>
              <a:rPr lang="en-US" sz="2800" b="1" dirty="0"/>
              <a:t>. </a:t>
            </a:r>
            <a:endParaRPr lang="tr-TR" sz="2600" b="1" dirty="0"/>
          </a:p>
        </p:txBody>
      </p:sp>
    </p:spTree>
    <p:extLst>
      <p:ext uri="{BB962C8B-B14F-4D97-AF65-F5344CB8AC3E}">
        <p14:creationId xmlns="" xmlns:p14="http://schemas.microsoft.com/office/powerpoint/2010/main" val="31520867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b="1" dirty="0"/>
              <a:t>Bu </a:t>
            </a:r>
            <a:r>
              <a:rPr lang="en-US" sz="2800" b="1" dirty="0" err="1"/>
              <a:t>bağlamda</a:t>
            </a:r>
            <a:r>
              <a:rPr lang="en-US" sz="2800" b="1" dirty="0"/>
              <a:t> </a:t>
            </a:r>
            <a:r>
              <a:rPr lang="en-US" sz="2800" b="1" dirty="0" err="1"/>
              <a:t>öğrencilere</a:t>
            </a:r>
            <a:r>
              <a:rPr lang="en-US" sz="2800" b="1" dirty="0"/>
              <a:t> </a:t>
            </a:r>
            <a:r>
              <a:rPr lang="en-US" sz="2800" b="1" dirty="0" err="1"/>
              <a:t>sözel</a:t>
            </a:r>
            <a:r>
              <a:rPr lang="en-US" sz="2800" b="1" dirty="0"/>
              <a:t> </a:t>
            </a:r>
            <a:r>
              <a:rPr lang="en-US" sz="2800" b="1" dirty="0" err="1"/>
              <a:t>olmayan</a:t>
            </a:r>
            <a:r>
              <a:rPr lang="en-US" sz="2800" b="1" dirty="0"/>
              <a:t> </a:t>
            </a:r>
            <a:r>
              <a:rPr lang="en-US" sz="2800" b="1" dirty="0" err="1"/>
              <a:t>vücut</a:t>
            </a:r>
            <a:r>
              <a:rPr lang="en-US" sz="2800" b="1" dirty="0"/>
              <a:t> </a:t>
            </a:r>
            <a:r>
              <a:rPr lang="en-US" sz="2800" b="1" dirty="0" err="1"/>
              <a:t>dilinin</a:t>
            </a:r>
            <a:r>
              <a:rPr lang="en-US" sz="2800" b="1" dirty="0"/>
              <a:t> </a:t>
            </a:r>
            <a:r>
              <a:rPr lang="en-US" sz="2800" b="1" dirty="0" err="1"/>
              <a:t>farkına</a:t>
            </a:r>
            <a:r>
              <a:rPr lang="en-US" sz="2800" b="1" dirty="0"/>
              <a:t> </a:t>
            </a:r>
            <a:r>
              <a:rPr lang="en-US" sz="2800" b="1" dirty="0" err="1"/>
              <a:t>varma</a:t>
            </a:r>
            <a:r>
              <a:rPr lang="en-US" sz="2800" b="1" dirty="0"/>
              <a:t>, </a:t>
            </a:r>
            <a:r>
              <a:rPr lang="en-US" sz="2800" b="1" dirty="0" err="1"/>
              <a:t>karşılıklı</a:t>
            </a:r>
            <a:r>
              <a:rPr lang="en-US" sz="2800" b="1" dirty="0"/>
              <a:t> </a:t>
            </a:r>
            <a:r>
              <a:rPr lang="en-US" sz="2800" b="1" dirty="0" err="1"/>
              <a:t>konuşmanın</a:t>
            </a:r>
            <a:r>
              <a:rPr lang="en-US" sz="2800" b="1" dirty="0"/>
              <a:t> </a:t>
            </a:r>
            <a:r>
              <a:rPr lang="en-US" sz="2800" b="1" dirty="0" err="1"/>
              <a:t>kuralları</a:t>
            </a:r>
            <a:r>
              <a:rPr lang="en-US" sz="2800" b="1" dirty="0"/>
              <a:t>, </a:t>
            </a:r>
            <a:r>
              <a:rPr lang="en-US" sz="2800" b="1" dirty="0" err="1"/>
              <a:t>olumlu</a:t>
            </a:r>
            <a:r>
              <a:rPr lang="en-US" sz="2800" b="1" dirty="0"/>
              <a:t> </a:t>
            </a:r>
            <a:r>
              <a:rPr lang="en-US" sz="2800" b="1" dirty="0" err="1"/>
              <a:t>dönütleri</a:t>
            </a:r>
            <a:r>
              <a:rPr lang="en-US" sz="2800" b="1" dirty="0"/>
              <a:t> </a:t>
            </a:r>
            <a:r>
              <a:rPr lang="en-US" sz="2800" b="1" dirty="0" err="1"/>
              <a:t>kabul</a:t>
            </a:r>
            <a:r>
              <a:rPr lang="en-US" sz="2800" b="1" dirty="0"/>
              <a:t> </a:t>
            </a:r>
            <a:r>
              <a:rPr lang="en-US" sz="2800" b="1" dirty="0" err="1"/>
              <a:t>etme</a:t>
            </a:r>
            <a:r>
              <a:rPr lang="en-US" sz="2800" b="1" dirty="0"/>
              <a:t> </a:t>
            </a:r>
            <a:r>
              <a:rPr lang="en-US" sz="2800" b="1" dirty="0" err="1"/>
              <a:t>ve</a:t>
            </a:r>
            <a:r>
              <a:rPr lang="en-US" sz="2800" b="1" dirty="0"/>
              <a:t> </a:t>
            </a:r>
            <a:r>
              <a:rPr lang="en-US" sz="2800" b="1" dirty="0" err="1"/>
              <a:t>olumlu</a:t>
            </a:r>
            <a:r>
              <a:rPr lang="en-US" sz="2800" b="1" dirty="0"/>
              <a:t> </a:t>
            </a:r>
            <a:r>
              <a:rPr lang="en-US" sz="2800" b="1" dirty="0" err="1"/>
              <a:t>dönütte</a:t>
            </a:r>
            <a:r>
              <a:rPr lang="en-US" sz="2800" b="1" dirty="0"/>
              <a:t> </a:t>
            </a:r>
            <a:r>
              <a:rPr lang="en-US" sz="2800" b="1" dirty="0" err="1"/>
              <a:t>bulunma</a:t>
            </a:r>
            <a:r>
              <a:rPr lang="en-US" sz="2800" b="1" dirty="0"/>
              <a:t> </a:t>
            </a:r>
            <a:r>
              <a:rPr lang="en-US" sz="2800" b="1" dirty="0" err="1"/>
              <a:t>gibi</a:t>
            </a:r>
            <a:r>
              <a:rPr lang="en-US" sz="2800" b="1" dirty="0"/>
              <a:t> </a:t>
            </a:r>
            <a:r>
              <a:rPr lang="en-US" sz="2800" b="1" dirty="0" err="1"/>
              <a:t>konularda</a:t>
            </a:r>
            <a:r>
              <a:rPr lang="en-US" sz="2800" b="1" dirty="0"/>
              <a:t> </a:t>
            </a:r>
            <a:r>
              <a:rPr lang="en-US" sz="2800" b="1" dirty="0" err="1"/>
              <a:t>sosyal</a:t>
            </a:r>
            <a:r>
              <a:rPr lang="en-US" sz="2800" b="1" dirty="0"/>
              <a:t> </a:t>
            </a:r>
            <a:r>
              <a:rPr lang="en-US" sz="2800" b="1" dirty="0" err="1"/>
              <a:t>beceri</a:t>
            </a:r>
            <a:r>
              <a:rPr lang="en-US" sz="2800" b="1" dirty="0"/>
              <a:t> </a:t>
            </a:r>
            <a:r>
              <a:rPr lang="en-US" sz="2800" b="1" dirty="0" err="1"/>
              <a:t>öğretimi</a:t>
            </a:r>
            <a:r>
              <a:rPr lang="en-US" sz="2800" b="1" dirty="0"/>
              <a:t> </a:t>
            </a:r>
            <a:r>
              <a:rPr lang="en-US" sz="2800" b="1" dirty="0" err="1"/>
              <a:t>sağlanabilir</a:t>
            </a:r>
            <a:r>
              <a:rPr lang="en-US" sz="2800" dirty="0"/>
              <a:t>. </a:t>
            </a:r>
            <a:endParaRPr lang="tr-TR" sz="2600" dirty="0"/>
          </a:p>
        </p:txBody>
      </p:sp>
    </p:spTree>
    <p:extLst>
      <p:ext uri="{BB962C8B-B14F-4D97-AF65-F5344CB8AC3E}">
        <p14:creationId xmlns="" xmlns:p14="http://schemas.microsoft.com/office/powerpoint/2010/main" val="11542842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err="1"/>
              <a:t>Sınıf</a:t>
            </a:r>
            <a:r>
              <a:rPr lang="en-US" sz="2800" dirty="0"/>
              <a:t> </a:t>
            </a:r>
            <a:r>
              <a:rPr lang="en-US" sz="2800" dirty="0" err="1"/>
              <a:t>ortamında</a:t>
            </a:r>
            <a:r>
              <a:rPr lang="en-US" sz="2800" dirty="0"/>
              <a:t> </a:t>
            </a:r>
            <a:r>
              <a:rPr lang="en-US" sz="2800" dirty="0" err="1"/>
              <a:t>mümkün</a:t>
            </a:r>
            <a:r>
              <a:rPr lang="en-US" sz="2800" dirty="0"/>
              <a:t> </a:t>
            </a:r>
            <a:r>
              <a:rPr lang="en-US" sz="2800" dirty="0" err="1"/>
              <a:t>olduğunca</a:t>
            </a:r>
            <a:r>
              <a:rPr lang="en-US" sz="2800" dirty="0"/>
              <a:t> </a:t>
            </a:r>
            <a:r>
              <a:rPr lang="en-US" sz="2800" b="1" dirty="0" err="1"/>
              <a:t>rekabetçi</a:t>
            </a:r>
            <a:r>
              <a:rPr lang="en-US" sz="2800" b="1" dirty="0"/>
              <a:t> </a:t>
            </a:r>
            <a:r>
              <a:rPr lang="en-US" sz="2800" b="1" dirty="0" err="1"/>
              <a:t>bir</a:t>
            </a:r>
            <a:r>
              <a:rPr lang="en-US" sz="2800" b="1" dirty="0"/>
              <a:t> </a:t>
            </a:r>
            <a:r>
              <a:rPr lang="en-US" sz="2800" b="1" dirty="0" err="1"/>
              <a:t>ortamdan</a:t>
            </a:r>
            <a:r>
              <a:rPr lang="en-US" sz="2800" b="1" dirty="0"/>
              <a:t> </a:t>
            </a:r>
            <a:r>
              <a:rPr lang="en-US" sz="2800" b="1" dirty="0" err="1"/>
              <a:t>kaçınılarak</a:t>
            </a:r>
            <a:r>
              <a:rPr lang="en-US" sz="2800" dirty="0"/>
              <a:t> </a:t>
            </a:r>
            <a:r>
              <a:rPr lang="en-US" sz="2800" b="1" i="1" u="sng" dirty="0" err="1"/>
              <a:t>işbirlikçi</a:t>
            </a:r>
            <a:r>
              <a:rPr lang="en-US" sz="2800" b="1" i="1" u="sng" dirty="0"/>
              <a:t> </a:t>
            </a:r>
            <a:r>
              <a:rPr lang="en-US" sz="2800" b="1" i="1" u="sng" dirty="0" err="1"/>
              <a:t>bir</a:t>
            </a:r>
            <a:r>
              <a:rPr lang="en-US" sz="2800" b="1" i="1" u="sng" dirty="0"/>
              <a:t> </a:t>
            </a:r>
            <a:r>
              <a:rPr lang="en-US" sz="2800" b="1" i="1" u="sng" dirty="0" err="1"/>
              <a:t>sınıf</a:t>
            </a:r>
            <a:r>
              <a:rPr lang="en-US" sz="2800" b="1" i="1" u="sng" dirty="0"/>
              <a:t> </a:t>
            </a:r>
            <a:r>
              <a:rPr lang="en-US" sz="2800" b="1" i="1" u="sng" dirty="0" err="1"/>
              <a:t>ortamının</a:t>
            </a:r>
            <a:r>
              <a:rPr lang="en-US" sz="2800" b="1" i="1" u="sng" dirty="0"/>
              <a:t> </a:t>
            </a:r>
            <a:r>
              <a:rPr lang="en-US" sz="2800" dirty="0" err="1"/>
              <a:t>sağlanması</a:t>
            </a:r>
            <a:r>
              <a:rPr lang="en-US" sz="2800" dirty="0"/>
              <a:t> </a:t>
            </a:r>
            <a:r>
              <a:rPr lang="en-US" sz="2800" dirty="0" err="1"/>
              <a:t>öğretmenlerin</a:t>
            </a:r>
            <a:r>
              <a:rPr lang="en-US" sz="2800" dirty="0"/>
              <a:t> </a:t>
            </a:r>
            <a:r>
              <a:rPr lang="en-US" sz="2800" dirty="0" err="1"/>
              <a:t>izleyebileceği</a:t>
            </a:r>
            <a:r>
              <a:rPr lang="en-US" sz="2800" dirty="0"/>
              <a:t> </a:t>
            </a:r>
            <a:r>
              <a:rPr lang="en-US" sz="2800" dirty="0" err="1"/>
              <a:t>bir</a:t>
            </a:r>
            <a:r>
              <a:rPr lang="en-US" sz="2800" dirty="0"/>
              <a:t> </a:t>
            </a:r>
            <a:r>
              <a:rPr lang="en-US" sz="2800" dirty="0" err="1"/>
              <a:t>diğer</a:t>
            </a:r>
            <a:r>
              <a:rPr lang="en-US" sz="2800" dirty="0"/>
              <a:t> </a:t>
            </a:r>
            <a:r>
              <a:rPr lang="en-US" sz="2800" dirty="0" err="1" smtClean="0"/>
              <a:t>yöntem</a:t>
            </a:r>
            <a:endParaRPr lang="tr-TR" sz="2800" dirty="0" smtClean="0"/>
          </a:p>
          <a:p>
            <a:r>
              <a:rPr lang="en-US" sz="2800" b="1" dirty="0" err="1" smtClean="0"/>
              <a:t>Rekabetçi</a:t>
            </a:r>
            <a:r>
              <a:rPr lang="en-US" sz="2800" b="1" dirty="0" smtClean="0"/>
              <a:t> </a:t>
            </a:r>
            <a:r>
              <a:rPr lang="en-US" sz="2800" b="1" dirty="0" err="1"/>
              <a:t>sınıf</a:t>
            </a:r>
            <a:r>
              <a:rPr lang="en-US" sz="2800" b="1" dirty="0"/>
              <a:t> </a:t>
            </a:r>
            <a:r>
              <a:rPr lang="en-US" sz="2800" b="1" dirty="0" err="1"/>
              <a:t>ortamlarında</a:t>
            </a:r>
            <a:r>
              <a:rPr lang="en-US" sz="2800" b="1" dirty="0"/>
              <a:t> </a:t>
            </a:r>
            <a:r>
              <a:rPr lang="en-US" sz="2800" b="1" dirty="0" err="1"/>
              <a:t>özellikle</a:t>
            </a:r>
            <a:r>
              <a:rPr lang="en-US" sz="2800" b="1" dirty="0"/>
              <a:t> </a:t>
            </a:r>
            <a:r>
              <a:rPr lang="en-US" sz="2800" b="1" dirty="0" err="1"/>
              <a:t>grup</a:t>
            </a:r>
            <a:r>
              <a:rPr lang="en-US" sz="2800" b="1" dirty="0"/>
              <a:t> </a:t>
            </a:r>
            <a:r>
              <a:rPr lang="en-US" sz="2800" b="1" dirty="0" err="1"/>
              <a:t>çalışmalarında</a:t>
            </a:r>
            <a:r>
              <a:rPr lang="en-US" sz="2800" b="1" dirty="0"/>
              <a:t> ÖÖG </a:t>
            </a:r>
            <a:r>
              <a:rPr lang="en-US" sz="2800" b="1" dirty="0" err="1"/>
              <a:t>olan</a:t>
            </a:r>
            <a:r>
              <a:rPr lang="en-US" sz="2800" b="1" dirty="0"/>
              <a:t> </a:t>
            </a:r>
            <a:r>
              <a:rPr lang="en-US" sz="2800" b="1" dirty="0" err="1"/>
              <a:t>öğrencilerin</a:t>
            </a:r>
            <a:r>
              <a:rPr lang="en-US" sz="2800" b="1" dirty="0"/>
              <a:t> </a:t>
            </a:r>
            <a:r>
              <a:rPr lang="en-US" sz="2800" b="1" dirty="0" err="1"/>
              <a:t>akranlarından</a:t>
            </a:r>
            <a:r>
              <a:rPr lang="en-US" sz="2800" b="1" dirty="0"/>
              <a:t> </a:t>
            </a:r>
            <a:r>
              <a:rPr lang="en-US" sz="2800" b="1" dirty="0" err="1"/>
              <a:t>düşük</a:t>
            </a:r>
            <a:r>
              <a:rPr lang="en-US" sz="2800" b="1" dirty="0"/>
              <a:t> </a:t>
            </a:r>
            <a:r>
              <a:rPr lang="en-US" sz="2800" b="1" dirty="0" err="1"/>
              <a:t>performans</a:t>
            </a:r>
            <a:r>
              <a:rPr lang="en-US" sz="2800" b="1" dirty="0"/>
              <a:t> </a:t>
            </a:r>
            <a:r>
              <a:rPr lang="en-US" sz="2800" b="1" dirty="0" err="1"/>
              <a:t>göstermeleri</a:t>
            </a:r>
            <a:r>
              <a:rPr lang="en-US" sz="2800" b="1" dirty="0"/>
              <a:t>, </a:t>
            </a:r>
            <a:r>
              <a:rPr lang="en-US" sz="2800" b="1" dirty="0" err="1"/>
              <a:t>onların</a:t>
            </a:r>
            <a:r>
              <a:rPr lang="en-US" sz="2800" b="1" dirty="0"/>
              <a:t> </a:t>
            </a:r>
            <a:r>
              <a:rPr lang="en-US" sz="2800" b="1" dirty="0" err="1"/>
              <a:t>bu</a:t>
            </a:r>
            <a:r>
              <a:rPr lang="en-US" sz="2800" b="1" dirty="0"/>
              <a:t> </a:t>
            </a:r>
            <a:r>
              <a:rPr lang="en-US" sz="2800" b="1" dirty="0" err="1"/>
              <a:t>akranları</a:t>
            </a:r>
            <a:r>
              <a:rPr lang="en-US" sz="2800" b="1" dirty="0"/>
              <a:t> </a:t>
            </a:r>
            <a:r>
              <a:rPr lang="en-US" sz="2800" b="1" dirty="0" err="1"/>
              <a:t>tarafından</a:t>
            </a:r>
            <a:r>
              <a:rPr lang="en-US" sz="2800" b="1" dirty="0"/>
              <a:t> </a:t>
            </a:r>
            <a:r>
              <a:rPr lang="en-US" sz="2800" b="1" dirty="0" err="1"/>
              <a:t>daha</a:t>
            </a:r>
            <a:r>
              <a:rPr lang="en-US" sz="2800" b="1" dirty="0"/>
              <a:t> </a:t>
            </a:r>
            <a:r>
              <a:rPr lang="en-US" sz="2800" b="1" dirty="0" err="1"/>
              <a:t>az</a:t>
            </a:r>
            <a:r>
              <a:rPr lang="en-US" sz="2800" b="1" dirty="0"/>
              <a:t> </a:t>
            </a:r>
            <a:r>
              <a:rPr lang="en-US" sz="2800" b="1" dirty="0" err="1"/>
              <a:t>tercih</a:t>
            </a:r>
            <a:r>
              <a:rPr lang="en-US" sz="2800" b="1" dirty="0"/>
              <a:t> </a:t>
            </a:r>
            <a:r>
              <a:rPr lang="en-US" sz="2800" b="1" dirty="0" err="1"/>
              <a:t>edilmelerine</a:t>
            </a:r>
            <a:r>
              <a:rPr lang="en-US" sz="2800" b="1" dirty="0"/>
              <a:t> </a:t>
            </a:r>
            <a:r>
              <a:rPr lang="en-US" sz="2800" b="1" dirty="0" err="1"/>
              <a:t>neden</a:t>
            </a:r>
            <a:r>
              <a:rPr lang="en-US" sz="2800" b="1" dirty="0"/>
              <a:t> </a:t>
            </a:r>
            <a:r>
              <a:rPr lang="en-US" sz="2800" b="1" dirty="0" err="1" smtClean="0"/>
              <a:t>olmakta</a:t>
            </a:r>
            <a:endParaRPr lang="tr-TR" sz="2600" b="1" dirty="0"/>
          </a:p>
        </p:txBody>
      </p:sp>
    </p:spTree>
    <p:extLst>
      <p:ext uri="{BB962C8B-B14F-4D97-AF65-F5344CB8AC3E}">
        <p14:creationId xmlns="" xmlns:p14="http://schemas.microsoft.com/office/powerpoint/2010/main" val="5784348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en-US" sz="3200" b="1" dirty="0" smtClean="0"/>
              <a:t>SOSYAL – DUYGUSAL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en-US" sz="2800" dirty="0"/>
              <a:t>Buna </a:t>
            </a:r>
            <a:r>
              <a:rPr lang="en-US" sz="2800" dirty="0" err="1"/>
              <a:t>bağlı</a:t>
            </a:r>
            <a:r>
              <a:rPr lang="en-US" sz="2800" dirty="0"/>
              <a:t> </a:t>
            </a:r>
            <a:r>
              <a:rPr lang="en-US" sz="2800" dirty="0" err="1"/>
              <a:t>olarak</a:t>
            </a:r>
            <a:r>
              <a:rPr lang="en-US" sz="2800" dirty="0"/>
              <a:t> da ÖÖG </a:t>
            </a:r>
            <a:r>
              <a:rPr lang="en-US" sz="2800" dirty="0" err="1"/>
              <a:t>olan</a:t>
            </a:r>
            <a:r>
              <a:rPr lang="en-US" sz="2800" dirty="0"/>
              <a:t> </a:t>
            </a:r>
            <a:r>
              <a:rPr lang="en-US" sz="2800" dirty="0" err="1"/>
              <a:t>öğrencilerin</a:t>
            </a:r>
            <a:r>
              <a:rPr lang="en-US" sz="2800" dirty="0"/>
              <a:t> </a:t>
            </a:r>
            <a:r>
              <a:rPr lang="en-US" sz="2800" dirty="0" err="1"/>
              <a:t>sınıftan</a:t>
            </a:r>
            <a:r>
              <a:rPr lang="en-US" sz="2800" dirty="0"/>
              <a:t> </a:t>
            </a:r>
            <a:r>
              <a:rPr lang="en-US" sz="2800" dirty="0" err="1"/>
              <a:t>ayrıştırılması</a:t>
            </a:r>
            <a:r>
              <a:rPr lang="en-US" sz="2800" dirty="0"/>
              <a:t> </a:t>
            </a:r>
            <a:r>
              <a:rPr lang="en-US" sz="2800" dirty="0" err="1"/>
              <a:t>ve</a:t>
            </a:r>
            <a:r>
              <a:rPr lang="en-US" sz="2800" dirty="0"/>
              <a:t> </a:t>
            </a:r>
            <a:r>
              <a:rPr lang="en-US" sz="2800" dirty="0" err="1"/>
              <a:t>kendi</a:t>
            </a:r>
            <a:r>
              <a:rPr lang="en-US" sz="2800" dirty="0"/>
              <a:t> </a:t>
            </a:r>
            <a:r>
              <a:rPr lang="en-US" sz="2800" dirty="0" err="1"/>
              <a:t>haline</a:t>
            </a:r>
            <a:r>
              <a:rPr lang="en-US" sz="2800" dirty="0"/>
              <a:t> </a:t>
            </a:r>
            <a:r>
              <a:rPr lang="en-US" sz="2800" dirty="0" err="1"/>
              <a:t>bırakılması</a:t>
            </a:r>
            <a:r>
              <a:rPr lang="en-US" sz="2800" dirty="0"/>
              <a:t> </a:t>
            </a:r>
            <a:r>
              <a:rPr lang="en-US" sz="2800" dirty="0" err="1"/>
              <a:t>gibi</a:t>
            </a:r>
            <a:r>
              <a:rPr lang="en-US" sz="2800" dirty="0"/>
              <a:t> </a:t>
            </a:r>
            <a:r>
              <a:rPr lang="en-US" sz="2800" dirty="0" err="1"/>
              <a:t>olumsuz</a:t>
            </a:r>
            <a:r>
              <a:rPr lang="en-US" sz="2800" dirty="0"/>
              <a:t> </a:t>
            </a:r>
            <a:r>
              <a:rPr lang="en-US" sz="2800" dirty="0" err="1"/>
              <a:t>bir</a:t>
            </a:r>
            <a:r>
              <a:rPr lang="en-US" sz="2800" dirty="0"/>
              <a:t> </a:t>
            </a:r>
            <a:r>
              <a:rPr lang="en-US" sz="2800" dirty="0" err="1"/>
              <a:t>sonuç</a:t>
            </a:r>
            <a:r>
              <a:rPr lang="en-US" sz="2800" dirty="0"/>
              <a:t> </a:t>
            </a:r>
            <a:r>
              <a:rPr lang="en-US" sz="2800" dirty="0" err="1"/>
              <a:t>ortaya</a:t>
            </a:r>
            <a:r>
              <a:rPr lang="en-US" sz="2800" dirty="0"/>
              <a:t> </a:t>
            </a:r>
            <a:r>
              <a:rPr lang="en-US" sz="2800" dirty="0" err="1" smtClean="0"/>
              <a:t>çıkabilmekte</a:t>
            </a:r>
            <a:endParaRPr lang="tr-TR" sz="2800" dirty="0" smtClean="0"/>
          </a:p>
          <a:p>
            <a:r>
              <a:rPr lang="en-US" sz="2800" dirty="0" err="1" smtClean="0"/>
              <a:t>Ancak</a:t>
            </a:r>
            <a:r>
              <a:rPr lang="en-US" sz="2800" dirty="0"/>
              <a:t>, ÖÖG </a:t>
            </a:r>
            <a:r>
              <a:rPr lang="en-US" sz="2800" dirty="0" err="1"/>
              <a:t>olan</a:t>
            </a:r>
            <a:r>
              <a:rPr lang="en-US" sz="2800" dirty="0"/>
              <a:t> </a:t>
            </a:r>
            <a:r>
              <a:rPr lang="en-US" sz="2800" dirty="0" err="1"/>
              <a:t>öğrencilerin</a:t>
            </a:r>
            <a:r>
              <a:rPr lang="en-US" sz="2800" dirty="0"/>
              <a:t> </a:t>
            </a:r>
            <a:r>
              <a:rPr lang="en-US" sz="2800" dirty="0" err="1"/>
              <a:t>özellikleri</a:t>
            </a:r>
            <a:r>
              <a:rPr lang="en-US" sz="2800" dirty="0"/>
              <a:t> </a:t>
            </a:r>
            <a:r>
              <a:rPr lang="en-US" sz="2800" dirty="0" err="1"/>
              <a:t>dikkate</a:t>
            </a:r>
            <a:r>
              <a:rPr lang="en-US" sz="2800" dirty="0"/>
              <a:t> </a:t>
            </a:r>
            <a:r>
              <a:rPr lang="en-US" sz="2800" dirty="0" err="1"/>
              <a:t>alınarak</a:t>
            </a:r>
            <a:r>
              <a:rPr lang="en-US" sz="2800" dirty="0"/>
              <a:t> </a:t>
            </a:r>
            <a:r>
              <a:rPr lang="en-US" sz="2800" dirty="0" err="1"/>
              <a:t>yapılandırılmış</a:t>
            </a:r>
            <a:r>
              <a:rPr lang="en-US" sz="2800" dirty="0"/>
              <a:t> </a:t>
            </a:r>
            <a:r>
              <a:rPr lang="en-US" sz="2800" dirty="0" err="1"/>
              <a:t>gruplardan</a:t>
            </a:r>
            <a:r>
              <a:rPr lang="en-US" sz="2800" dirty="0"/>
              <a:t> </a:t>
            </a:r>
            <a:r>
              <a:rPr lang="en-US" sz="2800" dirty="0" err="1"/>
              <a:t>ve</a:t>
            </a:r>
            <a:r>
              <a:rPr lang="en-US" sz="2800" dirty="0"/>
              <a:t> </a:t>
            </a:r>
            <a:r>
              <a:rPr lang="en-US" sz="2800" dirty="0" err="1"/>
              <a:t>etkinliklerden</a:t>
            </a:r>
            <a:r>
              <a:rPr lang="en-US" sz="2800" dirty="0"/>
              <a:t> </a:t>
            </a:r>
            <a:r>
              <a:rPr lang="en-US" sz="2800" dirty="0" err="1"/>
              <a:t>oluşan</a:t>
            </a:r>
            <a:r>
              <a:rPr lang="en-US" sz="2800" dirty="0"/>
              <a:t> </a:t>
            </a:r>
            <a:r>
              <a:rPr lang="en-US" sz="2800" dirty="0" err="1"/>
              <a:t>işbirlikçi</a:t>
            </a:r>
            <a:r>
              <a:rPr lang="en-US" sz="2800" dirty="0"/>
              <a:t> </a:t>
            </a:r>
            <a:r>
              <a:rPr lang="en-US" sz="2800" dirty="0" err="1"/>
              <a:t>bir</a:t>
            </a:r>
            <a:r>
              <a:rPr lang="en-US" sz="2800" dirty="0"/>
              <a:t> </a:t>
            </a:r>
            <a:r>
              <a:rPr lang="en-US" sz="2800" dirty="0" err="1"/>
              <a:t>sınıf</a:t>
            </a:r>
            <a:r>
              <a:rPr lang="en-US" sz="2800" dirty="0"/>
              <a:t> </a:t>
            </a:r>
            <a:r>
              <a:rPr lang="en-US" sz="2800" dirty="0" err="1"/>
              <a:t>ortamı</a:t>
            </a:r>
            <a:r>
              <a:rPr lang="en-US" sz="2800" dirty="0"/>
              <a:t>, </a:t>
            </a:r>
            <a:r>
              <a:rPr lang="en-US" sz="2800" dirty="0" err="1"/>
              <a:t>bütün</a:t>
            </a:r>
            <a:r>
              <a:rPr lang="en-US" sz="2800" dirty="0"/>
              <a:t> </a:t>
            </a:r>
            <a:r>
              <a:rPr lang="en-US" sz="2800" dirty="0" err="1"/>
              <a:t>öğrenciler</a:t>
            </a:r>
            <a:r>
              <a:rPr lang="en-US" sz="2800" dirty="0"/>
              <a:t> </a:t>
            </a:r>
            <a:r>
              <a:rPr lang="en-US" sz="2800" dirty="0" err="1"/>
              <a:t>için</a:t>
            </a:r>
            <a:r>
              <a:rPr lang="en-US" sz="2800" dirty="0"/>
              <a:t> </a:t>
            </a:r>
            <a:r>
              <a:rPr lang="en-US" sz="2800" dirty="0" err="1"/>
              <a:t>en</a:t>
            </a:r>
            <a:r>
              <a:rPr lang="en-US" sz="2800" dirty="0"/>
              <a:t> </a:t>
            </a:r>
            <a:r>
              <a:rPr lang="en-US" sz="2800" dirty="0" err="1"/>
              <a:t>verimli</a:t>
            </a:r>
            <a:r>
              <a:rPr lang="en-US" sz="2800" dirty="0"/>
              <a:t> </a:t>
            </a:r>
            <a:r>
              <a:rPr lang="en-US" sz="2800" dirty="0" err="1"/>
              <a:t>sınıf</a:t>
            </a:r>
            <a:r>
              <a:rPr lang="en-US" sz="2800" dirty="0"/>
              <a:t> </a:t>
            </a:r>
            <a:r>
              <a:rPr lang="en-US" sz="2800" dirty="0" err="1"/>
              <a:t>ortamı</a:t>
            </a:r>
            <a:r>
              <a:rPr lang="en-US" sz="2800" dirty="0"/>
              <a:t> </a:t>
            </a:r>
            <a:r>
              <a:rPr lang="en-US" sz="2800" dirty="0" err="1"/>
              <a:t>olacaktır</a:t>
            </a:r>
            <a:r>
              <a:rPr lang="en-US" sz="2800" dirty="0" smtClean="0"/>
              <a:t>.</a:t>
            </a:r>
            <a:endParaRPr lang="tr-TR" sz="2600" dirty="0"/>
          </a:p>
        </p:txBody>
      </p:sp>
    </p:spTree>
    <p:extLst>
      <p:ext uri="{BB962C8B-B14F-4D97-AF65-F5344CB8AC3E}">
        <p14:creationId xmlns="" xmlns:p14="http://schemas.microsoft.com/office/powerpoint/2010/main" val="4101703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 xmlns:p14="http://schemas.microsoft.com/office/powerpoint/2010/main" val="171268887"/>
              </p:ext>
            </p:extLst>
          </p:nvPr>
        </p:nvGraphicFramePr>
        <p:xfrm>
          <a:off x="467544" y="2348880"/>
          <a:ext cx="8208912"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a:t>
            </a:r>
          </a:p>
        </p:txBody>
      </p:sp>
    </p:spTree>
    <p:extLst>
      <p:ext uri="{BB962C8B-B14F-4D97-AF65-F5344CB8AC3E}">
        <p14:creationId xmlns="" xmlns:p14="http://schemas.microsoft.com/office/powerpoint/2010/main" val="11093442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a:bodyPr>
          <a:lstStyle/>
          <a:p>
            <a:pPr algn="ctr"/>
            <a:r>
              <a:rPr lang="tr-TR" sz="3200" b="1" dirty="0" smtClean="0"/>
              <a:t>MOTİVASYON VE NEDENSELLİK YÜKLEME/ATFETME PROBLEMLERİ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a:t>ÖÖG olan çocuklar genellikle okulda başarılı olmak için oldukça </a:t>
            </a:r>
            <a:r>
              <a:rPr lang="tr-TR" sz="2800" b="1" dirty="0"/>
              <a:t>düşük motivasyon </a:t>
            </a:r>
            <a:r>
              <a:rPr lang="tr-TR" sz="2800" b="1" dirty="0" smtClean="0"/>
              <a:t>sergileyebilmekte</a:t>
            </a:r>
          </a:p>
          <a:p>
            <a:r>
              <a:rPr lang="tr-TR" sz="2800" b="1" dirty="0" smtClean="0"/>
              <a:t>Özellikle </a:t>
            </a:r>
            <a:r>
              <a:rPr lang="tr-TR" sz="2800" b="1" dirty="0"/>
              <a:t>bu çocuklarda akademik başarısızlık arttıkça başarısızlığın sebeplerini dışarıda arama yaklaşımı gelişmekte ve dışsal kontrol odaklı yaşama </a:t>
            </a:r>
            <a:r>
              <a:rPr lang="tr-TR" sz="2800" b="1" dirty="0" smtClean="0"/>
              <a:t>başlamakta</a:t>
            </a:r>
            <a:endParaRPr lang="tr-TR" sz="2800" b="1" dirty="0"/>
          </a:p>
        </p:txBody>
      </p:sp>
    </p:spTree>
    <p:extLst>
      <p:ext uri="{BB962C8B-B14F-4D97-AF65-F5344CB8AC3E}">
        <p14:creationId xmlns="" xmlns:p14="http://schemas.microsoft.com/office/powerpoint/2010/main" val="35773604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a:bodyPr>
          <a:lstStyle/>
          <a:p>
            <a:pPr algn="ctr"/>
            <a:r>
              <a:rPr lang="tr-TR" sz="3200" b="1" dirty="0" smtClean="0"/>
              <a:t>MOTİVASYON VE NEDENSELLİK YÜKLEME/ATFETME PROBLEMLERİ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b="1" u="sng" dirty="0" smtClean="0"/>
              <a:t>Dışsal </a:t>
            </a:r>
            <a:r>
              <a:rPr lang="tr-TR" sz="2800" b="1" u="sng" dirty="0"/>
              <a:t>kontrol odağı motivasyonla doğrudan bağlantılı bir durumdur, çünkü birey kendi hayatında söz sahibi olmadığını ve hayatında oluşan her şeyin kendisi dışındaki başka sebeplerden kaynaklandığını kabul etmekte ve dolayısıyla motivasyonu </a:t>
            </a:r>
            <a:r>
              <a:rPr lang="tr-TR" sz="2800" b="1" u="sng" dirty="0" smtClean="0"/>
              <a:t>düşmekte</a:t>
            </a:r>
          </a:p>
          <a:p>
            <a:r>
              <a:rPr lang="tr-TR" sz="2800" dirty="0" smtClean="0"/>
              <a:t>Tam </a:t>
            </a:r>
            <a:r>
              <a:rPr lang="tr-TR" sz="2800" dirty="0"/>
              <a:t>tersi olan içsel kontrol odaklı bireylerde ise hayattaki tüm başarı ve başarısızlıkların kendi kontrollerinde olduğu düşüncesi hâkim </a:t>
            </a:r>
            <a:r>
              <a:rPr lang="tr-TR" sz="2800" dirty="0" smtClean="0"/>
              <a:t>olmakta</a:t>
            </a:r>
          </a:p>
        </p:txBody>
      </p:sp>
    </p:spTree>
    <p:extLst>
      <p:ext uri="{BB962C8B-B14F-4D97-AF65-F5344CB8AC3E}">
        <p14:creationId xmlns="" xmlns:p14="http://schemas.microsoft.com/office/powerpoint/2010/main" val="31382294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a:bodyPr>
          <a:lstStyle/>
          <a:p>
            <a:pPr algn="ctr"/>
            <a:r>
              <a:rPr lang="tr-TR" sz="3200" b="1" dirty="0" smtClean="0"/>
              <a:t>MOTİVASYON VE NEDENSELLİK YÜKLEME/ATFETME PROBLEMLERİ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endParaRPr lang="tr-TR" sz="2800" b="1" dirty="0" smtClean="0"/>
          </a:p>
          <a:p>
            <a:r>
              <a:rPr lang="tr-TR" sz="2800" b="1" dirty="0" smtClean="0"/>
              <a:t>ÖÖG </a:t>
            </a:r>
            <a:r>
              <a:rPr lang="tr-TR" sz="2800" b="1" dirty="0"/>
              <a:t>olan öğrencilerde genellikle dışsal kontrol odağı özelliği görülmekte </a:t>
            </a:r>
            <a:endParaRPr lang="tr-TR" sz="2800" b="1" dirty="0" smtClean="0"/>
          </a:p>
          <a:p>
            <a:r>
              <a:rPr lang="tr-TR" sz="2800" b="1" dirty="0" smtClean="0"/>
              <a:t>Bu </a:t>
            </a:r>
            <a:r>
              <a:rPr lang="tr-TR" sz="2800" b="1" dirty="0"/>
              <a:t>öğrenciler çok çalışmanın ve yetenekli olmanın değil şansın veya kaderin başarılı olmayı belirlediğine </a:t>
            </a:r>
            <a:r>
              <a:rPr lang="tr-TR" sz="2800" b="1" dirty="0" smtClean="0"/>
              <a:t>inanmakta</a:t>
            </a:r>
            <a:endParaRPr lang="tr-TR" sz="2800" b="1" dirty="0"/>
          </a:p>
        </p:txBody>
      </p:sp>
    </p:spTree>
    <p:extLst>
      <p:ext uri="{BB962C8B-B14F-4D97-AF65-F5344CB8AC3E}">
        <p14:creationId xmlns="" xmlns:p14="http://schemas.microsoft.com/office/powerpoint/2010/main" val="19176663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a:bodyPr>
          <a:lstStyle/>
          <a:p>
            <a:pPr algn="ctr"/>
            <a:r>
              <a:rPr lang="tr-TR" sz="3200" b="1" dirty="0" smtClean="0"/>
              <a:t>MOTİVASYON VE NEDENSELLİK YÜKLEME/ATFETME PROBLEMLERİ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a:t>Derslerle ilgili görev ve ödevlerde sürekli zorluklar yaşama ve başarısız olma ÖÖG olan öğrencilerin akademik her türlü etkinlikte başarısızlık korkusuna kapılmasına sebep </a:t>
            </a:r>
            <a:r>
              <a:rPr lang="tr-TR" sz="2800" dirty="0" smtClean="0"/>
              <a:t>olmakta</a:t>
            </a:r>
          </a:p>
          <a:p>
            <a:r>
              <a:rPr lang="tr-TR" sz="2800" b="1" dirty="0" smtClean="0"/>
              <a:t>Bu </a:t>
            </a:r>
            <a:r>
              <a:rPr lang="tr-TR" sz="2800" b="1" dirty="0"/>
              <a:t>öğrenciler ne kadar çalışırlarsa çalışsınlar başarıyı yakalayamayacaklarına </a:t>
            </a:r>
            <a:r>
              <a:rPr lang="tr-TR" sz="2800" b="1" dirty="0" smtClean="0"/>
              <a:t>inanmışlar</a:t>
            </a:r>
          </a:p>
          <a:p>
            <a:r>
              <a:rPr lang="tr-TR" sz="2800" dirty="0" smtClean="0"/>
              <a:t>ÖÖG </a:t>
            </a:r>
            <a:r>
              <a:rPr lang="tr-TR" sz="2800" dirty="0"/>
              <a:t>olan öğrencilerdeki bu yaklaşım </a:t>
            </a:r>
            <a:r>
              <a:rPr lang="tr-TR" sz="2800" b="1" dirty="0"/>
              <a:t>öğrenilmiş çaresizlik</a:t>
            </a:r>
            <a:r>
              <a:rPr lang="tr-TR" sz="2800" dirty="0"/>
              <a:t> olarak </a:t>
            </a:r>
            <a:r>
              <a:rPr lang="tr-TR" sz="2800" dirty="0" smtClean="0"/>
              <a:t>tanımlanmakta</a:t>
            </a:r>
          </a:p>
        </p:txBody>
      </p:sp>
    </p:spTree>
    <p:extLst>
      <p:ext uri="{BB962C8B-B14F-4D97-AF65-F5344CB8AC3E}">
        <p14:creationId xmlns="" xmlns:p14="http://schemas.microsoft.com/office/powerpoint/2010/main" val="53939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a:bodyPr>
          <a:lstStyle/>
          <a:p>
            <a:pPr algn="ctr"/>
            <a:r>
              <a:rPr lang="tr-TR" sz="3200" b="1" dirty="0" smtClean="0"/>
              <a:t>MOTİVASYON VE NEDENSELLİK YÜKLEME/ATFETME PROBLEMLERİ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b="1" dirty="0" smtClean="0"/>
              <a:t>Bu </a:t>
            </a:r>
            <a:r>
              <a:rPr lang="tr-TR" sz="2800" b="1" dirty="0"/>
              <a:t>şekilde düşünen öğrenciler sık sık bir işi yapmaktan vazgeçmekte veya yapmak için herhangi bir girişimde bile </a:t>
            </a:r>
            <a:r>
              <a:rPr lang="tr-TR" sz="2800" b="1" dirty="0" smtClean="0"/>
              <a:t>bulunmamakta</a:t>
            </a:r>
          </a:p>
          <a:p>
            <a:r>
              <a:rPr lang="tr-TR" sz="2800" u="sng" dirty="0" smtClean="0"/>
              <a:t>Dolayısıyla </a:t>
            </a:r>
            <a:r>
              <a:rPr lang="tr-TR" sz="2800" u="sng" dirty="0"/>
              <a:t>başarılı olma ihtimali mümkün olsa bile öğrencinin zihni her şekilde başarısızlığa koşullandığı için deneme çabasında bile </a:t>
            </a:r>
            <a:r>
              <a:rPr lang="tr-TR" sz="2800" u="sng" dirty="0" smtClean="0"/>
              <a:t>bulunmamakta</a:t>
            </a:r>
          </a:p>
          <a:p>
            <a:r>
              <a:rPr lang="tr-TR" sz="2800" dirty="0" smtClean="0"/>
              <a:t>Bireylerin </a:t>
            </a:r>
            <a:r>
              <a:rPr lang="tr-TR" sz="2800" dirty="0"/>
              <a:t>bir işteki kendi başarı ve başarısızlıklarının kaynağı olarak neyi kabul ettikleri nedensellik yükleme/atfetme olarak </a:t>
            </a:r>
            <a:r>
              <a:rPr lang="tr-TR" sz="2800" dirty="0" smtClean="0"/>
              <a:t>bilinmekte</a:t>
            </a:r>
          </a:p>
        </p:txBody>
      </p:sp>
    </p:spTree>
    <p:extLst>
      <p:ext uri="{BB962C8B-B14F-4D97-AF65-F5344CB8AC3E}">
        <p14:creationId xmlns="" xmlns:p14="http://schemas.microsoft.com/office/powerpoint/2010/main" val="20284251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a:bodyPr>
          <a:lstStyle/>
          <a:p>
            <a:pPr algn="ctr"/>
            <a:r>
              <a:rPr lang="tr-TR" sz="3200" b="1" dirty="0" smtClean="0"/>
              <a:t>MOTİVASYON VE NEDENSELLİK YÜKLEME/ATFETME PROBLEMLERİ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b="1" dirty="0" smtClean="0"/>
              <a:t>ÖÖG </a:t>
            </a:r>
            <a:r>
              <a:rPr lang="tr-TR" sz="2800" b="1" dirty="0"/>
              <a:t>olan öğrencilerin </a:t>
            </a:r>
            <a:r>
              <a:rPr lang="tr-TR" sz="2800" dirty="0"/>
              <a:t>büyük çoğunluğu başarının nedenini </a:t>
            </a:r>
            <a:r>
              <a:rPr lang="tr-TR" sz="2800" b="1" dirty="0"/>
              <a:t>kendi çabalarına değil kendi kontrolleri dışındaki durum ve olaylara </a:t>
            </a:r>
            <a:r>
              <a:rPr lang="tr-TR" sz="2800" b="1" dirty="0" smtClean="0"/>
              <a:t>yüklemekte</a:t>
            </a:r>
          </a:p>
          <a:p>
            <a:r>
              <a:rPr lang="tr-TR" sz="2800" dirty="0"/>
              <a:t>Ayrıca ÖÖG olan öğrenciler sürekli akademik başarısızlık yaşadıkları için pasif veya etkin olmayan öğrenci durumuna </a:t>
            </a:r>
            <a:r>
              <a:rPr lang="tr-TR" sz="2800" dirty="0" smtClean="0"/>
              <a:t>dönüşebilmekte</a:t>
            </a:r>
          </a:p>
          <a:p>
            <a:r>
              <a:rPr lang="tr-TR" sz="2800" dirty="0" smtClean="0"/>
              <a:t>Bu </a:t>
            </a:r>
            <a:r>
              <a:rPr lang="tr-TR" sz="2800" dirty="0"/>
              <a:t>sebeple kendi öğrenme süreçlerine aktif olarak katılmamakta ve öğrenmeyle ilgili işlerle meşgul </a:t>
            </a:r>
            <a:r>
              <a:rPr lang="tr-TR" sz="2800" dirty="0" smtClean="0"/>
              <a:t>olmamakta</a:t>
            </a:r>
          </a:p>
        </p:txBody>
      </p:sp>
    </p:spTree>
    <p:extLst>
      <p:ext uri="{BB962C8B-B14F-4D97-AF65-F5344CB8AC3E}">
        <p14:creationId xmlns="" xmlns:p14="http://schemas.microsoft.com/office/powerpoint/2010/main" val="35058077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fontScale="92500"/>
          </a:bodyPr>
          <a:lstStyle/>
          <a:p>
            <a:pPr algn="ctr"/>
            <a:r>
              <a:rPr lang="tr-TR" sz="3200" b="1" dirty="0" smtClean="0"/>
              <a:t>MOTİVASYON VE NEDENSELLİK YÜKLEME/ATFETME PROBLEMLERİ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smtClean="0"/>
              <a:t>Motivasyon </a:t>
            </a:r>
            <a:r>
              <a:rPr lang="tr-TR" sz="2800" dirty="0"/>
              <a:t>bir etkinlikle meşgul olma isteği olarak ifade edilmekte ve ÖÖG olan öğrenciler öğrenmek için nerdeyse hiç motivasyon </a:t>
            </a:r>
            <a:r>
              <a:rPr lang="tr-TR" sz="2800" dirty="0" smtClean="0"/>
              <a:t>sergilememekte</a:t>
            </a:r>
          </a:p>
          <a:p>
            <a:r>
              <a:rPr lang="tr-TR" sz="2800" b="1" dirty="0" smtClean="0"/>
              <a:t>ÖÖG </a:t>
            </a:r>
            <a:r>
              <a:rPr lang="tr-TR" sz="2800" b="1" dirty="0"/>
              <a:t>olan öğrencilerdeki bu motivasyon eksikliği ilkokul üçüncü sınıftan itibaren ortaya çıkabilmekte ve lise yıllarında bile devam </a:t>
            </a:r>
            <a:r>
              <a:rPr lang="tr-TR" sz="2800" b="1" dirty="0" smtClean="0"/>
              <a:t>edebilmekte</a:t>
            </a:r>
          </a:p>
          <a:p>
            <a:r>
              <a:rPr lang="tr-TR" sz="2800" b="1" dirty="0" smtClean="0"/>
              <a:t>Dolayısıyla </a:t>
            </a:r>
            <a:r>
              <a:rPr lang="tr-TR" sz="2800" b="1" dirty="0"/>
              <a:t>motivasyon eksikliği, çoğu ÖÖG olan öğrencinin genel bir özelliği olarak karşımıza </a:t>
            </a:r>
            <a:r>
              <a:rPr lang="tr-TR" sz="2800" b="1" dirty="0" smtClean="0"/>
              <a:t>çıkmakta</a:t>
            </a:r>
            <a:endParaRPr lang="tr-TR" sz="2800" b="1" dirty="0"/>
          </a:p>
          <a:p>
            <a:endParaRPr lang="tr-TR" sz="2800" dirty="0"/>
          </a:p>
        </p:txBody>
      </p:sp>
    </p:spTree>
    <p:extLst>
      <p:ext uri="{BB962C8B-B14F-4D97-AF65-F5344CB8AC3E}">
        <p14:creationId xmlns="" xmlns:p14="http://schemas.microsoft.com/office/powerpoint/2010/main" val="42793113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tr-TR" sz="3200" b="1" dirty="0" smtClean="0"/>
              <a:t>ALGISAL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a:t>Birçok ÖÖG olan öğrenci hem okulda hem de günlük hayatta algısal problemler </a:t>
            </a:r>
            <a:r>
              <a:rPr lang="tr-TR" sz="2800" dirty="0" smtClean="0"/>
              <a:t>yaşamakta</a:t>
            </a:r>
          </a:p>
          <a:p>
            <a:r>
              <a:rPr lang="tr-TR" sz="2800" b="1" dirty="0" smtClean="0"/>
              <a:t>Algı </a:t>
            </a:r>
            <a:r>
              <a:rPr lang="tr-TR" sz="2800" b="1" dirty="0"/>
              <a:t>duyusal uyaranları düzenleme ve bir araya getirme becerisi olarak ifade </a:t>
            </a:r>
            <a:r>
              <a:rPr lang="tr-TR" sz="2800" b="1" dirty="0" smtClean="0"/>
              <a:t>edilmekte</a:t>
            </a:r>
          </a:p>
          <a:p>
            <a:r>
              <a:rPr lang="tr-TR" sz="2800" b="1" dirty="0" smtClean="0"/>
              <a:t>Algısal </a:t>
            </a:r>
            <a:r>
              <a:rPr lang="tr-TR" sz="2800" b="1" dirty="0"/>
              <a:t>problemler çocuğun duyma veya görme yetileri ile ilgili değil gördüklerini ve duyduklarını </a:t>
            </a:r>
            <a:r>
              <a:rPr lang="tr-TR" sz="2800" b="1" i="1" u="sng" dirty="0"/>
              <a:t>beynin nasıl yorumladığıyla </a:t>
            </a:r>
            <a:r>
              <a:rPr lang="tr-TR" sz="2800" b="1" i="1" u="sng" dirty="0" smtClean="0"/>
              <a:t>ilgili</a:t>
            </a:r>
          </a:p>
        </p:txBody>
      </p:sp>
    </p:spTree>
    <p:extLst>
      <p:ext uri="{BB962C8B-B14F-4D97-AF65-F5344CB8AC3E}">
        <p14:creationId xmlns="" xmlns:p14="http://schemas.microsoft.com/office/powerpoint/2010/main" val="14066575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tr-TR" sz="3200" b="1" dirty="0" smtClean="0"/>
              <a:t>ALGISAL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smtClean="0"/>
              <a:t>Öğrencilerdeki </a:t>
            </a:r>
            <a:r>
              <a:rPr lang="tr-TR" sz="2800" dirty="0"/>
              <a:t>algısal bozukluk görme, duyma ve dokunma yoluyla elde edilen uyaranları tanıma yetisini olumsuz </a:t>
            </a:r>
            <a:r>
              <a:rPr lang="tr-TR" sz="2800" dirty="0" smtClean="0"/>
              <a:t>etkilemekte</a:t>
            </a:r>
          </a:p>
          <a:p>
            <a:r>
              <a:rPr lang="tr-TR" sz="2800" dirty="0" smtClean="0"/>
              <a:t>Bu </a:t>
            </a:r>
            <a:r>
              <a:rPr lang="tr-TR" sz="2800" dirty="0"/>
              <a:t>nedenle duyuları birbirinden ayırt etme ve </a:t>
            </a:r>
            <a:r>
              <a:rPr lang="tr-TR" sz="2800" b="1" dirty="0"/>
              <a:t>doğru şekilde yorumlama problemleri </a:t>
            </a:r>
            <a:r>
              <a:rPr lang="tr-TR" sz="2800" b="1" dirty="0" smtClean="0"/>
              <a:t>yaşayabilmekte</a:t>
            </a:r>
          </a:p>
          <a:p>
            <a:r>
              <a:rPr lang="tr-TR" sz="2800" dirty="0" smtClean="0"/>
              <a:t>Genellikle </a:t>
            </a:r>
            <a:r>
              <a:rPr lang="tr-TR" sz="2800" dirty="0"/>
              <a:t>ÖÖG olan öğrencilerin </a:t>
            </a:r>
            <a:r>
              <a:rPr lang="tr-TR" sz="2800" b="1" u="sng" dirty="0"/>
              <a:t>işitsel ve görsel ayırt etme becerileri </a:t>
            </a:r>
            <a:r>
              <a:rPr lang="tr-TR" sz="2800" b="1" u="sng" dirty="0" smtClean="0"/>
              <a:t>zayıf</a:t>
            </a:r>
          </a:p>
        </p:txBody>
      </p:sp>
    </p:spTree>
    <p:extLst>
      <p:ext uri="{BB962C8B-B14F-4D97-AF65-F5344CB8AC3E}">
        <p14:creationId xmlns="" xmlns:p14="http://schemas.microsoft.com/office/powerpoint/2010/main" val="2778260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tr-TR" sz="3200" b="1" dirty="0" smtClean="0"/>
              <a:t>ALGISAL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smtClean="0"/>
              <a:t>Bu </a:t>
            </a:r>
            <a:r>
              <a:rPr lang="tr-TR" sz="2800" dirty="0"/>
              <a:t>sebeple bir uyaranı diğer uyarandan uygun şekilde ayırmada veya bulundukları ortamda uyaranları doğru bir şekilde yönlendirmede zorluk </a:t>
            </a:r>
            <a:r>
              <a:rPr lang="tr-TR" sz="2800" dirty="0" smtClean="0"/>
              <a:t>yaşayabilmekte</a:t>
            </a:r>
          </a:p>
          <a:p>
            <a:r>
              <a:rPr lang="tr-TR" sz="2800" dirty="0" smtClean="0"/>
              <a:t>ÖÖG </a:t>
            </a:r>
            <a:r>
              <a:rPr lang="tr-TR" sz="2800" dirty="0"/>
              <a:t>olan öğrencilerin bir kısmında algısal problemler hiç gözlenmezken bazı ÖÖG olan öğrenciler bir ya da daha fazla duyu alanında algısal problemler </a:t>
            </a:r>
            <a:r>
              <a:rPr lang="tr-TR" sz="2800" dirty="0" smtClean="0"/>
              <a:t>yaşayabilmekte</a:t>
            </a:r>
          </a:p>
        </p:txBody>
      </p:sp>
    </p:spTree>
    <p:extLst>
      <p:ext uri="{BB962C8B-B14F-4D97-AF65-F5344CB8AC3E}">
        <p14:creationId xmlns="" xmlns:p14="http://schemas.microsoft.com/office/powerpoint/2010/main" val="2012464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İçerik Yer Tutucusu"/>
          <p:cNvSpPr>
            <a:spLocks noGrp="1"/>
          </p:cNvSpPr>
          <p:nvPr>
            <p:ph idx="1"/>
          </p:nvPr>
        </p:nvSpPr>
        <p:spPr>
          <a:xfrm>
            <a:off x="611188" y="2420938"/>
            <a:ext cx="8064500" cy="3751262"/>
          </a:xfrm>
        </p:spPr>
        <p:txBody>
          <a:bodyPr>
            <a:normAutofit lnSpcReduction="10000"/>
          </a:bodyPr>
          <a:lstStyle/>
          <a:p>
            <a:r>
              <a:rPr lang="tr-TR" altLang="tr-TR" sz="3200" dirty="0" smtClean="0"/>
              <a:t>Eğitim ve sağlık alanları başta olmak üzere farklı disiplinlerde değişik ÖÖG tanımları yer almaktadır. Fakat uzmanların çoğu ÖÖG ile ilgili şu betimlemeleri kabul etmektedirler:</a:t>
            </a:r>
          </a:p>
          <a:p>
            <a:pPr lvl="1">
              <a:buFont typeface="Wingdings" panose="05000000000000000000" pitchFamily="2" charset="2"/>
              <a:buChar char="Ø"/>
            </a:pPr>
            <a:r>
              <a:rPr lang="tr-TR" sz="2800" dirty="0"/>
              <a:t>Akademik başarı ve gelişimde zorluklar yaşamaktadırlar.</a:t>
            </a:r>
          </a:p>
          <a:p>
            <a:pPr lvl="1">
              <a:buFont typeface="Wingdings" panose="05000000000000000000" pitchFamily="2" charset="2"/>
              <a:buChar char="Ø"/>
            </a:pPr>
            <a:r>
              <a:rPr lang="tr-TR" sz="2800" dirty="0"/>
              <a:t>Bireyin öğrenme potansiyeli ile gerçek öğrenme performansı arasında tutarsızlık </a:t>
            </a:r>
            <a:r>
              <a:rPr lang="tr-TR" sz="2800" dirty="0" smtClean="0"/>
              <a:t>bulunmaktadır.</a:t>
            </a:r>
            <a:endParaRPr lang="tr-TR" altLang="tr-TR" sz="2800" dirty="0" smtClean="0"/>
          </a:p>
        </p:txBody>
      </p:sp>
      <p:sp>
        <p:nvSpPr>
          <p:cNvPr id="7" name="1 Başlık"/>
          <p:cNvSpPr txBox="1">
            <a:spLocks/>
          </p:cNvSpPr>
          <p:nvPr/>
        </p:nvSpPr>
        <p:spPr bwMode="auto">
          <a:xfrm>
            <a:off x="1042988" y="973138"/>
            <a:ext cx="7200900"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defTabSz="457200" fontAlgn="auto">
              <a:spcAft>
                <a:spcPts val="0"/>
              </a:spcAft>
              <a:defRPr/>
            </a:pPr>
            <a:r>
              <a:rPr lang="tr-TR" sz="3600" b="1" dirty="0">
                <a:ln w="3175" cmpd="sng">
                  <a:noFill/>
                </a:ln>
              </a:rPr>
              <a:t>ÖZEL ÖĞRENME GÜÇLÜĞÜNÜN TANIMI</a:t>
            </a:r>
          </a:p>
        </p:txBody>
      </p:sp>
    </p:spTree>
    <p:extLst>
      <p:ext uri="{BB962C8B-B14F-4D97-AF65-F5344CB8AC3E}">
        <p14:creationId xmlns="" xmlns:p14="http://schemas.microsoft.com/office/powerpoint/2010/main" val="5883650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tr-TR" sz="3200" b="1" dirty="0" smtClean="0"/>
              <a:t>ALGISAL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b="1" dirty="0" smtClean="0"/>
              <a:t>Görsel </a:t>
            </a:r>
            <a:r>
              <a:rPr lang="tr-TR" sz="2800" b="1" dirty="0"/>
              <a:t>algı problemi olan bir öğrenci yapbozları çözmede veya görsel şekilleri görüp hatırlamada zorluklar yaşayabilmekte ve harfleri ters okuma (</a:t>
            </a:r>
            <a:r>
              <a:rPr lang="tr-TR" sz="2800" b="1" i="1" dirty="0"/>
              <a:t>b </a:t>
            </a:r>
            <a:r>
              <a:rPr lang="tr-TR" sz="2800" b="1" dirty="0"/>
              <a:t>harfini </a:t>
            </a:r>
            <a:r>
              <a:rPr lang="tr-TR" sz="2800" b="1" i="1" dirty="0"/>
              <a:t>d</a:t>
            </a:r>
            <a:r>
              <a:rPr lang="tr-TR" sz="2800" b="1" dirty="0"/>
              <a:t> olarak okuma gibi) eğilimi </a:t>
            </a:r>
            <a:r>
              <a:rPr lang="tr-TR" sz="2800" b="1" dirty="0" smtClean="0"/>
              <a:t>olmakta</a:t>
            </a:r>
          </a:p>
          <a:p>
            <a:r>
              <a:rPr lang="tr-TR" sz="2800" b="1" dirty="0" smtClean="0"/>
              <a:t>Ayrıca </a:t>
            </a:r>
            <a:r>
              <a:rPr lang="tr-TR" sz="2800" b="1" dirty="0"/>
              <a:t>görsel algı problemi yaşayan bir öğrenci tahtada ya da hikâyede yazılı olan </a:t>
            </a:r>
            <a:r>
              <a:rPr lang="tr-TR" sz="2800" b="1" i="1" dirty="0"/>
              <a:t>y-a-k-a</a:t>
            </a:r>
            <a:r>
              <a:rPr lang="tr-TR" sz="2800" b="1" dirty="0"/>
              <a:t> harflerini hiçbir sorun yaşamadan görmekteyken öğrencinin beyni gördüğü bu harfleri </a:t>
            </a:r>
            <a:r>
              <a:rPr lang="tr-TR" sz="2800" b="1" i="1" dirty="0"/>
              <a:t>k-a-y-a</a:t>
            </a:r>
            <a:r>
              <a:rPr lang="tr-TR" sz="2800" b="1" dirty="0"/>
              <a:t> olarak yorumlayıp okumasına neden </a:t>
            </a:r>
            <a:r>
              <a:rPr lang="tr-TR" sz="2800" dirty="0" smtClean="0"/>
              <a:t>olabilmekte</a:t>
            </a:r>
          </a:p>
        </p:txBody>
      </p:sp>
    </p:spTree>
    <p:extLst>
      <p:ext uri="{BB962C8B-B14F-4D97-AF65-F5344CB8AC3E}">
        <p14:creationId xmlns="" xmlns:p14="http://schemas.microsoft.com/office/powerpoint/2010/main" val="35495463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tr-TR" sz="3200" b="1" dirty="0" smtClean="0"/>
              <a:t>ALGISAL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smtClean="0"/>
              <a:t>İşitsel </a:t>
            </a:r>
            <a:r>
              <a:rPr lang="tr-TR" sz="2800" dirty="0"/>
              <a:t>algı problemi yaşayan öğrenciler herhangi bir işitme kaybına bağlı olmaksızın duydukları sesleri algılamakta zorluklar </a:t>
            </a:r>
            <a:r>
              <a:rPr lang="tr-TR" sz="2800" dirty="0" smtClean="0"/>
              <a:t>yaşamakta</a:t>
            </a:r>
          </a:p>
          <a:p>
            <a:r>
              <a:rPr lang="tr-TR" sz="2800" dirty="0" smtClean="0"/>
              <a:t>Özellikle </a:t>
            </a:r>
            <a:r>
              <a:rPr lang="tr-TR" sz="2800" dirty="0"/>
              <a:t>sesleri birbirine yakın kelimeleri ayırt etmekte ve sözel sunuları takip etmekte problem </a:t>
            </a:r>
            <a:r>
              <a:rPr lang="tr-TR" sz="2800" dirty="0" smtClean="0"/>
              <a:t>yaşayabilmekte</a:t>
            </a:r>
          </a:p>
          <a:p>
            <a:r>
              <a:rPr lang="tr-TR" sz="2800" b="1" dirty="0" smtClean="0"/>
              <a:t>Örneğin</a:t>
            </a:r>
            <a:r>
              <a:rPr lang="tr-TR" sz="2800" b="1" dirty="0"/>
              <a:t>, sesli olarak ifade edilen </a:t>
            </a:r>
            <a:r>
              <a:rPr lang="tr-TR" sz="2800" b="1" i="1" dirty="0"/>
              <a:t>güneş </a:t>
            </a:r>
            <a:r>
              <a:rPr lang="tr-TR" sz="2800" b="1" dirty="0"/>
              <a:t>kelimesini </a:t>
            </a:r>
            <a:r>
              <a:rPr lang="tr-TR" sz="2800" b="1" i="1" dirty="0"/>
              <a:t>neşe</a:t>
            </a:r>
            <a:r>
              <a:rPr lang="tr-TR" sz="2800" b="1" dirty="0"/>
              <a:t> veya </a:t>
            </a:r>
            <a:r>
              <a:rPr lang="tr-TR" sz="2800" b="1" i="1" dirty="0"/>
              <a:t>sıfır </a:t>
            </a:r>
            <a:r>
              <a:rPr lang="tr-TR" sz="2800" b="1" dirty="0"/>
              <a:t>kelimesini </a:t>
            </a:r>
            <a:r>
              <a:rPr lang="tr-TR" sz="2800" b="1" i="1" dirty="0"/>
              <a:t>asır</a:t>
            </a:r>
            <a:r>
              <a:rPr lang="tr-TR" sz="2800" b="1" dirty="0"/>
              <a:t> gibi </a:t>
            </a:r>
            <a:r>
              <a:rPr lang="tr-TR" sz="2800" b="1" dirty="0" smtClean="0"/>
              <a:t>algılayabilmekte</a:t>
            </a:r>
          </a:p>
        </p:txBody>
      </p:sp>
    </p:spTree>
    <p:extLst>
      <p:ext uri="{BB962C8B-B14F-4D97-AF65-F5344CB8AC3E}">
        <p14:creationId xmlns="" xmlns:p14="http://schemas.microsoft.com/office/powerpoint/2010/main" val="17026189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tr-TR" sz="3200" b="1" dirty="0" smtClean="0"/>
              <a:t>ALGISAL PROBLEMLER</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smtClean="0"/>
              <a:t>Dolayısıyla </a:t>
            </a:r>
            <a:r>
              <a:rPr lang="tr-TR" sz="2800" dirty="0"/>
              <a:t>ÖÖG olan öğrenciler yönergeleri yanlış anlayabilmekte ve sosyalleşmede ve başkalarıyla iletişimde zorluk </a:t>
            </a:r>
            <a:r>
              <a:rPr lang="tr-TR" sz="2800" dirty="0" smtClean="0"/>
              <a:t>yaşayabilmekte</a:t>
            </a:r>
          </a:p>
          <a:p>
            <a:r>
              <a:rPr lang="tr-TR" sz="2800" dirty="0" smtClean="0"/>
              <a:t>Ayrıca </a:t>
            </a:r>
            <a:r>
              <a:rPr lang="tr-TR" sz="2800" dirty="0"/>
              <a:t>algısal problemlere bağlı olarak </a:t>
            </a:r>
            <a:r>
              <a:rPr lang="tr-TR" sz="2800" b="1" dirty="0"/>
              <a:t>ÖÖG olan öğrenciler sakar, beceriksiz ve kontrolsüz davranışlar sergileyebilmekte ve yönleri anlama ve kullanmada zorluklar </a:t>
            </a:r>
            <a:r>
              <a:rPr lang="tr-TR" sz="2800" b="1" dirty="0" smtClean="0"/>
              <a:t>yaşayabilmekte</a:t>
            </a:r>
            <a:endParaRPr lang="tr-TR" sz="2800" b="1" dirty="0"/>
          </a:p>
        </p:txBody>
      </p:sp>
    </p:spTree>
    <p:extLst>
      <p:ext uri="{BB962C8B-B14F-4D97-AF65-F5344CB8AC3E}">
        <p14:creationId xmlns="" xmlns:p14="http://schemas.microsoft.com/office/powerpoint/2010/main" val="17132364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tr-TR" sz="3200" b="1" dirty="0" smtClean="0"/>
              <a:t>ÖZEL ÖĞRENME GÜÇLÜĞÜ ÖZELLİKLERİ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a:t>ÖÖG olan öğrencilerin heterojen bir grup olduğu çok çeşitli özellikler göstermelerinden </a:t>
            </a:r>
            <a:r>
              <a:rPr lang="tr-TR" sz="2800" dirty="0" smtClean="0"/>
              <a:t>anlaşılmakta</a:t>
            </a:r>
          </a:p>
          <a:p>
            <a:r>
              <a:rPr lang="tr-TR" sz="2800" b="1" dirty="0" smtClean="0"/>
              <a:t>Bu </a:t>
            </a:r>
            <a:r>
              <a:rPr lang="tr-TR" sz="2800" b="1" dirty="0"/>
              <a:t>nedenle ÖÖG olan bir öğrenci sergilediği özellikler açısından bir başka ÖÖG olan öğrenciden oldukça farklı </a:t>
            </a:r>
            <a:r>
              <a:rPr lang="tr-TR" sz="2800" b="1" dirty="0" smtClean="0"/>
              <a:t>olabilmekte</a:t>
            </a:r>
          </a:p>
          <a:p>
            <a:r>
              <a:rPr lang="tr-TR" sz="2800" dirty="0" smtClean="0"/>
              <a:t>ÖÖG </a:t>
            </a:r>
            <a:r>
              <a:rPr lang="tr-TR" sz="2800" dirty="0"/>
              <a:t>olan öğrencilerle çalışacak öğretmenler ve uzmanlar bu öğrencilerde görülebilecek tüm özelliklerin farkında </a:t>
            </a:r>
            <a:r>
              <a:rPr lang="tr-TR" sz="2800" dirty="0" smtClean="0"/>
              <a:t>olmalı</a:t>
            </a:r>
          </a:p>
        </p:txBody>
      </p:sp>
    </p:spTree>
    <p:extLst>
      <p:ext uri="{BB962C8B-B14F-4D97-AF65-F5344CB8AC3E}">
        <p14:creationId xmlns="" xmlns:p14="http://schemas.microsoft.com/office/powerpoint/2010/main" val="4848265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bwMode="auto">
          <a:xfrm>
            <a:off x="899592" y="973138"/>
            <a:ext cx="7344296" cy="1303337"/>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tr-TR" sz="3200" b="1" dirty="0" smtClean="0"/>
              <a:t>ÖZEL ÖĞRENME GÜÇLÜĞÜ ÖZELLİKLERİ</a:t>
            </a:r>
            <a:endParaRPr lang="tr-TR" sz="3200" dirty="0"/>
          </a:p>
        </p:txBody>
      </p:sp>
      <p:sp>
        <p:nvSpPr>
          <p:cNvPr id="2" name="İçerik Yer Tutucusu 1"/>
          <p:cNvSpPr>
            <a:spLocks noGrp="1"/>
          </p:cNvSpPr>
          <p:nvPr>
            <p:ph idx="1"/>
          </p:nvPr>
        </p:nvSpPr>
        <p:spPr>
          <a:xfrm>
            <a:off x="467544" y="2348880"/>
            <a:ext cx="8208912" cy="3675169"/>
          </a:xfrm>
        </p:spPr>
        <p:txBody>
          <a:bodyPr>
            <a:noAutofit/>
          </a:bodyPr>
          <a:lstStyle/>
          <a:p>
            <a:r>
              <a:rPr lang="tr-TR" sz="2800" dirty="0" smtClean="0"/>
              <a:t>Böylece </a:t>
            </a:r>
            <a:r>
              <a:rPr lang="tr-TR" sz="2800" dirty="0"/>
              <a:t>ÖÖG olma riski olan öğrencilerin belirlenmesi ve tanılanması süreçlerinde aktif rol alabilirler ve ÖÖG olan öğrencilerin özelliklerini göz önüne alarak </a:t>
            </a:r>
            <a:r>
              <a:rPr lang="tr-TR" sz="2800" b="1" dirty="0"/>
              <a:t>uygun öğretim yöntem ve tekniklerine karar</a:t>
            </a:r>
            <a:r>
              <a:rPr lang="tr-TR" sz="2800" dirty="0"/>
              <a:t> verebilirler. </a:t>
            </a:r>
            <a:endParaRPr lang="tr-TR" sz="2800" dirty="0" smtClean="0"/>
          </a:p>
          <a:p>
            <a:r>
              <a:rPr lang="tr-TR" sz="2800" dirty="0" smtClean="0"/>
              <a:t>ÖÖG </a:t>
            </a:r>
            <a:r>
              <a:rPr lang="tr-TR" sz="2800" dirty="0"/>
              <a:t>olan öğrencinin özelliğini ve </a:t>
            </a:r>
            <a:r>
              <a:rPr lang="tr-TR" sz="2800" b="1" u="sng" dirty="0"/>
              <a:t>öğrenme şeklini </a:t>
            </a:r>
            <a:r>
              <a:rPr lang="tr-TR" sz="2800" dirty="0"/>
              <a:t>anlayan öğretmen bu öğrencinin akademik başarısına anlamlı katkıda bulunabilecek ve dolayısıyla </a:t>
            </a:r>
            <a:r>
              <a:rPr lang="tr-TR" sz="2800" b="1" dirty="0" err="1"/>
              <a:t>özbenliğinin</a:t>
            </a:r>
            <a:r>
              <a:rPr lang="tr-TR" sz="2800" b="1" dirty="0"/>
              <a:t> gelişmesine</a:t>
            </a:r>
            <a:r>
              <a:rPr lang="tr-TR" sz="2800" dirty="0"/>
              <a:t> yardımcı olabilecektir. </a:t>
            </a:r>
          </a:p>
        </p:txBody>
      </p:sp>
    </p:spTree>
    <p:extLst>
      <p:ext uri="{BB962C8B-B14F-4D97-AF65-F5344CB8AC3E}">
        <p14:creationId xmlns="" xmlns:p14="http://schemas.microsoft.com/office/powerpoint/2010/main" val="274207926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Unvan 1"/>
          <p:cNvSpPr>
            <a:spLocks noGrp="1"/>
          </p:cNvSpPr>
          <p:nvPr>
            <p:ph type="title"/>
          </p:nvPr>
        </p:nvSpPr>
        <p:spPr/>
        <p:txBody>
          <a:bodyPr/>
          <a:lstStyle/>
          <a:p>
            <a:endParaRPr lang="tr-TR" altLang="tr-TR" smtClean="0">
              <a:ln>
                <a:noFill/>
              </a:ln>
            </a:endParaRPr>
          </a:p>
        </p:txBody>
      </p:sp>
      <p:sp>
        <p:nvSpPr>
          <p:cNvPr id="3" name="İçerik Yer Tutucusu 2"/>
          <p:cNvSpPr>
            <a:spLocks noGrp="1"/>
          </p:cNvSpPr>
          <p:nvPr>
            <p:ph idx="1"/>
          </p:nvPr>
        </p:nvSpPr>
        <p:spPr>
          <a:xfrm>
            <a:off x="500035" y="2071678"/>
            <a:ext cx="8429684" cy="4094172"/>
          </a:xfrm>
        </p:spPr>
        <p:txBody>
          <a:bodyPr>
            <a:noAutofit/>
          </a:bodyPr>
          <a:lstStyle/>
          <a:p>
            <a:pPr>
              <a:defRPr/>
            </a:pPr>
            <a:r>
              <a:rPr lang="tr-TR" sz="2500" dirty="0" smtClean="0"/>
              <a:t>ÖÖG olan </a:t>
            </a:r>
            <a:r>
              <a:rPr lang="tr-TR" sz="2500" dirty="0"/>
              <a:t>bireylerin tanılanmasında geleneksel yöntem olan tutarsızlık </a:t>
            </a:r>
            <a:r>
              <a:rPr lang="tr-TR" sz="2500" dirty="0" smtClean="0"/>
              <a:t>modeline alternatif </a:t>
            </a:r>
            <a:r>
              <a:rPr lang="tr-TR" sz="2500" dirty="0"/>
              <a:t>bir </a:t>
            </a:r>
            <a:r>
              <a:rPr lang="tr-TR" sz="2500" dirty="0" smtClean="0"/>
              <a:t>yöntem</a:t>
            </a:r>
          </a:p>
          <a:p>
            <a:pPr>
              <a:defRPr/>
            </a:pPr>
            <a:r>
              <a:rPr lang="tr-TR" sz="2500" dirty="0" smtClean="0"/>
              <a:t>Müdahale </a:t>
            </a:r>
            <a:r>
              <a:rPr lang="tr-TR" sz="2500" dirty="0"/>
              <a:t>sisteminin </a:t>
            </a:r>
            <a:r>
              <a:rPr lang="tr-TR" sz="2500" dirty="0" smtClean="0"/>
              <a:t>aşamalara </a:t>
            </a:r>
            <a:r>
              <a:rPr lang="tr-TR" sz="2500" dirty="0"/>
              <a:t>ayrılmış bir </a:t>
            </a:r>
            <a:r>
              <a:rPr lang="tr-TR" sz="2500" dirty="0" smtClean="0"/>
              <a:t>tipi</a:t>
            </a:r>
            <a:endParaRPr lang="tr-TR" sz="2500" dirty="0"/>
          </a:p>
          <a:p>
            <a:pPr>
              <a:defRPr/>
            </a:pPr>
            <a:r>
              <a:rPr lang="tr-TR" sz="2500" b="1" dirty="0" smtClean="0"/>
              <a:t>Özel </a:t>
            </a:r>
            <a:r>
              <a:rPr lang="tr-TR" sz="2500" b="1" dirty="0"/>
              <a:t>eğitimi önleyici bir yaklaşımdır ve erken tarama ile akademik alanda zorlukları olan ve risk altında bulunan çocuklara erken müdahalede bulunmayı </a:t>
            </a:r>
            <a:r>
              <a:rPr lang="tr-TR" sz="2500" b="1" dirty="0" smtClean="0"/>
              <a:t>sağlamakta</a:t>
            </a:r>
          </a:p>
          <a:p>
            <a:pPr>
              <a:defRPr/>
            </a:pPr>
            <a:r>
              <a:rPr lang="tr-TR" sz="2500" dirty="0"/>
              <a:t>A</a:t>
            </a:r>
            <a:r>
              <a:rPr lang="tr-TR" sz="2500" dirty="0" smtClean="0"/>
              <a:t>kademik </a:t>
            </a:r>
            <a:r>
              <a:rPr lang="tr-TR" sz="2500" dirty="0"/>
              <a:t>alanlarda güçlük yaşama belirtileri gösteren </a:t>
            </a:r>
            <a:r>
              <a:rPr lang="tr-TR" sz="2500" dirty="0">
                <a:effectLst>
                  <a:outerShdw blurRad="38100" dist="38100" dir="2700000" algn="tl">
                    <a:srgbClr val="000000">
                      <a:alpha val="43137"/>
                    </a:srgbClr>
                  </a:outerShdw>
                </a:effectLst>
              </a:rPr>
              <a:t>tüm öğrencilere </a:t>
            </a:r>
            <a:r>
              <a:rPr lang="tr-TR" sz="2500" b="1" dirty="0"/>
              <a:t>yardım eden bir yöntemdir </a:t>
            </a:r>
            <a:r>
              <a:rPr lang="tr-TR" sz="2500" dirty="0"/>
              <a:t>ve kimin öğrenme güçlüğü olabileceğine karar vermede yol </a:t>
            </a:r>
            <a:r>
              <a:rPr lang="tr-TR" sz="2500" dirty="0" smtClean="0"/>
              <a:t>gösterici</a:t>
            </a:r>
          </a:p>
        </p:txBody>
      </p:sp>
      <p:sp>
        <p:nvSpPr>
          <p:cNvPr id="4" name="1 Başlık"/>
          <p:cNvSpPr txBox="1">
            <a:spLocks/>
          </p:cNvSpPr>
          <p:nvPr/>
        </p:nvSpPr>
        <p:spPr bwMode="auto">
          <a:xfrm>
            <a:off x="981075" y="982663"/>
            <a:ext cx="7200900" cy="1077912"/>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fontScale="92500" lnSpcReduction="10000"/>
          </a:bodyPr>
          <a:lstStyle>
            <a:lvl1pPr algn="ctr" defTabSz="457200" rtl="0" eaLnBrk="0" fontAlgn="base" hangingPunct="0">
              <a:spcBef>
                <a:spcPct val="0"/>
              </a:spcBef>
              <a:spcAft>
                <a:spcPct val="0"/>
              </a:spcAft>
              <a:defRPr sz="4400" kern="1200">
                <a:ln w="3175" cmpd="sng">
                  <a:noFill/>
                </a:ln>
                <a:solidFill>
                  <a:schemeClr val="dk1"/>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eaLnBrk="1" fontAlgn="auto" hangingPunct="1">
              <a:spcAft>
                <a:spcPts val="0"/>
              </a:spcAft>
              <a:defRPr/>
            </a:pPr>
            <a:r>
              <a:rPr lang="tr-TR" sz="3600" b="1" dirty="0" smtClean="0"/>
              <a:t>MÜDAHALEYE YANIT VERME MODELİ-RTI</a:t>
            </a:r>
            <a:endParaRPr lang="tr-TR" sz="3600" b="1" dirty="0"/>
          </a:p>
        </p:txBody>
      </p:sp>
    </p:spTree>
    <p:extLst>
      <p:ext uri="{BB962C8B-B14F-4D97-AF65-F5344CB8AC3E}">
        <p14:creationId xmlns="" xmlns:p14="http://schemas.microsoft.com/office/powerpoint/2010/main" val="2628920713"/>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Unvan 1"/>
          <p:cNvSpPr>
            <a:spLocks noGrp="1"/>
          </p:cNvSpPr>
          <p:nvPr>
            <p:ph type="title"/>
          </p:nvPr>
        </p:nvSpPr>
        <p:spPr/>
        <p:txBody>
          <a:bodyPr/>
          <a:lstStyle/>
          <a:p>
            <a:endParaRPr lang="tr-TR" altLang="tr-TR" smtClean="0">
              <a:ln>
                <a:noFill/>
              </a:ln>
            </a:endParaRPr>
          </a:p>
        </p:txBody>
      </p:sp>
      <p:sp>
        <p:nvSpPr>
          <p:cNvPr id="4" name="1 Başlık"/>
          <p:cNvSpPr txBox="1">
            <a:spLocks/>
          </p:cNvSpPr>
          <p:nvPr/>
        </p:nvSpPr>
        <p:spPr bwMode="auto">
          <a:xfrm>
            <a:off x="395536" y="764704"/>
            <a:ext cx="8352928" cy="720725"/>
          </a:xfrm>
          <a:prstGeom prst="rect">
            <a:avLst/>
          </a:prstGeom>
          <a:ln w="9525"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anchor="ctr">
            <a:noAutofit/>
          </a:bodyPr>
          <a:lstStyle/>
          <a:p>
            <a:pPr algn="ctr" defTabSz="457200" eaLnBrk="1" fontAlgn="auto" hangingPunct="1">
              <a:spcAft>
                <a:spcPts val="0"/>
              </a:spcAft>
              <a:defRPr/>
            </a:pPr>
            <a:r>
              <a:rPr lang="tr-TR" sz="2600" b="1" dirty="0"/>
              <a:t>Tek bir RTI modeli yoktur, fakat tüm RTI modellerinin yaygın olarak şu dört anahtar bileşeni bulunmaktadır;</a:t>
            </a:r>
            <a:endParaRPr lang="tr-TR" sz="2600" b="1" dirty="0">
              <a:ln w="3175" cmpd="sng">
                <a:noFill/>
              </a:ln>
            </a:endParaRPr>
          </a:p>
        </p:txBody>
      </p:sp>
      <p:graphicFrame>
        <p:nvGraphicFramePr>
          <p:cNvPr id="9" name="İçerik Yer Tutucusu 8"/>
          <p:cNvGraphicFramePr>
            <a:graphicFrameLocks noGrp="1"/>
          </p:cNvGraphicFramePr>
          <p:nvPr>
            <p:ph idx="1"/>
            <p:extLst>
              <p:ext uri="{D42A27DB-BD31-4B8C-83A1-F6EECF244321}">
                <p14:modId xmlns="" xmlns:p14="http://schemas.microsoft.com/office/powerpoint/2010/main" val="2719499836"/>
              </p:ext>
            </p:extLst>
          </p:nvPr>
        </p:nvGraphicFramePr>
        <p:xfrm>
          <a:off x="467544" y="1571612"/>
          <a:ext cx="8280920" cy="452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2811482"/>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14"/>
          <p:cNvSpPr>
            <a:spLocks noGrp="1"/>
          </p:cNvSpPr>
          <p:nvPr>
            <p:ph type="title"/>
          </p:nvPr>
        </p:nvSpPr>
        <p:spPr/>
        <p:txBody>
          <a:bodyPr/>
          <a:lstStyle/>
          <a:p>
            <a:endParaRPr lang="tr-TR" altLang="tr-TR" smtClean="0">
              <a:ln>
                <a:noFill/>
              </a:ln>
            </a:endParaRPr>
          </a:p>
        </p:txBody>
      </p:sp>
      <p:sp>
        <p:nvSpPr>
          <p:cNvPr id="4" name="1 Başlık"/>
          <p:cNvSpPr txBox="1">
            <a:spLocks/>
          </p:cNvSpPr>
          <p:nvPr/>
        </p:nvSpPr>
        <p:spPr bwMode="auto">
          <a:xfrm>
            <a:off x="981075" y="982663"/>
            <a:ext cx="7200900" cy="1077912"/>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a:bodyPr>
          <a:lstStyle>
            <a:lvl1pPr algn="ctr" defTabSz="457200" rtl="0" eaLnBrk="0" fontAlgn="base" hangingPunct="0">
              <a:spcBef>
                <a:spcPct val="0"/>
              </a:spcBef>
              <a:spcAft>
                <a:spcPct val="0"/>
              </a:spcAft>
              <a:defRPr sz="4400" kern="1200">
                <a:ln w="3175" cmpd="sng">
                  <a:noFill/>
                </a:ln>
                <a:solidFill>
                  <a:schemeClr val="dk1"/>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eaLnBrk="1" fontAlgn="auto" hangingPunct="1">
              <a:spcAft>
                <a:spcPts val="0"/>
              </a:spcAft>
              <a:defRPr/>
            </a:pPr>
            <a:r>
              <a:rPr lang="tr-TR" sz="3600" b="1" dirty="0" smtClean="0"/>
              <a:t>RTI Bileşenleri</a:t>
            </a:r>
            <a:endParaRPr lang="tr-TR" sz="3600" b="1" dirty="0"/>
          </a:p>
        </p:txBody>
      </p:sp>
      <p:pic>
        <p:nvPicPr>
          <p:cNvPr id="37892" name="Diagram 17"/>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6425" y="2417763"/>
            <a:ext cx="3581400" cy="240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3" name="Right Arrow 13"/>
          <p:cNvSpPr>
            <a:spLocks noChangeArrowheads="1"/>
          </p:cNvSpPr>
          <p:nvPr/>
        </p:nvSpPr>
        <p:spPr bwMode="auto">
          <a:xfrm>
            <a:off x="3290888" y="2735263"/>
            <a:ext cx="1390650" cy="104775"/>
          </a:xfrm>
          <a:prstGeom prst="rightArrow">
            <a:avLst>
              <a:gd name="adj1" fmla="val 50000"/>
              <a:gd name="adj2" fmla="val 50019"/>
            </a:avLst>
          </a:prstGeom>
          <a:solidFill>
            <a:srgbClr val="4F81BD"/>
          </a:solidFill>
          <a:ln w="25400">
            <a:solidFill>
              <a:srgbClr val="243F60"/>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7894" name="Right Arrow 15"/>
          <p:cNvSpPr>
            <a:spLocks noChangeArrowheads="1"/>
          </p:cNvSpPr>
          <p:nvPr/>
        </p:nvSpPr>
        <p:spPr bwMode="auto">
          <a:xfrm>
            <a:off x="3840163" y="3448050"/>
            <a:ext cx="895350" cy="92075"/>
          </a:xfrm>
          <a:prstGeom prst="rightArrow">
            <a:avLst>
              <a:gd name="adj1" fmla="val 50000"/>
              <a:gd name="adj2" fmla="val 50331"/>
            </a:avLst>
          </a:prstGeom>
          <a:solidFill>
            <a:srgbClr val="4F81BD"/>
          </a:solidFill>
          <a:ln w="25400">
            <a:solidFill>
              <a:srgbClr val="243F60"/>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7895" name="Right Arrow 16"/>
          <p:cNvSpPr>
            <a:spLocks noChangeArrowheads="1"/>
          </p:cNvSpPr>
          <p:nvPr/>
        </p:nvSpPr>
        <p:spPr bwMode="auto">
          <a:xfrm>
            <a:off x="4284663" y="4386263"/>
            <a:ext cx="450850" cy="82550"/>
          </a:xfrm>
          <a:prstGeom prst="rightArrow">
            <a:avLst>
              <a:gd name="adj1" fmla="val 50000"/>
              <a:gd name="adj2" fmla="val 50443"/>
            </a:avLst>
          </a:prstGeom>
          <a:solidFill>
            <a:srgbClr val="4F81BD"/>
          </a:solidFill>
          <a:ln w="25400">
            <a:solidFill>
              <a:srgbClr val="243F60"/>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7896" name="Text Box 7"/>
          <p:cNvSpPr txBox="1">
            <a:spLocks noChangeArrowheads="1"/>
          </p:cNvSpPr>
          <p:nvPr/>
        </p:nvSpPr>
        <p:spPr bwMode="auto">
          <a:xfrm>
            <a:off x="4784725" y="2649538"/>
            <a:ext cx="2717800" cy="276225"/>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100">
                <a:solidFill>
                  <a:srgbClr val="000000"/>
                </a:solidFill>
              </a:rPr>
              <a:t>Yoğun eğitim/öğretim</a:t>
            </a:r>
            <a:endParaRPr lang="tr-TR" altLang="tr-TR"/>
          </a:p>
        </p:txBody>
      </p:sp>
      <p:sp>
        <p:nvSpPr>
          <p:cNvPr id="37897" name="Text Box 2"/>
          <p:cNvSpPr txBox="1">
            <a:spLocks noChangeArrowheads="1"/>
          </p:cNvSpPr>
          <p:nvPr/>
        </p:nvSpPr>
        <p:spPr bwMode="auto">
          <a:xfrm>
            <a:off x="4832350" y="3165475"/>
            <a:ext cx="2670175" cy="6477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100" dirty="0" smtClean="0">
                <a:solidFill>
                  <a:srgbClr val="000000"/>
                </a:solidFill>
              </a:rPr>
              <a:t>Birinci </a:t>
            </a:r>
            <a:r>
              <a:rPr lang="tr-TR" altLang="tr-TR" sz="1100" dirty="0">
                <a:solidFill>
                  <a:srgbClr val="000000"/>
                </a:solidFill>
              </a:rPr>
              <a:t>aşamada uygun ilerleme gösteremeyen öğrenciler için ek takviye öğretim</a:t>
            </a:r>
            <a:endParaRPr lang="tr-TR" altLang="tr-TR" dirty="0"/>
          </a:p>
        </p:txBody>
      </p:sp>
      <p:sp>
        <p:nvSpPr>
          <p:cNvPr id="37898" name="Text Box 5"/>
          <p:cNvSpPr txBox="1">
            <a:spLocks noChangeArrowheads="1"/>
          </p:cNvSpPr>
          <p:nvPr/>
        </p:nvSpPr>
        <p:spPr bwMode="auto">
          <a:xfrm>
            <a:off x="4884738" y="3944938"/>
            <a:ext cx="2649537" cy="777875"/>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1100" dirty="0" smtClean="0">
                <a:solidFill>
                  <a:srgbClr val="000000"/>
                </a:solidFill>
              </a:rPr>
              <a:t>Yüksek </a:t>
            </a:r>
            <a:r>
              <a:rPr lang="tr-TR" altLang="tr-TR" sz="1100" dirty="0">
                <a:solidFill>
                  <a:srgbClr val="000000"/>
                </a:solidFill>
              </a:rPr>
              <a:t>nitelikli (kanıta dayalı) eğitim programlarının kullanıldığı tüm genel eğitim sınıfları için temel öğretim</a:t>
            </a:r>
            <a:endParaRPr lang="tr-TR" altLang="tr-TR" dirty="0"/>
          </a:p>
        </p:txBody>
      </p:sp>
      <p:sp>
        <p:nvSpPr>
          <p:cNvPr id="37899" name="Rectangle 8"/>
          <p:cNvSpPr>
            <a:spLocks noChangeArrowheads="1"/>
          </p:cNvSpPr>
          <p:nvPr/>
        </p:nvSpPr>
        <p:spPr bwMode="auto">
          <a:xfrm>
            <a:off x="1090613" y="229711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7900" name="Rectangle 9"/>
          <p:cNvSpPr>
            <a:spLocks noChangeArrowheads="1"/>
          </p:cNvSpPr>
          <p:nvPr/>
        </p:nvSpPr>
        <p:spPr bwMode="auto">
          <a:xfrm>
            <a:off x="1090613" y="275431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37901" name="Rectangle 10"/>
          <p:cNvSpPr>
            <a:spLocks noChangeArrowheads="1"/>
          </p:cNvSpPr>
          <p:nvPr/>
        </p:nvSpPr>
        <p:spPr bwMode="auto">
          <a:xfrm>
            <a:off x="1090613" y="51625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tr-TR" altLang="tr-TR" sz="1200">
              <a:cs typeface="Times New Roman" panose="02020603050405020304" pitchFamily="18" charset="0"/>
            </a:endParaRPr>
          </a:p>
          <a:p>
            <a:r>
              <a:rPr lang="tr-TR" altLang="tr-TR" sz="1200">
                <a:cs typeface="Times New Roman" panose="02020603050405020304" pitchFamily="18" charset="0"/>
              </a:rPr>
              <a:t>			</a:t>
            </a:r>
            <a:endParaRPr lang="tr-TR" altLang="tr-TR"/>
          </a:p>
        </p:txBody>
      </p:sp>
    </p:spTree>
    <p:extLst>
      <p:ext uri="{BB962C8B-B14F-4D97-AF65-F5344CB8AC3E}">
        <p14:creationId xmlns="" xmlns:p14="http://schemas.microsoft.com/office/powerpoint/2010/main" val="2718599120"/>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3"/>
          <p:cNvSpPr>
            <a:spLocks noGrp="1"/>
          </p:cNvSpPr>
          <p:nvPr>
            <p:ph type="title"/>
          </p:nvPr>
        </p:nvSpPr>
        <p:spPr/>
        <p:txBody>
          <a:bodyPr/>
          <a:lstStyle/>
          <a:p>
            <a:endParaRPr lang="tr-TR" altLang="tr-TR" smtClean="0">
              <a:ln>
                <a:noFill/>
              </a:ln>
            </a:endParaRPr>
          </a:p>
        </p:txBody>
      </p:sp>
      <p:sp>
        <p:nvSpPr>
          <p:cNvPr id="38915" name="İçerik Yer Tutucusu 4"/>
          <p:cNvSpPr>
            <a:spLocks noGrp="1"/>
          </p:cNvSpPr>
          <p:nvPr>
            <p:ph idx="1"/>
          </p:nvPr>
        </p:nvSpPr>
        <p:spPr/>
        <p:txBody>
          <a:bodyPr>
            <a:normAutofit/>
          </a:bodyPr>
          <a:lstStyle/>
          <a:p>
            <a:r>
              <a:rPr lang="tr-TR" altLang="tr-TR" sz="3000" dirty="0" smtClean="0"/>
              <a:t>Tüm öğrencileri kapsamaktadır</a:t>
            </a:r>
          </a:p>
          <a:p>
            <a:r>
              <a:rPr lang="tr-TR" altLang="tr-TR" sz="3000" dirty="0" smtClean="0"/>
              <a:t>Sınıf öğretmeni </a:t>
            </a:r>
            <a:r>
              <a:rPr lang="tr-TR" altLang="tr-TR" sz="3000" b="1" dirty="0" smtClean="0"/>
              <a:t>normal sınıf ortamında öğrenciye etkililiği araştırmalarla kanıtlanmış eğitim programı ve öğretim yöntemleri kullanarak eğitim sağlamaktadır</a:t>
            </a:r>
          </a:p>
        </p:txBody>
      </p:sp>
      <p:sp>
        <p:nvSpPr>
          <p:cNvPr id="3" name="1 Başlık"/>
          <p:cNvSpPr txBox="1">
            <a:spLocks/>
          </p:cNvSpPr>
          <p:nvPr/>
        </p:nvSpPr>
        <p:spPr bwMode="auto">
          <a:xfrm>
            <a:off x="981075" y="982663"/>
            <a:ext cx="7200900" cy="1077912"/>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a:bodyPr>
          <a:lstStyle>
            <a:lvl1pPr algn="ctr" defTabSz="457200" rtl="0" eaLnBrk="0" fontAlgn="base" hangingPunct="0">
              <a:spcBef>
                <a:spcPct val="0"/>
              </a:spcBef>
              <a:spcAft>
                <a:spcPct val="0"/>
              </a:spcAft>
              <a:defRPr sz="4400" kern="1200">
                <a:ln w="3175" cmpd="sng">
                  <a:noFill/>
                </a:ln>
                <a:solidFill>
                  <a:schemeClr val="dk1"/>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eaLnBrk="1" fontAlgn="auto" hangingPunct="1">
              <a:spcAft>
                <a:spcPts val="0"/>
              </a:spcAft>
              <a:defRPr/>
            </a:pPr>
            <a:r>
              <a:rPr lang="tr-TR" sz="3600" b="1" dirty="0" smtClean="0"/>
              <a:t>RTI/ 1. Aşama </a:t>
            </a:r>
            <a:endParaRPr lang="tr-TR" sz="3600" b="1" dirty="0"/>
          </a:p>
        </p:txBody>
      </p:sp>
    </p:spTree>
    <p:extLst>
      <p:ext uri="{BB962C8B-B14F-4D97-AF65-F5344CB8AC3E}">
        <p14:creationId xmlns="" xmlns:p14="http://schemas.microsoft.com/office/powerpoint/2010/main" val="2170002727"/>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3"/>
          <p:cNvSpPr>
            <a:spLocks noGrp="1"/>
          </p:cNvSpPr>
          <p:nvPr>
            <p:ph type="title"/>
          </p:nvPr>
        </p:nvSpPr>
        <p:spPr/>
        <p:txBody>
          <a:bodyPr/>
          <a:lstStyle/>
          <a:p>
            <a:endParaRPr lang="tr-TR" altLang="tr-TR" smtClean="0">
              <a:ln>
                <a:noFill/>
              </a:ln>
            </a:endParaRPr>
          </a:p>
        </p:txBody>
      </p:sp>
      <p:sp>
        <p:nvSpPr>
          <p:cNvPr id="39939" name="İçerik Yer Tutucusu 4"/>
          <p:cNvSpPr>
            <a:spLocks noGrp="1"/>
          </p:cNvSpPr>
          <p:nvPr>
            <p:ph idx="1"/>
          </p:nvPr>
        </p:nvSpPr>
        <p:spPr>
          <a:xfrm>
            <a:off x="467544" y="2348880"/>
            <a:ext cx="8208912" cy="3444997"/>
          </a:xfrm>
        </p:spPr>
        <p:txBody>
          <a:bodyPr>
            <a:noAutofit/>
          </a:bodyPr>
          <a:lstStyle/>
          <a:p>
            <a:r>
              <a:rPr lang="tr-TR" altLang="tr-TR" dirty="0" smtClean="0"/>
              <a:t>Birinci aşamada uygun ilerleme gösteremeyen (müdahaleye yanıt vermeyen) öğrencileri kapsamaktadır</a:t>
            </a:r>
          </a:p>
          <a:p>
            <a:r>
              <a:rPr lang="tr-TR" altLang="tr-TR" dirty="0" smtClean="0"/>
              <a:t>Bu aşamada müdahaleler küçük grup içinde sunulmaktadır (5-8 kişilik), bu nedenle birinci aşamadan daha yoğundur</a:t>
            </a:r>
          </a:p>
          <a:p>
            <a:r>
              <a:rPr lang="tr-TR" altLang="tr-TR" dirty="0" smtClean="0"/>
              <a:t>Yoğun müdahale belli bir süre kapsamında uygulanmakta (10 hafta gibi) ve sonrasında tekrar değerlendirme yapılmaktadır</a:t>
            </a:r>
          </a:p>
          <a:p>
            <a:r>
              <a:rPr lang="tr-TR" altLang="tr-TR" dirty="0" smtClean="0"/>
              <a:t>İlerleme gösteren öğrenciler 1. aşamaya geri döndürülmeli, biraz ama yeterli ilerleme göstermeyen öğrenciler başka bir 2. aşama müdahale programına alınmalı ve çok az ya da hiç ilerleme göstermeyen öğrenciler de 3. aşamaya taşınmalıdır</a:t>
            </a:r>
          </a:p>
        </p:txBody>
      </p:sp>
      <p:sp>
        <p:nvSpPr>
          <p:cNvPr id="3" name="1 Başlık"/>
          <p:cNvSpPr txBox="1">
            <a:spLocks/>
          </p:cNvSpPr>
          <p:nvPr/>
        </p:nvSpPr>
        <p:spPr bwMode="auto">
          <a:xfrm>
            <a:off x="981075" y="982663"/>
            <a:ext cx="7200900" cy="1077912"/>
          </a:xfrm>
          <a:prstGeom prst="rect">
            <a:avLst/>
          </a:prstGeom>
        </p:spPr>
        <p:style>
          <a:lnRef idx="1">
            <a:schemeClr val="accent6"/>
          </a:lnRef>
          <a:fillRef idx="2">
            <a:schemeClr val="accent6"/>
          </a:fillRef>
          <a:effectRef idx="1">
            <a:schemeClr val="accent6"/>
          </a:effectRef>
          <a:fontRef idx="minor">
            <a:schemeClr val="dk1"/>
          </a:fontRef>
        </p:style>
        <p:txBody>
          <a:bodyPr anchor="ctr">
            <a:normAutofit/>
          </a:bodyPr>
          <a:lstStyle>
            <a:lvl1pPr algn="ctr" defTabSz="457200" rtl="0" eaLnBrk="0" fontAlgn="base" hangingPunct="0">
              <a:spcBef>
                <a:spcPct val="0"/>
              </a:spcBef>
              <a:spcAft>
                <a:spcPct val="0"/>
              </a:spcAft>
              <a:defRPr sz="4400" kern="1200">
                <a:ln w="3175" cmpd="sng">
                  <a:noFill/>
                </a:ln>
                <a:solidFill>
                  <a:schemeClr val="dk1"/>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eaLnBrk="1" fontAlgn="auto" hangingPunct="1">
              <a:spcAft>
                <a:spcPts val="0"/>
              </a:spcAft>
              <a:defRPr/>
            </a:pPr>
            <a:r>
              <a:rPr lang="tr-TR" sz="3600" b="1" dirty="0" smtClean="0"/>
              <a:t>RTI/ 2. Aşama </a:t>
            </a:r>
            <a:endParaRPr lang="tr-TR" sz="3600" b="1" dirty="0"/>
          </a:p>
        </p:txBody>
      </p:sp>
    </p:spTree>
    <p:extLst>
      <p:ext uri="{BB962C8B-B14F-4D97-AF65-F5344CB8AC3E}">
        <p14:creationId xmlns="" xmlns:p14="http://schemas.microsoft.com/office/powerpoint/2010/main" val="481565886"/>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2212</TotalTime>
  <Words>4559</Words>
  <Application>Microsoft Office PowerPoint</Application>
  <PresentationFormat>Ekran Gösterisi (4:3)</PresentationFormat>
  <Paragraphs>453</Paragraphs>
  <Slides>110</Slides>
  <Notes>5</Notes>
  <HiddenSlides>0</HiddenSlides>
  <MMClips>0</MMClips>
  <ScaleCrop>false</ScaleCrop>
  <HeadingPairs>
    <vt:vector size="4" baseType="variant">
      <vt:variant>
        <vt:lpstr>Tema</vt:lpstr>
      </vt:variant>
      <vt:variant>
        <vt:i4>1</vt:i4>
      </vt:variant>
      <vt:variant>
        <vt:lpstr>Slayt Başlıkları</vt:lpstr>
      </vt:variant>
      <vt:variant>
        <vt:i4>110</vt:i4>
      </vt:variant>
    </vt:vector>
  </HeadingPairs>
  <TitlesOfParts>
    <vt:vector size="111" baseType="lpstr">
      <vt:lpstr>Organik</vt:lpstr>
      <vt:lpstr>ÖZEL ÖĞRENME GÜÇLÜĞÜ </vt:lpstr>
      <vt:lpstr>ÖZEL ÖĞRENME GÜÇLÜĞÜ</vt:lpstr>
      <vt:lpstr>ÖZEL ÖĞRENME GÜÇLÜĞÜ</vt:lpstr>
      <vt:lpstr>ÖZEL ÖĞRENME GÜÇLÜĞÜ</vt:lpstr>
      <vt:lpstr>ÖZEL ÖĞRENME GÜÇLÜĞÜ</vt:lpstr>
      <vt:lpstr>NEDENLERİ</vt:lpstr>
      <vt:lpstr>NEDENLERİ</vt:lpstr>
      <vt:lpstr>Slayt 8</vt:lpstr>
      <vt:lpstr>Slayt 9</vt:lpstr>
      <vt:lpstr>Slayt 10</vt:lpstr>
      <vt:lpstr>Slayt 11</vt:lpstr>
      <vt:lpstr>Slayt 12</vt:lpstr>
      <vt:lpstr>Slayt 13</vt:lpstr>
      <vt:lpstr>Slayt 14</vt:lpstr>
      <vt:lpstr>Slayt 15</vt:lpstr>
      <vt:lpstr>TANILAMA</vt:lpstr>
      <vt:lpstr>Slayt 17</vt:lpstr>
      <vt:lpstr>Öğrenme Güçlüğü olan çocukların bebeklikten itibaren bazı problemlerle karşılaştıkları görülmektedir. Ebeveyn aslında bu durumu farkında olmadan anlatabilmektedir. </vt:lpstr>
      <vt:lpstr>Doğumdan itibaren ; "huzursuz,  rahatsız,  uyku problemi olan,  kısa süreli ve huzursuz uyuyan,  beslenme,  emme güçlüğü çeken,  gazlı olarak tanımlanan,  kas gerimi ve kas koordinasyonu düşük,  sürekli hareket halinde olan,  tutulmaktan ve dokunulmaktan hoşlanmayan,  algısal problemleri olan çocuklar"  olarak ebeveyn tarafından tanımlanabilirler</vt:lpstr>
      <vt:lpstr>Slayt 20</vt:lpstr>
      <vt:lpstr>Slayt 21</vt:lpstr>
      <vt:lpstr>Slayt 22</vt:lpstr>
      <vt:lpstr>Slayt 23</vt:lpstr>
      <vt:lpstr>Slayt 24</vt:lpstr>
      <vt:lpstr>Slayt 25</vt:lpstr>
      <vt:lpstr>Slayt 26</vt:lpstr>
      <vt:lpstr>Slayt 27</vt:lpstr>
      <vt:lpstr>Özel Öğrenme Güçlüğü Olan Bireylerde En Sık Görülen 10 Özellik</vt:lpstr>
      <vt:lpstr>Özel Öğrenme Güçlüğü Olan Bireylerde En Sık Görülen 10 Özellik</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SINIFLANDIRILMASI</vt:lpstr>
      <vt:lpstr>Öğrenme güçlüğüm olduğunu nerden biliyorsunuz? Belki sizin öğretme güçlüğünüz vardır?</vt:lpstr>
      <vt:lpstr>Slayt 104</vt:lpstr>
      <vt:lpstr>Slayt 105</vt:lpstr>
      <vt:lpstr>Slayt 106</vt:lpstr>
      <vt:lpstr>Slayt 107</vt:lpstr>
      <vt:lpstr>Slayt 108</vt:lpstr>
      <vt:lpstr>Slayt 109</vt:lpstr>
      <vt:lpstr>Slayt 110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Özel_Öğrenme_Güçlüğü_Olan_Çocukların_Akademik_Olmayan_Özellikleri</dc:title>
  <dc:creator>Macid Melekoğlu</dc:creator>
  <cp:lastModifiedBy>17515875504</cp:lastModifiedBy>
  <cp:revision>237</cp:revision>
  <dcterms:created xsi:type="dcterms:W3CDTF">2014-02-17T18:57:04Z</dcterms:created>
  <dcterms:modified xsi:type="dcterms:W3CDTF">2018-03-23T12:54:19Z</dcterms:modified>
</cp:coreProperties>
</file>