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64"/>
  </p:notesMasterIdLst>
  <p:sldIdLst>
    <p:sldId id="277" r:id="rId2"/>
    <p:sldId id="323" r:id="rId3"/>
    <p:sldId id="324" r:id="rId4"/>
    <p:sldId id="325" r:id="rId5"/>
    <p:sldId id="326" r:id="rId6"/>
    <p:sldId id="305" r:id="rId7"/>
    <p:sldId id="258" r:id="rId8"/>
    <p:sldId id="321" r:id="rId9"/>
    <p:sldId id="307" r:id="rId10"/>
    <p:sldId id="261" r:id="rId11"/>
    <p:sldId id="263" r:id="rId12"/>
    <p:sldId id="264" r:id="rId13"/>
    <p:sldId id="262" r:id="rId14"/>
    <p:sldId id="260" r:id="rId15"/>
    <p:sldId id="308" r:id="rId16"/>
    <p:sldId id="309" r:id="rId17"/>
    <p:sldId id="310" r:id="rId18"/>
    <p:sldId id="311" r:id="rId19"/>
    <p:sldId id="312" r:id="rId20"/>
    <p:sldId id="313" r:id="rId21"/>
    <p:sldId id="314" r:id="rId22"/>
    <p:sldId id="269" r:id="rId23"/>
    <p:sldId id="327" r:id="rId24"/>
    <p:sldId id="328" r:id="rId25"/>
    <p:sldId id="329" r:id="rId26"/>
    <p:sldId id="330" r:id="rId27"/>
    <p:sldId id="331" r:id="rId28"/>
    <p:sldId id="332" r:id="rId29"/>
    <p:sldId id="333" r:id="rId30"/>
    <p:sldId id="334" r:id="rId31"/>
    <p:sldId id="318" r:id="rId32"/>
    <p:sldId id="278" r:id="rId33"/>
    <p:sldId id="279" r:id="rId34"/>
    <p:sldId id="319" r:id="rId35"/>
    <p:sldId id="281" r:id="rId36"/>
    <p:sldId id="335" r:id="rId37"/>
    <p:sldId id="283" r:id="rId38"/>
    <p:sldId id="284" r:id="rId39"/>
    <p:sldId id="285" r:id="rId40"/>
    <p:sldId id="286" r:id="rId41"/>
    <p:sldId id="287" r:id="rId42"/>
    <p:sldId id="322" r:id="rId43"/>
    <p:sldId id="320" r:id="rId44"/>
    <p:sldId id="270" r:id="rId45"/>
    <p:sldId id="271" r:id="rId46"/>
    <p:sldId id="266" r:id="rId47"/>
    <p:sldId id="272" r:id="rId48"/>
    <p:sldId id="274" r:id="rId49"/>
    <p:sldId id="275" r:id="rId50"/>
    <p:sldId id="276" r:id="rId51"/>
    <p:sldId id="294" r:id="rId52"/>
    <p:sldId id="295" r:id="rId53"/>
    <p:sldId id="296" r:id="rId54"/>
    <p:sldId id="297" r:id="rId55"/>
    <p:sldId id="298" r:id="rId56"/>
    <p:sldId id="299" r:id="rId57"/>
    <p:sldId id="300" r:id="rId58"/>
    <p:sldId id="301" r:id="rId59"/>
    <p:sldId id="302" r:id="rId60"/>
    <p:sldId id="303" r:id="rId61"/>
    <p:sldId id="304" r:id="rId62"/>
    <p:sldId id="336" r:id="rId6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varScale="1">
        <p:scale>
          <a:sx n="73" d="100"/>
          <a:sy n="73" d="100"/>
        </p:scale>
        <p:origin x="-1260" y="-10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C10A-F572-43E3-B2E2-4323AB5546AE}" type="datetimeFigureOut">
              <a:rPr lang="tr-TR" smtClean="0"/>
              <a:pPr/>
              <a:t>23.11.2017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4C673-C77A-4C0B-A8EA-D70B690F03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914C673-C77A-4C0B-A8EA-D70B690F032C}" type="slidenum">
              <a:rPr lang="tr-TR" smtClean="0"/>
              <a:pPr/>
              <a:t>25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3776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8481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511065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952501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110597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751821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342127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17748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0077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671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84489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94251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79390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4075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50859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23.11.2017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70393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23.11.2017</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99599685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gif"/><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S&#246;zc&#252;k%20listesi.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De&#287;erlendirme%20formu.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33618"/>
            <a:ext cx="6858000" cy="1484194"/>
          </a:xfrm>
        </p:spPr>
        <p:txBody>
          <a:bodyPr>
            <a:normAutofit fontScale="90000"/>
          </a:bodyPr>
          <a:lstStyle/>
          <a:p>
            <a:pPr algn="ctr"/>
            <a:r>
              <a:rPr lang="tr-TR" b="1" smtClean="0">
                <a:solidFill>
                  <a:schemeClr val="tx1"/>
                </a:solidFill>
              </a:rPr>
              <a:t>OKUMAGÜÇLÜKLERİ</a:t>
            </a:r>
            <a:br>
              <a:rPr lang="tr-TR" b="1" smtClean="0">
                <a:solidFill>
                  <a:schemeClr val="tx1"/>
                </a:solidFill>
              </a:rPr>
            </a:br>
            <a:r>
              <a:rPr lang="tr-TR" b="1" smtClean="0">
                <a:solidFill>
                  <a:schemeClr val="tx1"/>
                </a:solidFill>
              </a:rPr>
              <a:t>DİSLEKSİ</a:t>
            </a:r>
            <a:endParaRPr lang="en-GB" b="1" dirty="0">
              <a:solidFill>
                <a:schemeClr val="tx1"/>
              </a:solidFill>
            </a:endParaRPr>
          </a:p>
        </p:txBody>
      </p:sp>
      <p:sp>
        <p:nvSpPr>
          <p:cNvPr id="3" name="Alt Başlık 2"/>
          <p:cNvSpPr>
            <a:spLocks noGrp="1"/>
          </p:cNvSpPr>
          <p:nvPr>
            <p:ph type="subTitle" idx="1"/>
          </p:nvPr>
        </p:nvSpPr>
        <p:spPr>
          <a:xfrm>
            <a:off x="1143000" y="3571876"/>
            <a:ext cx="6929462" cy="1928826"/>
          </a:xfrm>
        </p:spPr>
        <p:txBody>
          <a:bodyPr>
            <a:normAutofit/>
          </a:bodyPr>
          <a:lstStyle/>
          <a:p>
            <a:pPr algn="ctr"/>
            <a:r>
              <a:rPr lang="tr-TR" sz="2400" b="1" dirty="0" smtClean="0">
                <a:solidFill>
                  <a:schemeClr val="tx1"/>
                </a:solidFill>
              </a:rPr>
              <a:t>HACI KADRİYE ARSLAN REHBERLİK VE ARAŞTIRMA MERKEZİ</a:t>
            </a:r>
          </a:p>
          <a:p>
            <a:pPr algn="ctr"/>
            <a:r>
              <a:rPr lang="tr-TR" b="1" dirty="0" smtClean="0">
                <a:solidFill>
                  <a:schemeClr val="tx1"/>
                </a:solidFill>
              </a:rPr>
              <a:t>AYDIN</a:t>
            </a:r>
          </a:p>
          <a:p>
            <a:pPr algn="ctr"/>
            <a:r>
              <a:rPr lang="tr-TR" b="1" dirty="0" smtClean="0">
                <a:solidFill>
                  <a:schemeClr val="tx1"/>
                </a:solidFill>
              </a:rPr>
              <a:t> 2017-2018</a:t>
            </a:r>
          </a:p>
          <a:p>
            <a:pPr algn="ctr"/>
            <a:endParaRPr lang="en-GB" sz="2400" b="1" dirty="0">
              <a:solidFill>
                <a:schemeClr val="tx1"/>
              </a:solidFill>
            </a:endParaRPr>
          </a:p>
        </p:txBody>
      </p:sp>
    </p:spTree>
    <p:extLst>
      <p:ext uri="{BB962C8B-B14F-4D97-AF65-F5344CB8AC3E}">
        <p14:creationId xmlns="" xmlns:p14="http://schemas.microsoft.com/office/powerpoint/2010/main" val="353902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normAutofit fontScale="90000"/>
          </a:bodyPr>
          <a:lstStyle/>
          <a:p>
            <a:pPr algn="ctr"/>
            <a:r>
              <a:rPr lang="tr-TR" sz="2800" dirty="0" smtClean="0">
                <a:solidFill>
                  <a:schemeClr val="tx1"/>
                </a:solidFill>
              </a:rPr>
              <a:t>Okuma Hataları</a:t>
            </a:r>
            <a:br>
              <a:rPr lang="tr-TR" sz="2800" dirty="0" smtClean="0">
                <a:solidFill>
                  <a:schemeClr val="tx1"/>
                </a:solidFill>
              </a:rPr>
            </a:br>
            <a:r>
              <a:rPr lang="tr-TR" sz="2800" dirty="0" smtClean="0">
                <a:solidFill>
                  <a:schemeClr val="tx1"/>
                </a:solidFill>
              </a:rPr>
              <a:t>DİSLEKSİ BELİRTİLERİ</a:t>
            </a:r>
            <a:endParaRPr lang="tr-TR" sz="2800" dirty="0">
              <a:solidFill>
                <a:schemeClr val="tx1"/>
              </a:solidFill>
            </a:endParaRPr>
          </a:p>
        </p:txBody>
      </p:sp>
      <p:sp>
        <p:nvSpPr>
          <p:cNvPr id="2" name="1 İçerik Yer Tutucusu"/>
          <p:cNvSpPr>
            <a:spLocks noGrp="1"/>
          </p:cNvSpPr>
          <p:nvPr>
            <p:ph idx="1"/>
          </p:nvPr>
        </p:nvSpPr>
        <p:spPr>
          <a:xfrm>
            <a:off x="457200" y="1556792"/>
            <a:ext cx="8229600" cy="4539208"/>
          </a:xfrm>
        </p:spPr>
        <p:txBody>
          <a:bodyPr/>
          <a:lstStyle/>
          <a:p>
            <a:r>
              <a:rPr lang="tr-TR" dirty="0"/>
              <a:t>Yerine sözcük koyma</a:t>
            </a:r>
          </a:p>
          <a:p>
            <a:pPr marL="0" indent="0">
              <a:buNone/>
            </a:pPr>
            <a:r>
              <a:rPr lang="tr-TR" dirty="0">
                <a:solidFill>
                  <a:srgbClr val="FF0000"/>
                </a:solidFill>
              </a:rPr>
              <a:t>Sözcüğü anlamsız bir sözcük olarak okuma</a:t>
            </a:r>
          </a:p>
          <a:p>
            <a:pPr marL="0" indent="0">
              <a:buNone/>
            </a:pPr>
            <a:r>
              <a:rPr lang="tr-TR" i="1" dirty="0">
                <a:solidFill>
                  <a:schemeClr val="tx1"/>
                </a:solidFill>
              </a:rPr>
              <a:t>yemyeşil&gt;</a:t>
            </a:r>
            <a:r>
              <a:rPr lang="tr-TR" i="1" dirty="0" err="1">
                <a:solidFill>
                  <a:schemeClr val="tx1"/>
                </a:solidFill>
              </a:rPr>
              <a:t>yemşiyel</a:t>
            </a:r>
            <a:endParaRPr lang="tr-TR" dirty="0">
              <a:solidFill>
                <a:schemeClr val="tx1"/>
              </a:solidFill>
            </a:endParaRPr>
          </a:p>
          <a:p>
            <a:pPr marL="0" indent="0">
              <a:buNone/>
            </a:pPr>
            <a:r>
              <a:rPr lang="tr-TR" dirty="0">
                <a:solidFill>
                  <a:srgbClr val="FF0000"/>
                </a:solidFill>
              </a:rPr>
              <a:t>Sözcüğü görsel olarak benzeyen anlamlı bir sözcük olarak okuma</a:t>
            </a:r>
          </a:p>
          <a:p>
            <a:pPr marL="0" indent="0">
              <a:buNone/>
            </a:pPr>
            <a:r>
              <a:rPr lang="tr-TR" i="1" dirty="0">
                <a:solidFill>
                  <a:schemeClr val="tx1"/>
                </a:solidFill>
              </a:rPr>
              <a:t>sucu&gt;sunucu</a:t>
            </a:r>
            <a:endParaRPr lang="tr-TR" dirty="0">
              <a:solidFill>
                <a:schemeClr val="tx1"/>
              </a:solidFill>
            </a:endParaRPr>
          </a:p>
          <a:p>
            <a:pPr marL="0" indent="0">
              <a:buNone/>
            </a:pPr>
            <a:r>
              <a:rPr lang="tr-TR" dirty="0">
                <a:solidFill>
                  <a:srgbClr val="FF0000"/>
                </a:solidFill>
              </a:rPr>
              <a:t>Sözcüğü görsel olarak benzemeyen bağlama uymayan anlamlı bir sözcük olarak okuma</a:t>
            </a:r>
          </a:p>
          <a:p>
            <a:pPr marL="0" indent="0">
              <a:buNone/>
            </a:pPr>
            <a:r>
              <a:rPr lang="tr-TR" i="1" dirty="0">
                <a:solidFill>
                  <a:schemeClr val="tx1"/>
                </a:solidFill>
              </a:rPr>
              <a:t>çok&gt;bir</a:t>
            </a:r>
            <a:endParaRPr lang="tr-TR" dirty="0">
              <a:solidFill>
                <a:schemeClr val="tx1"/>
              </a:solidFill>
            </a:endParaRPr>
          </a:p>
          <a:p>
            <a:pPr marL="0" indent="0">
              <a:buNone/>
            </a:pPr>
            <a:r>
              <a:rPr lang="tr-TR" dirty="0">
                <a:solidFill>
                  <a:srgbClr val="FF0000"/>
                </a:solidFill>
              </a:rPr>
              <a:t>Sözcüğü görsel olarak benzemeyen bağlama uyan anlamlı bir sözcük olarak okuma</a:t>
            </a:r>
          </a:p>
          <a:p>
            <a:pPr marL="0" indent="0">
              <a:buNone/>
            </a:pPr>
            <a:r>
              <a:rPr lang="tr-TR" i="1" dirty="0">
                <a:solidFill>
                  <a:schemeClr val="tx1"/>
                </a:solidFill>
              </a:rPr>
              <a:t>büyük&gt;iri</a:t>
            </a:r>
            <a:endParaRPr lang="tr-TR" dirty="0">
              <a:solidFill>
                <a:schemeClr val="tx1"/>
              </a:solidFill>
            </a:endParaRPr>
          </a:p>
          <a:p>
            <a:pPr>
              <a:buNone/>
            </a:pPr>
            <a:endParaRPr lang="tr-T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dirty="0">
                <a:solidFill>
                  <a:srgbClr val="FF0000"/>
                </a:solidFill>
              </a:rPr>
              <a:t>Sözcük ekleme</a:t>
            </a:r>
          </a:p>
          <a:p>
            <a:pPr marL="0" indent="0">
              <a:buNone/>
            </a:pPr>
            <a:r>
              <a:rPr lang="tr-TR" dirty="0"/>
              <a:t>“İşe yaramadığını mı düşünüyorsun?”</a:t>
            </a:r>
            <a:r>
              <a:rPr lang="tr-TR" i="1" dirty="0"/>
              <a:t>&gt;</a:t>
            </a:r>
            <a:r>
              <a:rPr lang="tr-TR" dirty="0"/>
              <a:t>“</a:t>
            </a:r>
            <a:r>
              <a:rPr lang="tr-TR" dirty="0">
                <a:solidFill>
                  <a:srgbClr val="7030A0"/>
                </a:solidFill>
              </a:rPr>
              <a:t>İşe yaramadığını mı </a:t>
            </a:r>
            <a:r>
              <a:rPr lang="tr-TR" u="sng" dirty="0">
                <a:solidFill>
                  <a:srgbClr val="7030A0"/>
                </a:solidFill>
              </a:rPr>
              <a:t>bu</a:t>
            </a:r>
            <a:r>
              <a:rPr lang="tr-TR" dirty="0">
                <a:solidFill>
                  <a:srgbClr val="7030A0"/>
                </a:solidFill>
              </a:rPr>
              <a:t> düşünüyorsun?”</a:t>
            </a:r>
          </a:p>
          <a:p>
            <a:pPr lvl="0"/>
            <a:r>
              <a:rPr lang="tr-TR" dirty="0">
                <a:solidFill>
                  <a:srgbClr val="FF0000"/>
                </a:solidFill>
              </a:rPr>
              <a:t>Sözcük atlama</a:t>
            </a:r>
          </a:p>
          <a:p>
            <a:pPr marL="0" indent="0">
              <a:buNone/>
            </a:pPr>
            <a:r>
              <a:rPr lang="tr-TR" dirty="0"/>
              <a:t>“Şu çatlak kovaya kalsa herhalde sahibimiz aç kalır</a:t>
            </a:r>
            <a:r>
              <a:rPr lang="tr-TR" dirty="0">
                <a:solidFill>
                  <a:srgbClr val="7030A0"/>
                </a:solidFill>
              </a:rPr>
              <a:t>.”</a:t>
            </a:r>
            <a:r>
              <a:rPr lang="tr-TR" i="1" dirty="0">
                <a:solidFill>
                  <a:srgbClr val="7030A0"/>
                </a:solidFill>
              </a:rPr>
              <a:t>&gt;</a:t>
            </a:r>
            <a:r>
              <a:rPr lang="tr-TR" dirty="0">
                <a:solidFill>
                  <a:srgbClr val="7030A0"/>
                </a:solidFill>
              </a:rPr>
              <a:t>“Şu çatlak kalsa sahibimiz aç kalır.”</a:t>
            </a:r>
          </a:p>
          <a:p>
            <a:pPr lvl="0"/>
            <a:r>
              <a:rPr lang="tr-TR" dirty="0">
                <a:solidFill>
                  <a:srgbClr val="FF0000"/>
                </a:solidFill>
              </a:rPr>
              <a:t>Sözcüğün bir bölümünün ya da tümünün tekrarı</a:t>
            </a:r>
          </a:p>
          <a:p>
            <a:pPr marL="0" indent="0">
              <a:buNone/>
            </a:pPr>
            <a:r>
              <a:rPr lang="tr-TR" i="1" dirty="0">
                <a:solidFill>
                  <a:schemeClr val="tx1"/>
                </a:solidFill>
              </a:rPr>
              <a:t>rengarenk&gt;</a:t>
            </a:r>
            <a:r>
              <a:rPr lang="tr-TR" i="1" dirty="0" err="1">
                <a:solidFill>
                  <a:schemeClr val="tx1"/>
                </a:solidFill>
              </a:rPr>
              <a:t>rengagarenk</a:t>
            </a:r>
            <a:endParaRPr lang="tr-TR" dirty="0">
              <a:solidFill>
                <a:schemeClr val="tx1"/>
              </a:solidFill>
            </a:endParaRP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468288"/>
          </a:xfrm>
        </p:spPr>
        <p:txBody>
          <a:bodyPr>
            <a:normAutofit fontScale="90000"/>
          </a:bodyPr>
          <a:lstStyle/>
          <a:p>
            <a:endParaRPr lang="tr-TR" dirty="0"/>
          </a:p>
        </p:txBody>
      </p:sp>
      <p:sp>
        <p:nvSpPr>
          <p:cNvPr id="2" name="1 İçerik Yer Tutucusu"/>
          <p:cNvSpPr>
            <a:spLocks noGrp="1"/>
          </p:cNvSpPr>
          <p:nvPr>
            <p:ph idx="1"/>
          </p:nvPr>
        </p:nvSpPr>
        <p:spPr>
          <a:xfrm>
            <a:off x="428596" y="642918"/>
            <a:ext cx="8229600" cy="5403304"/>
          </a:xfrm>
        </p:spPr>
        <p:txBody>
          <a:bodyPr>
            <a:normAutofit fontScale="85000" lnSpcReduction="20000"/>
          </a:bodyPr>
          <a:lstStyle/>
          <a:p>
            <a:pPr lvl="0"/>
            <a:endParaRPr lang="tr-TR" dirty="0" smtClean="0"/>
          </a:p>
          <a:p>
            <a:pPr lvl="0"/>
            <a:endParaRPr lang="tr-TR" dirty="0"/>
          </a:p>
          <a:p>
            <a:pPr lvl="0"/>
            <a:r>
              <a:rPr lang="tr-TR" dirty="0" smtClean="0"/>
              <a:t>Sözcük </a:t>
            </a:r>
            <a:r>
              <a:rPr lang="tr-TR" dirty="0"/>
              <a:t>grubunun tekrarı</a:t>
            </a:r>
          </a:p>
          <a:p>
            <a:pPr marL="0" indent="0">
              <a:buNone/>
            </a:pPr>
            <a:r>
              <a:rPr lang="tr-TR" i="1" dirty="0"/>
              <a:t>“Sucunun bir şikayeti yokmuş ama…”&gt;“ </a:t>
            </a:r>
            <a:r>
              <a:rPr lang="tr-TR" i="1" dirty="0">
                <a:solidFill>
                  <a:srgbClr val="FF0000"/>
                </a:solidFill>
              </a:rPr>
              <a:t>Sucunun bir şikayeti sucunun bir şikayeti yokmuş ama…”</a:t>
            </a:r>
            <a:endParaRPr lang="tr-TR" dirty="0">
              <a:solidFill>
                <a:srgbClr val="FF0000"/>
              </a:solidFill>
            </a:endParaRPr>
          </a:p>
          <a:p>
            <a:pPr lvl="0"/>
            <a:r>
              <a:rPr lang="tr-TR" dirty="0"/>
              <a:t>Sözcüklerin yerlerini değiştirme</a:t>
            </a:r>
          </a:p>
          <a:p>
            <a:pPr marL="0" indent="0">
              <a:buNone/>
            </a:pPr>
            <a:r>
              <a:rPr lang="tr-TR" i="1" dirty="0"/>
              <a:t>“…diğer kovanın sağlam olmasından daha çok yarıyor işime.” “…</a:t>
            </a:r>
            <a:r>
              <a:rPr lang="tr-TR" i="1" dirty="0">
                <a:solidFill>
                  <a:srgbClr val="FF0000"/>
                </a:solidFill>
              </a:rPr>
              <a:t>diğer kovanın sağlam olmasından daha çok </a:t>
            </a:r>
            <a:r>
              <a:rPr lang="tr-TR" i="1" u="sng" dirty="0">
                <a:solidFill>
                  <a:srgbClr val="FF0000"/>
                </a:solidFill>
              </a:rPr>
              <a:t>işime yarıyor</a:t>
            </a:r>
            <a:r>
              <a:rPr lang="tr-TR" i="1" dirty="0">
                <a:solidFill>
                  <a:srgbClr val="FF0000"/>
                </a:solidFill>
              </a:rPr>
              <a:t>.”</a:t>
            </a:r>
            <a:endParaRPr lang="tr-TR" dirty="0">
              <a:solidFill>
                <a:srgbClr val="FF0000"/>
              </a:solidFill>
            </a:endParaRPr>
          </a:p>
          <a:p>
            <a:pPr lvl="0"/>
            <a:r>
              <a:rPr lang="tr-TR" dirty="0"/>
              <a:t>Kendini düzeltme</a:t>
            </a:r>
          </a:p>
          <a:p>
            <a:pPr marL="0" indent="0">
              <a:buNone/>
            </a:pPr>
            <a:r>
              <a:rPr lang="tr-TR" i="1" dirty="0">
                <a:solidFill>
                  <a:srgbClr val="FF0000"/>
                </a:solidFill>
              </a:rPr>
              <a:t>işte&gt;işe&gt;işte</a:t>
            </a:r>
            <a:endParaRPr lang="tr-TR" dirty="0">
              <a:solidFill>
                <a:srgbClr val="FF0000"/>
              </a:solidFill>
            </a:endParaRPr>
          </a:p>
          <a:p>
            <a:pPr lvl="0"/>
            <a:r>
              <a:rPr lang="tr-TR" sz="2000" i="1" dirty="0" smtClean="0">
                <a:solidFill>
                  <a:schemeClr val="tx1"/>
                </a:solidFill>
              </a:rPr>
              <a:t> </a:t>
            </a:r>
            <a:r>
              <a:rPr lang="tr-TR" dirty="0"/>
              <a:t>Okurken sözcüğün hecelerini yanlış ayırma</a:t>
            </a:r>
          </a:p>
          <a:p>
            <a:pPr marL="0" indent="0">
              <a:buNone/>
            </a:pPr>
            <a:r>
              <a:rPr lang="tr-TR" i="1" dirty="0" err="1">
                <a:solidFill>
                  <a:srgbClr val="FF0000"/>
                </a:solidFill>
              </a:rPr>
              <a:t>so-pa-nın</a:t>
            </a:r>
            <a:r>
              <a:rPr lang="tr-TR" i="1" dirty="0">
                <a:solidFill>
                  <a:srgbClr val="FF0000"/>
                </a:solidFill>
              </a:rPr>
              <a:t>&gt;sop-an-</a:t>
            </a:r>
            <a:r>
              <a:rPr lang="tr-TR" i="1" dirty="0" err="1">
                <a:solidFill>
                  <a:srgbClr val="FF0000"/>
                </a:solidFill>
              </a:rPr>
              <a:t>ın</a:t>
            </a:r>
            <a:endParaRPr lang="tr-TR" dirty="0">
              <a:solidFill>
                <a:srgbClr val="FF0000"/>
              </a:solidFill>
            </a:endParaRPr>
          </a:p>
          <a:p>
            <a:pPr lvl="0"/>
            <a:r>
              <a:rPr lang="tr-TR" dirty="0"/>
              <a:t>Harf/hece atlama</a:t>
            </a:r>
          </a:p>
          <a:p>
            <a:pPr marL="0" indent="0">
              <a:buNone/>
            </a:pPr>
            <a:r>
              <a:rPr lang="tr-TR" i="1" dirty="0">
                <a:solidFill>
                  <a:srgbClr val="FF0000"/>
                </a:solidFill>
              </a:rPr>
              <a:t>yola&gt;yol; kovaya&gt;kova</a:t>
            </a:r>
            <a:endParaRPr lang="tr-TR" dirty="0">
              <a:solidFill>
                <a:srgbClr val="FF0000"/>
              </a:solidFill>
            </a:endParaRPr>
          </a:p>
          <a:p>
            <a:pPr lvl="0"/>
            <a:r>
              <a:rPr lang="tr-TR" dirty="0"/>
              <a:t>Harf/hece ekleme</a:t>
            </a:r>
          </a:p>
          <a:p>
            <a:pPr marL="0" indent="0">
              <a:buNone/>
            </a:pPr>
            <a:r>
              <a:rPr lang="tr-TR" i="1" dirty="0">
                <a:solidFill>
                  <a:srgbClr val="FF0000"/>
                </a:solidFill>
              </a:rPr>
              <a:t>kovalar&gt;kovaları; yoldan&gt;yolundan</a:t>
            </a:r>
            <a:endParaRPr lang="tr-TR" dirty="0">
              <a:solidFill>
                <a:srgbClr val="FF0000"/>
              </a:solidFill>
            </a:endParaRPr>
          </a:p>
          <a:p>
            <a:pPr lvl="0"/>
            <a:r>
              <a:rPr lang="tr-TR" dirty="0"/>
              <a:t>Yerine harf koyma/değiştirme</a:t>
            </a:r>
          </a:p>
          <a:p>
            <a:pPr marL="0" indent="0">
              <a:buNone/>
            </a:pPr>
            <a:r>
              <a:rPr lang="tr-TR" i="1" dirty="0">
                <a:solidFill>
                  <a:srgbClr val="FF0000"/>
                </a:solidFill>
              </a:rPr>
              <a:t>sopa&gt;sapa; çatlak </a:t>
            </a:r>
            <a:r>
              <a:rPr lang="tr-TR" i="1" dirty="0" smtClean="0">
                <a:solidFill>
                  <a:srgbClr val="FF0000"/>
                </a:solidFill>
              </a:rPr>
              <a:t>&gt;</a:t>
            </a:r>
            <a:r>
              <a:rPr lang="tr-TR" i="1" dirty="0" err="1" smtClean="0">
                <a:solidFill>
                  <a:srgbClr val="FF0000"/>
                </a:solidFill>
              </a:rPr>
              <a:t>catlak</a:t>
            </a:r>
            <a:r>
              <a:rPr lang="tr-TR" i="1" dirty="0">
                <a:solidFill>
                  <a:srgbClr val="FF0000"/>
                </a:solidFill>
              </a:rPr>
              <a:t>; sucu &gt;suçu</a:t>
            </a:r>
            <a:endParaRPr lang="tr-TR" dirty="0">
              <a:solidFill>
                <a:srgbClr val="FF0000"/>
              </a:solidFill>
            </a:endParaRPr>
          </a:p>
          <a:p>
            <a:pPr marL="0" indent="0">
              <a:buNone/>
            </a:pPr>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68760"/>
            <a:ext cx="8229600" cy="4827240"/>
          </a:xfrm>
        </p:spPr>
        <p:txBody>
          <a:bodyPr>
            <a:normAutofit/>
          </a:bodyPr>
          <a:lstStyle/>
          <a:p>
            <a:pPr lvl="0"/>
            <a:r>
              <a:rPr lang="tr-TR" dirty="0"/>
              <a:t>Harfin ters çevrilmesi</a:t>
            </a:r>
          </a:p>
          <a:p>
            <a:pPr marL="0" indent="0">
              <a:buNone/>
            </a:pPr>
            <a:r>
              <a:rPr lang="tr-TR" i="1" dirty="0"/>
              <a:t>sopa&gt;soba</a:t>
            </a:r>
            <a:endParaRPr lang="tr-TR" dirty="0"/>
          </a:p>
          <a:p>
            <a:pPr lvl="0"/>
            <a:r>
              <a:rPr lang="tr-TR" dirty="0"/>
              <a:t>Sözcüğün bir bölümünün ya da tümünün ters çevrilmesi/ pozisyonunun değiştirilmesi</a:t>
            </a:r>
          </a:p>
          <a:p>
            <a:pPr marL="0" indent="0">
              <a:buNone/>
            </a:pPr>
            <a:r>
              <a:rPr lang="tr-TR" i="1" dirty="0">
                <a:solidFill>
                  <a:srgbClr val="FF0000"/>
                </a:solidFill>
              </a:rPr>
              <a:t>sopa&gt;soba</a:t>
            </a:r>
            <a:endParaRPr lang="tr-TR" dirty="0">
              <a:solidFill>
                <a:srgbClr val="FF0000"/>
              </a:solidFill>
            </a:endParaRPr>
          </a:p>
          <a:p>
            <a:pPr lvl="0"/>
            <a:r>
              <a:rPr lang="tr-TR" dirty="0"/>
              <a:t>Sözcüğün sonunun değiştirilmesi</a:t>
            </a:r>
          </a:p>
          <a:p>
            <a:pPr marL="0" indent="0">
              <a:buNone/>
            </a:pPr>
            <a:r>
              <a:rPr lang="tr-TR" i="1" dirty="0" smtClean="0">
                <a:solidFill>
                  <a:srgbClr val="FF0000"/>
                </a:solidFill>
              </a:rPr>
              <a:t>çiçeklerden&gt;çiçeklerin</a:t>
            </a:r>
            <a:endParaRPr lang="tr-TR" dirty="0">
              <a:solidFill>
                <a:srgbClr val="FF0000"/>
              </a:solidFill>
            </a:endParaRPr>
          </a:p>
          <a:p>
            <a:r>
              <a:rPr lang="tr-TR" dirty="0"/>
              <a:t>Not: Verilen örnekler Seçkin ve </a:t>
            </a:r>
            <a:r>
              <a:rPr lang="tr-TR" dirty="0" err="1"/>
              <a:t>Baydık’ın</a:t>
            </a:r>
            <a:r>
              <a:rPr lang="tr-TR" dirty="0"/>
              <a:t> 2017 tarihli (29) “</a:t>
            </a:r>
            <a:r>
              <a:rPr lang="tr-TR" i="1" dirty="0"/>
              <a:t>Okuma performansı düşük olan ve olmayan öğrencilerin okuma akıcılıkları” </a:t>
            </a:r>
            <a:r>
              <a:rPr lang="tr-TR" dirty="0"/>
              <a:t>isimli çalışmasında yer alan okuma güçlüğü olan öğrencilerin “Çatlak Kova” isimli öyküyü okurken yaptıkları hatalara aittir.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b="1" dirty="0" smtClean="0">
                <a:solidFill>
                  <a:schemeClr val="tx1"/>
                </a:solidFill>
              </a:rPr>
              <a:t>Diğer Sorunlar </a:t>
            </a:r>
            <a:endParaRPr lang="tr-TR" sz="2800" b="1" dirty="0">
              <a:solidFill>
                <a:schemeClr val="tx1"/>
              </a:solidFill>
            </a:endParaRPr>
          </a:p>
        </p:txBody>
      </p:sp>
      <p:sp>
        <p:nvSpPr>
          <p:cNvPr id="2" name="1 İçerik Yer Tutucusu"/>
          <p:cNvSpPr>
            <a:spLocks noGrp="1"/>
          </p:cNvSpPr>
          <p:nvPr>
            <p:ph idx="1"/>
          </p:nvPr>
        </p:nvSpPr>
        <p:spPr/>
        <p:txBody>
          <a:bodyPr/>
          <a:lstStyle/>
          <a:p>
            <a:r>
              <a:rPr lang="tr-TR" dirty="0" smtClean="0">
                <a:solidFill>
                  <a:schemeClr val="tx1"/>
                </a:solidFill>
              </a:rPr>
              <a:t>Satırı parmakla izleme, </a:t>
            </a:r>
          </a:p>
          <a:p>
            <a:r>
              <a:rPr lang="tr-TR" dirty="0" smtClean="0">
                <a:solidFill>
                  <a:schemeClr val="tx1"/>
                </a:solidFill>
              </a:rPr>
              <a:t>satır atlama, </a:t>
            </a:r>
          </a:p>
          <a:p>
            <a:r>
              <a:rPr lang="tr-TR" dirty="0" smtClean="0">
                <a:solidFill>
                  <a:schemeClr val="tx1"/>
                </a:solidFill>
              </a:rPr>
              <a:t>okuduğu yeri kaybetme, </a:t>
            </a:r>
          </a:p>
          <a:p>
            <a:r>
              <a:rPr lang="tr-TR" dirty="0" smtClean="0">
                <a:solidFill>
                  <a:schemeClr val="tx1"/>
                </a:solidFill>
              </a:rPr>
              <a:t>sallanarak okuma ,</a:t>
            </a:r>
          </a:p>
          <a:p>
            <a:r>
              <a:rPr lang="tr-TR" dirty="0" smtClean="0">
                <a:solidFill>
                  <a:schemeClr val="tx1"/>
                </a:solidFill>
              </a:rPr>
              <a:t>satırı başıyla izleme, </a:t>
            </a:r>
          </a:p>
          <a:p>
            <a:r>
              <a:rPr lang="tr-TR" dirty="0" smtClean="0">
                <a:solidFill>
                  <a:schemeClr val="tx1"/>
                </a:solidFill>
              </a:rPr>
              <a:t>kitabı yakın tutma, </a:t>
            </a:r>
          </a:p>
          <a:p>
            <a:r>
              <a:rPr lang="tr-TR" dirty="0" smtClean="0">
                <a:solidFill>
                  <a:schemeClr val="tx1"/>
                </a:solidFill>
              </a:rPr>
              <a:t>kitabı çok uzak tutma </a:t>
            </a:r>
            <a:endParaRPr lang="tr-TR"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err="1" smtClean="0"/>
              <a:t>Disleksi</a:t>
            </a:r>
            <a:r>
              <a:rPr lang="tr-TR" dirty="0" smtClean="0"/>
              <a:t/>
            </a:r>
            <a:br>
              <a:rPr lang="tr-TR" dirty="0" smtClean="0"/>
            </a:br>
            <a:r>
              <a:rPr lang="tr-TR" dirty="0" smtClean="0"/>
              <a:t>(Okuma Güçlüğü)</a:t>
            </a:r>
            <a:br>
              <a:rPr lang="tr-TR" dirty="0" smtClean="0"/>
            </a:br>
            <a:r>
              <a:rPr lang="tr-TR" dirty="0" smtClean="0"/>
              <a:t/>
            </a:r>
            <a:br>
              <a:rPr lang="tr-TR" dirty="0" smtClean="0"/>
            </a:br>
            <a:endParaRPr lang="en-US" dirty="0"/>
          </a:p>
        </p:txBody>
      </p:sp>
      <p:sp>
        <p:nvSpPr>
          <p:cNvPr id="3" name="İçerik Yer Tutucusu 2"/>
          <p:cNvSpPr>
            <a:spLocks noGrp="1"/>
          </p:cNvSpPr>
          <p:nvPr>
            <p:ph idx="1"/>
          </p:nvPr>
        </p:nvSpPr>
        <p:spPr>
          <a:xfrm>
            <a:off x="1942415" y="3571876"/>
            <a:ext cx="6591985" cy="2339346"/>
          </a:xfrm>
        </p:spPr>
        <p:txBody>
          <a:bodyPr/>
          <a:lstStyle/>
          <a:p>
            <a:r>
              <a:rPr lang="tr-TR" b="1" i="1" u="sng" dirty="0" smtClean="0"/>
              <a:t>Dilin</a:t>
            </a:r>
            <a:r>
              <a:rPr lang="tr-TR" dirty="0" smtClean="0"/>
              <a:t> , sesbilgisel  bileşenindeki  bir  yetersizlikten kaynaklanır. </a:t>
            </a:r>
          </a:p>
        </p:txBody>
      </p:sp>
    </p:spTree>
    <p:extLst>
      <p:ext uri="{BB962C8B-B14F-4D97-AF65-F5344CB8AC3E}">
        <p14:creationId xmlns="" xmlns:p14="http://schemas.microsoft.com/office/powerpoint/2010/main" val="38878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7291" y="571480"/>
            <a:ext cx="7177110" cy="5339742"/>
          </a:xfrm>
        </p:spPr>
        <p:txBody>
          <a:bodyPr/>
          <a:lstStyle/>
          <a:p>
            <a:r>
              <a:rPr lang="tr-TR" sz="2800" b="1" dirty="0" err="1"/>
              <a:t>Disleksili</a:t>
            </a:r>
            <a:r>
              <a:rPr lang="tr-TR" sz="2800" b="1" dirty="0"/>
              <a:t> öğrencilerin yetersizlik </a:t>
            </a:r>
            <a:r>
              <a:rPr lang="tr-TR" sz="2800" b="1" dirty="0" smtClean="0"/>
              <a:t>yaşadıkları;</a:t>
            </a:r>
          </a:p>
          <a:p>
            <a:r>
              <a:rPr lang="tr-TR" sz="2800" dirty="0" smtClean="0"/>
              <a:t> </a:t>
            </a:r>
            <a:r>
              <a:rPr lang="tr-TR" sz="2800" dirty="0"/>
              <a:t>sesbilgisel </a:t>
            </a:r>
            <a:r>
              <a:rPr lang="tr-TR" sz="2800" dirty="0" smtClean="0"/>
              <a:t>işlemler,</a:t>
            </a:r>
          </a:p>
          <a:p>
            <a:r>
              <a:rPr lang="tr-TR" sz="2800" dirty="0" smtClean="0"/>
              <a:t> </a:t>
            </a:r>
            <a:r>
              <a:rPr lang="tr-TR" sz="2800" dirty="0"/>
              <a:t>sesbilgisel </a:t>
            </a:r>
            <a:r>
              <a:rPr lang="tr-TR" sz="2800" b="1" u="sng" dirty="0"/>
              <a:t>farkındalık, </a:t>
            </a:r>
            <a:endParaRPr lang="tr-TR" sz="2800" b="1" u="sng" dirty="0" smtClean="0"/>
          </a:p>
          <a:p>
            <a:r>
              <a:rPr lang="tr-TR" sz="2800" dirty="0" smtClean="0"/>
              <a:t>sesbilgisel </a:t>
            </a:r>
            <a:r>
              <a:rPr lang="tr-TR" sz="2800" dirty="0"/>
              <a:t>bilgiyi </a:t>
            </a:r>
            <a:r>
              <a:rPr lang="tr-TR" sz="2800" b="1" u="sng" dirty="0" smtClean="0"/>
              <a:t>geri getirme/hatırlama</a:t>
            </a:r>
            <a:r>
              <a:rPr lang="tr-TR" sz="2800" dirty="0" smtClean="0"/>
              <a:t>,</a:t>
            </a:r>
          </a:p>
          <a:p>
            <a:r>
              <a:rPr lang="tr-TR" sz="2800" b="1" dirty="0" smtClean="0"/>
              <a:t> </a:t>
            </a:r>
            <a:r>
              <a:rPr lang="tr-TR" sz="2800" dirty="0"/>
              <a:t>sesbilgisel çalışan </a:t>
            </a:r>
            <a:r>
              <a:rPr lang="tr-TR" sz="2800" b="1" u="sng" dirty="0"/>
              <a:t>bellek/kodlama</a:t>
            </a:r>
            <a:r>
              <a:rPr lang="tr-TR" sz="2800" b="1" dirty="0"/>
              <a:t> </a:t>
            </a:r>
            <a:endParaRPr lang="tr-TR" sz="2800" b="1" dirty="0" smtClean="0"/>
          </a:p>
          <a:p>
            <a:r>
              <a:rPr lang="tr-TR" sz="2800" dirty="0" smtClean="0"/>
              <a:t>ve</a:t>
            </a:r>
            <a:r>
              <a:rPr lang="tr-TR" sz="2800" b="1" dirty="0" smtClean="0"/>
              <a:t> </a:t>
            </a:r>
            <a:r>
              <a:rPr lang="tr-TR" sz="2800" dirty="0"/>
              <a:t>sesbilgisel üretimdir:</a:t>
            </a:r>
          </a:p>
          <a:p>
            <a:pPr marL="0" indent="0">
              <a:buNone/>
            </a:pPr>
            <a:endParaRPr lang="en-US" dirty="0"/>
          </a:p>
        </p:txBody>
      </p:sp>
    </p:spTree>
    <p:extLst>
      <p:ext uri="{BB962C8B-B14F-4D97-AF65-F5344CB8AC3E}">
        <p14:creationId xmlns="" xmlns:p14="http://schemas.microsoft.com/office/powerpoint/2010/main" val="3755890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214290"/>
            <a:ext cx="7105672" cy="6215106"/>
          </a:xfrm>
        </p:spPr>
        <p:txBody>
          <a:bodyPr/>
          <a:lstStyle/>
          <a:p>
            <a:r>
              <a:rPr lang="tr-TR" b="1" dirty="0"/>
              <a:t> </a:t>
            </a:r>
            <a:r>
              <a:rPr lang="tr-TR" sz="2400" b="1" dirty="0"/>
              <a:t>Sesbilgisel farkındalık yetersizliğinde, </a:t>
            </a:r>
            <a:endParaRPr lang="tr-TR" sz="2400" b="1" dirty="0" smtClean="0"/>
          </a:p>
          <a:p>
            <a:endParaRPr lang="tr-TR" sz="2400" dirty="0" smtClean="0"/>
          </a:p>
          <a:p>
            <a:pPr>
              <a:buFont typeface="Wingdings" pitchFamily="2" charset="2"/>
              <a:buChar char="ü"/>
            </a:pPr>
            <a:r>
              <a:rPr lang="tr-TR" sz="2400" dirty="0" smtClean="0"/>
              <a:t>    hecelerdeki </a:t>
            </a:r>
            <a:r>
              <a:rPr lang="tr-TR" sz="2400" dirty="0"/>
              <a:t>ve sözcüklerdeki </a:t>
            </a:r>
            <a:r>
              <a:rPr lang="tr-TR" sz="2400" b="1" dirty="0"/>
              <a:t>sesbirimlerin </a:t>
            </a:r>
            <a:r>
              <a:rPr lang="tr-TR" sz="2400" b="1" u="sng" dirty="0"/>
              <a:t>farkında olunması </a:t>
            </a:r>
            <a:r>
              <a:rPr lang="tr-TR" sz="2400" dirty="0"/>
              <a:t>ve bunların </a:t>
            </a:r>
            <a:r>
              <a:rPr lang="tr-TR" sz="2400" dirty="0" err="1"/>
              <a:t>manipule</a:t>
            </a:r>
            <a:r>
              <a:rPr lang="tr-TR" sz="2400" dirty="0"/>
              <a:t> edilmesinde güçlük yaşanır. </a:t>
            </a:r>
            <a:endParaRPr lang="tr-TR" sz="2400" dirty="0" smtClean="0"/>
          </a:p>
          <a:p>
            <a:pPr>
              <a:buNone/>
            </a:pPr>
            <a:endParaRPr lang="tr-TR" sz="2400" dirty="0" smtClean="0"/>
          </a:p>
          <a:p>
            <a:pPr>
              <a:buFont typeface="Wingdings" pitchFamily="2" charset="2"/>
              <a:buChar char="ü"/>
            </a:pPr>
            <a:r>
              <a:rPr lang="tr-TR" sz="2400" dirty="0" smtClean="0"/>
              <a:t>    Bu </a:t>
            </a:r>
            <a:r>
              <a:rPr lang="tr-TR" sz="2400" dirty="0"/>
              <a:t>durum </a:t>
            </a:r>
            <a:r>
              <a:rPr lang="tr-TR" sz="2400" b="1" dirty="0" err="1"/>
              <a:t>yazıbirim</a:t>
            </a:r>
            <a:r>
              <a:rPr lang="tr-TR" sz="2400" b="1" dirty="0"/>
              <a:t>-sesbirim ilişkisi kurma </a:t>
            </a:r>
            <a:r>
              <a:rPr lang="tr-TR" sz="2400" dirty="0"/>
              <a:t>bilgisinin (alfabetik bilginin) kazanılmasında ve bu bilginin sözcük okumada kullanımında güçlük yaşanmasına yol açar. </a:t>
            </a:r>
          </a:p>
          <a:p>
            <a:pPr marL="0" indent="0">
              <a:buNone/>
            </a:pPr>
            <a:endParaRPr lang="en-US" dirty="0"/>
          </a:p>
        </p:txBody>
      </p:sp>
    </p:spTree>
    <p:extLst>
      <p:ext uri="{BB962C8B-B14F-4D97-AF65-F5344CB8AC3E}">
        <p14:creationId xmlns="" xmlns:p14="http://schemas.microsoft.com/office/powerpoint/2010/main" val="3864569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214290"/>
            <a:ext cx="7105672" cy="6429420"/>
          </a:xfrm>
        </p:spPr>
        <p:txBody>
          <a:bodyPr/>
          <a:lstStyle/>
          <a:p>
            <a:endParaRPr lang="tr-TR" sz="2000" dirty="0" smtClean="0"/>
          </a:p>
          <a:p>
            <a:r>
              <a:rPr lang="tr-TR" sz="2000" dirty="0" smtClean="0"/>
              <a:t>Sesbilgisel </a:t>
            </a:r>
            <a:r>
              <a:rPr lang="tr-TR" sz="2000" b="1" u="sng" dirty="0"/>
              <a:t>bilgiyi geri getirme/hatırlama </a:t>
            </a:r>
            <a:r>
              <a:rPr lang="tr-TR" sz="2000" dirty="0" smtClean="0"/>
              <a:t>yetersizliğinde </a:t>
            </a:r>
            <a:r>
              <a:rPr lang="tr-TR" sz="2000" dirty="0"/>
              <a:t>sesbilgisel bilginin hatırlanmasında sorun </a:t>
            </a:r>
            <a:r>
              <a:rPr lang="tr-TR" sz="2000" dirty="0" smtClean="0"/>
              <a:t>yaşanır.</a:t>
            </a:r>
          </a:p>
          <a:p>
            <a:pPr>
              <a:buFont typeface="Wingdings" pitchFamily="2" charset="2"/>
              <a:buChar char="Ø"/>
            </a:pPr>
            <a:r>
              <a:rPr lang="tr-TR" sz="2000" dirty="0" smtClean="0"/>
              <a:t>       </a:t>
            </a:r>
            <a:r>
              <a:rPr lang="tr-TR" sz="2000" dirty="0"/>
              <a:t>Bu yetersizliği yaşayanlarda okul öncesinde resimleri isimlendirmede, </a:t>
            </a:r>
            <a:endParaRPr lang="tr-TR" sz="2000" dirty="0" smtClean="0"/>
          </a:p>
          <a:p>
            <a:pPr>
              <a:buFont typeface="Wingdings" pitchFamily="2" charset="2"/>
              <a:buChar char="Ø"/>
            </a:pPr>
            <a:r>
              <a:rPr lang="tr-TR" sz="2000" dirty="0" smtClean="0"/>
              <a:t>       sonraki </a:t>
            </a:r>
            <a:r>
              <a:rPr lang="tr-TR" sz="2000" dirty="0"/>
              <a:t>yıllarda ise </a:t>
            </a:r>
            <a:r>
              <a:rPr lang="tr-TR" sz="2000" b="1" dirty="0" err="1" smtClean="0"/>
              <a:t>disnomi</a:t>
            </a:r>
            <a:r>
              <a:rPr lang="tr-TR" sz="2000" dirty="0" smtClean="0"/>
              <a:t> </a:t>
            </a:r>
            <a:r>
              <a:rPr lang="tr-TR" sz="2000" dirty="0"/>
              <a:t>olarak da isimlendirilen </a:t>
            </a:r>
            <a:r>
              <a:rPr lang="tr-TR" sz="2000" b="1" dirty="0"/>
              <a:t>sözcük bulma güçlüğü </a:t>
            </a:r>
            <a:r>
              <a:rPr lang="tr-TR" sz="2000" dirty="0"/>
              <a:t>gözlenir. </a:t>
            </a:r>
            <a:endParaRPr lang="tr-TR" sz="2000" dirty="0" smtClean="0"/>
          </a:p>
          <a:p>
            <a:pPr>
              <a:buFont typeface="Wingdings" pitchFamily="2" charset="2"/>
              <a:buChar char="Ø"/>
            </a:pPr>
            <a:r>
              <a:rPr lang="tr-TR" sz="2000" dirty="0" smtClean="0"/>
              <a:t>       Sesbilgisel </a:t>
            </a:r>
            <a:r>
              <a:rPr lang="tr-TR" sz="2000" dirty="0"/>
              <a:t>bilgiyi geri getirme/hatırlama yetersizliği olan çocuklar </a:t>
            </a:r>
            <a:r>
              <a:rPr lang="tr-TR" sz="2000" b="1" u="sng" dirty="0"/>
              <a:t>hızlı isimlendirme işlemlerinde yavaştırlar</a:t>
            </a:r>
            <a:r>
              <a:rPr lang="tr-TR" sz="2000" b="1" u="sng" dirty="0" smtClean="0"/>
              <a:t>.</a:t>
            </a:r>
          </a:p>
          <a:p>
            <a:pPr>
              <a:buFont typeface="Wingdings" pitchFamily="2" charset="2"/>
              <a:buChar char="Ø"/>
            </a:pPr>
            <a:r>
              <a:rPr lang="tr-TR" sz="2000" dirty="0" smtClean="0"/>
              <a:t>      </a:t>
            </a:r>
            <a:r>
              <a:rPr lang="tr-TR" sz="2000" dirty="0"/>
              <a:t>Bu sorunu yaşayanların otomatik okumada sorun yaşadıkları belirtilmektedir.  </a:t>
            </a:r>
          </a:p>
          <a:p>
            <a:pPr marL="0" indent="0">
              <a:buNone/>
            </a:pPr>
            <a:endParaRPr lang="en-US" dirty="0"/>
          </a:p>
        </p:txBody>
      </p:sp>
    </p:spTree>
    <p:extLst>
      <p:ext uri="{BB962C8B-B14F-4D97-AF65-F5344CB8AC3E}">
        <p14:creationId xmlns="" xmlns:p14="http://schemas.microsoft.com/office/powerpoint/2010/main" val="3344797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05" y="500042"/>
            <a:ext cx="6962796" cy="5411180"/>
          </a:xfrm>
        </p:spPr>
        <p:txBody>
          <a:bodyPr/>
          <a:lstStyle/>
          <a:p>
            <a:r>
              <a:rPr lang="tr-TR" sz="2400" b="1" i="1" u="sng" dirty="0"/>
              <a:t>Sesbilgisel bellek (sesbilgisel kodlama) yetersizliği ise, </a:t>
            </a:r>
            <a:endParaRPr lang="tr-TR" sz="2400" b="1" i="1" u="sng" dirty="0" smtClean="0"/>
          </a:p>
          <a:p>
            <a:pPr>
              <a:buFont typeface="Wingdings" pitchFamily="2" charset="2"/>
              <a:buChar char="v"/>
            </a:pPr>
            <a:r>
              <a:rPr lang="tr-TR" sz="2400" dirty="0" smtClean="0"/>
              <a:t>     sesbilgisel </a:t>
            </a:r>
            <a:r>
              <a:rPr lang="tr-TR" sz="2400" dirty="0"/>
              <a:t>bilginin çalışan ya da kısa dönemli bellekte geçici olarak tutulması için </a:t>
            </a:r>
            <a:r>
              <a:rPr lang="tr-TR" sz="2400" b="1" u="sng" dirty="0"/>
              <a:t>kodlanmasında </a:t>
            </a:r>
            <a:r>
              <a:rPr lang="tr-TR" sz="2400" dirty="0"/>
              <a:t>problem yaşanmasıdır</a:t>
            </a:r>
            <a:r>
              <a:rPr lang="tr-TR" sz="2400" dirty="0" smtClean="0"/>
              <a:t>.</a:t>
            </a:r>
          </a:p>
          <a:p>
            <a:pPr>
              <a:buFont typeface="Wingdings" pitchFamily="2" charset="2"/>
              <a:buChar char="v"/>
            </a:pPr>
            <a:r>
              <a:rPr lang="tr-TR" sz="2400" dirty="0" smtClean="0"/>
              <a:t>      </a:t>
            </a:r>
            <a:r>
              <a:rPr lang="tr-TR" sz="2400" dirty="0"/>
              <a:t>Bu yetersizliği yaşayanlar sözcük okumak için alfabetik kuralların (</a:t>
            </a:r>
            <a:r>
              <a:rPr lang="tr-TR" sz="2400" dirty="0" err="1"/>
              <a:t>yazıbirim</a:t>
            </a:r>
            <a:r>
              <a:rPr lang="tr-TR" sz="2400" dirty="0"/>
              <a:t>-sesbirim ilişkisine ait) kullanılmasında </a:t>
            </a:r>
            <a:endParaRPr lang="tr-TR" sz="2400" dirty="0" smtClean="0"/>
          </a:p>
          <a:p>
            <a:pPr>
              <a:buFont typeface="Wingdings" pitchFamily="2" charset="2"/>
              <a:buChar char="v"/>
            </a:pPr>
            <a:r>
              <a:rPr lang="tr-TR" sz="2400" dirty="0" smtClean="0"/>
              <a:t>       gerekli </a:t>
            </a:r>
            <a:r>
              <a:rPr lang="tr-TR" sz="2400" dirty="0"/>
              <a:t>olan sesbilgisel kodlamalarda (</a:t>
            </a:r>
            <a:r>
              <a:rPr lang="tr-TR" sz="2400" dirty="0" err="1"/>
              <a:t>yazıbirim</a:t>
            </a:r>
            <a:r>
              <a:rPr lang="tr-TR" sz="2400" dirty="0"/>
              <a:t>-sesbirim ilişkisi kurmada, </a:t>
            </a:r>
            <a:r>
              <a:rPr lang="tr-TR" sz="2400" dirty="0" err="1"/>
              <a:t>yazıbirimleri</a:t>
            </a:r>
            <a:r>
              <a:rPr lang="tr-TR" sz="2400" dirty="0"/>
              <a:t> seslendirmede) sorun yaşarlar. </a:t>
            </a:r>
          </a:p>
          <a:p>
            <a:pPr marL="0" indent="0">
              <a:buNone/>
            </a:pPr>
            <a:endParaRPr lang="en-US" dirty="0"/>
          </a:p>
        </p:txBody>
      </p:sp>
    </p:spTree>
    <p:extLst>
      <p:ext uri="{BB962C8B-B14F-4D97-AF65-F5344CB8AC3E}">
        <p14:creationId xmlns="" xmlns:p14="http://schemas.microsoft.com/office/powerpoint/2010/main" val="124039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OKUMA BOZUKLUĞU</a:t>
            </a:r>
            <a:br>
              <a:rPr lang="tr-TR" dirty="0" smtClean="0"/>
            </a:br>
            <a:r>
              <a:rPr lang="tr-TR" dirty="0" smtClean="0"/>
              <a:t>DİSLEKSİ</a:t>
            </a:r>
            <a:endParaRPr lang="tr-TR" dirty="0"/>
          </a:p>
        </p:txBody>
      </p:sp>
      <p:sp>
        <p:nvSpPr>
          <p:cNvPr id="3" name="2 İçerik Yer Tutucusu"/>
          <p:cNvSpPr>
            <a:spLocks noGrp="1"/>
          </p:cNvSpPr>
          <p:nvPr>
            <p:ph idx="1"/>
          </p:nvPr>
        </p:nvSpPr>
        <p:spPr/>
        <p:txBody>
          <a:bodyPr/>
          <a:lstStyle/>
          <a:p>
            <a:r>
              <a:rPr lang="tr-TR" dirty="0" smtClean="0"/>
              <a:t>Klinik bulgular temelinde halen yaygın kabul gören üç tip okuma bozukluğu saptanmıştır.</a:t>
            </a:r>
          </a:p>
          <a:p>
            <a:pPr>
              <a:buFont typeface="+mj-lt"/>
              <a:buAutoNum type="arabicPeriod"/>
            </a:pPr>
            <a:r>
              <a:rPr lang="tr-TR" dirty="0" smtClean="0"/>
              <a:t>      </a:t>
            </a:r>
            <a:r>
              <a:rPr lang="tr-TR" dirty="0" err="1" smtClean="0"/>
              <a:t>Disfonetik</a:t>
            </a:r>
            <a:r>
              <a:rPr lang="tr-TR" dirty="0" smtClean="0"/>
              <a:t> Okuma Bozukluğu   (Harf – ses  ilişkisi  bozulur)(Sesten kaynaklı bir bozukluk – İşitsel </a:t>
            </a:r>
            <a:r>
              <a:rPr lang="tr-TR" dirty="0" err="1" smtClean="0"/>
              <a:t>disleksi</a:t>
            </a:r>
            <a:r>
              <a:rPr lang="tr-TR" dirty="0" smtClean="0"/>
              <a:t> de denir.)</a:t>
            </a:r>
          </a:p>
          <a:p>
            <a:pPr>
              <a:buFont typeface="+mj-lt"/>
              <a:buAutoNum type="arabicPeriod"/>
            </a:pPr>
            <a:r>
              <a:rPr lang="tr-TR" dirty="0" smtClean="0"/>
              <a:t>      </a:t>
            </a:r>
            <a:r>
              <a:rPr lang="tr-TR" dirty="0" err="1" smtClean="0"/>
              <a:t>Diseidetik</a:t>
            </a:r>
            <a:r>
              <a:rPr lang="tr-TR" dirty="0" smtClean="0"/>
              <a:t> Okuma Bozukluğu (Kelimeleri bir bütün halinde okuyamaz;harf harf okur veya hiç okuyamaz.  Görsel </a:t>
            </a:r>
            <a:r>
              <a:rPr lang="tr-TR" dirty="0" err="1" smtClean="0"/>
              <a:t>disleksi</a:t>
            </a:r>
            <a:r>
              <a:rPr lang="tr-TR" dirty="0" smtClean="0"/>
              <a:t> olarak ta bilinir.) </a:t>
            </a:r>
          </a:p>
          <a:p>
            <a:pPr>
              <a:buFont typeface="+mj-lt"/>
              <a:buAutoNum type="arabicPeriod"/>
            </a:pPr>
            <a:r>
              <a:rPr lang="tr-TR" dirty="0" smtClean="0"/>
              <a:t>      Bunların karışımından oluşan üçüncü tip okuma bozukluğu vardır. (görsel-işitsel bağlantı yokluğunda görsel imge(harf) bir ses uyandırmaz.Ses birim ilişkisi bozulur.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714356"/>
            <a:ext cx="6591985" cy="5196866"/>
          </a:xfrm>
        </p:spPr>
        <p:txBody>
          <a:bodyPr/>
          <a:lstStyle/>
          <a:p>
            <a:r>
              <a:rPr lang="tr-TR" sz="3200" b="1" i="1" u="sng" dirty="0"/>
              <a:t>Sesbilgisel üretim yetersizliğinde ise </a:t>
            </a:r>
            <a:endParaRPr lang="tr-TR" sz="3200" b="1" i="1" u="sng" dirty="0" smtClean="0"/>
          </a:p>
          <a:p>
            <a:pPr>
              <a:buNone/>
            </a:pPr>
            <a:r>
              <a:rPr lang="tr-TR" sz="3200" dirty="0" smtClean="0"/>
              <a:t>             </a:t>
            </a:r>
          </a:p>
          <a:p>
            <a:pPr>
              <a:buFont typeface="Arial" pitchFamily="34" charset="0"/>
              <a:buChar char="•"/>
            </a:pPr>
            <a:r>
              <a:rPr lang="tr-TR" sz="3200" dirty="0" smtClean="0"/>
              <a:t>karmaşık </a:t>
            </a:r>
            <a:r>
              <a:rPr lang="tr-TR" sz="3200" dirty="0"/>
              <a:t>sözcüklerin söylenmesi ya da tekrarlanmasında güçlük </a:t>
            </a:r>
            <a:r>
              <a:rPr lang="tr-TR" sz="3200" dirty="0" smtClean="0"/>
              <a:t>yaşanır</a:t>
            </a:r>
            <a:r>
              <a:rPr lang="tr-TR" dirty="0" smtClean="0"/>
              <a:t>.</a:t>
            </a:r>
            <a:endParaRPr lang="en-US" dirty="0"/>
          </a:p>
        </p:txBody>
      </p:sp>
    </p:spTree>
    <p:extLst>
      <p:ext uri="{BB962C8B-B14F-4D97-AF65-F5344CB8AC3E}">
        <p14:creationId xmlns="" xmlns:p14="http://schemas.microsoft.com/office/powerpoint/2010/main" val="1452980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Okuduğunu anlama güçlükleri</a:t>
            </a:r>
          </a:p>
        </p:txBody>
      </p:sp>
      <p:sp>
        <p:nvSpPr>
          <p:cNvPr id="3" name="İçerik Yer Tutucusu 2"/>
          <p:cNvSpPr>
            <a:spLocks noGrp="1"/>
          </p:cNvSpPr>
          <p:nvPr>
            <p:ph idx="1"/>
          </p:nvPr>
        </p:nvSpPr>
        <p:spPr/>
        <p:txBody>
          <a:bodyPr>
            <a:normAutofit/>
          </a:bodyPr>
          <a:lstStyle/>
          <a:p>
            <a:pPr marL="0" indent="0">
              <a:buNone/>
            </a:pPr>
            <a:r>
              <a:rPr lang="tr-TR" dirty="0"/>
              <a:t>Konu ile ilgili araştırmaların sonucunda onların </a:t>
            </a:r>
            <a:r>
              <a:rPr lang="tr-TR" b="1" dirty="0"/>
              <a:t>okuduğunu anlamada</a:t>
            </a:r>
            <a:r>
              <a:rPr lang="tr-TR" dirty="0"/>
              <a:t> aşağıda yer alan konularda sorun yaşadıkları belirlenmiştir: </a:t>
            </a:r>
          </a:p>
          <a:p>
            <a:pPr lvl="0"/>
            <a:r>
              <a:rPr lang="tr-TR" dirty="0"/>
              <a:t>metne ilişkin çıkarım sorularını yanıtlama </a:t>
            </a:r>
            <a:endParaRPr lang="tr-TR" dirty="0" smtClean="0"/>
          </a:p>
          <a:p>
            <a:pPr lvl="0"/>
            <a:r>
              <a:rPr lang="tr-TR" dirty="0" smtClean="0"/>
              <a:t>metne </a:t>
            </a:r>
            <a:r>
              <a:rPr lang="tr-TR" dirty="0"/>
              <a:t>ilişkin ana düşünce/düşünceleri </a:t>
            </a:r>
            <a:r>
              <a:rPr lang="tr-TR" dirty="0" smtClean="0"/>
              <a:t>bulma</a:t>
            </a:r>
            <a:endParaRPr lang="tr-TR" dirty="0"/>
          </a:p>
          <a:p>
            <a:pPr lvl="0"/>
            <a:r>
              <a:rPr lang="tr-TR" dirty="0"/>
              <a:t>metindeki olaylar arasında neden-sonuç ilişkisi kurma </a:t>
            </a:r>
            <a:endParaRPr lang="tr-TR" dirty="0" smtClean="0"/>
          </a:p>
          <a:p>
            <a:pPr lvl="0"/>
            <a:r>
              <a:rPr lang="tr-TR" dirty="0" smtClean="0"/>
              <a:t>metindeki </a:t>
            </a:r>
            <a:r>
              <a:rPr lang="tr-TR" dirty="0"/>
              <a:t>önemli bilgiyle önemsizi ayırma </a:t>
            </a:r>
          </a:p>
          <a:p>
            <a:pPr lvl="0"/>
            <a:r>
              <a:rPr lang="tr-TR" dirty="0"/>
              <a:t>metindeki bilgi ve olayları organize etme </a:t>
            </a:r>
          </a:p>
          <a:p>
            <a:pPr lvl="0"/>
            <a:r>
              <a:rPr lang="tr-TR" dirty="0"/>
              <a:t>metni </a:t>
            </a:r>
            <a:r>
              <a:rPr lang="tr-TR" dirty="0" smtClean="0"/>
              <a:t>özetleme</a:t>
            </a:r>
            <a:endParaRPr lang="tr-TR" dirty="0"/>
          </a:p>
          <a:p>
            <a:endParaRPr lang="en-US" dirty="0"/>
          </a:p>
        </p:txBody>
      </p:sp>
    </p:spTree>
    <p:extLst>
      <p:ext uri="{BB962C8B-B14F-4D97-AF65-F5344CB8AC3E}">
        <p14:creationId xmlns="" xmlns:p14="http://schemas.microsoft.com/office/powerpoint/2010/main" val="3284576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612304"/>
          </a:xfrm>
        </p:spPr>
        <p:txBody>
          <a:bodyPr>
            <a:normAutofit/>
          </a:bodyPr>
          <a:lstStyle/>
          <a:p>
            <a:pPr algn="ctr"/>
            <a:r>
              <a:rPr lang="tr-TR" sz="2800" dirty="0" smtClean="0">
                <a:solidFill>
                  <a:schemeClr val="tx1"/>
                </a:solidFill>
              </a:rPr>
              <a:t>Okuma Becerilerinin Değerlendirilmesi</a:t>
            </a:r>
            <a:endParaRPr lang="tr-TR" sz="2800" dirty="0">
              <a:solidFill>
                <a:schemeClr val="tx1"/>
              </a:solidFill>
            </a:endParaRPr>
          </a:p>
        </p:txBody>
      </p:sp>
      <p:sp>
        <p:nvSpPr>
          <p:cNvPr id="2" name="1 İçerik Yer Tutucusu"/>
          <p:cNvSpPr>
            <a:spLocks noGrp="1"/>
          </p:cNvSpPr>
          <p:nvPr>
            <p:ph idx="1"/>
          </p:nvPr>
        </p:nvSpPr>
        <p:spPr>
          <a:xfrm>
            <a:off x="457200" y="1268760"/>
            <a:ext cx="8229600" cy="4827240"/>
          </a:xfrm>
        </p:spPr>
        <p:txBody>
          <a:bodyPr>
            <a:normAutofit/>
          </a:bodyPr>
          <a:lstStyle/>
          <a:p>
            <a:r>
              <a:rPr lang="tr-TR" dirty="0" smtClean="0">
                <a:solidFill>
                  <a:schemeClr val="bg1"/>
                </a:solidFill>
              </a:rPr>
              <a:t> </a:t>
            </a:r>
            <a:r>
              <a:rPr lang="tr-TR" dirty="0" err="1" smtClean="0">
                <a:solidFill>
                  <a:schemeClr val="tx1"/>
                </a:solidFill>
              </a:rPr>
              <a:t>Sesbilgisel</a:t>
            </a:r>
            <a:r>
              <a:rPr lang="tr-TR" dirty="0" smtClean="0">
                <a:solidFill>
                  <a:schemeClr val="tx1"/>
                </a:solidFill>
              </a:rPr>
              <a:t> işlemlerin değerlendirmesi</a:t>
            </a:r>
          </a:p>
          <a:p>
            <a:r>
              <a:rPr lang="tr-TR" dirty="0" smtClean="0">
                <a:solidFill>
                  <a:schemeClr val="tx1"/>
                </a:solidFill>
              </a:rPr>
              <a:t>Harf isimlendirilmesi ve hece okunması</a:t>
            </a:r>
          </a:p>
          <a:p>
            <a:r>
              <a:rPr lang="tr-TR" dirty="0" smtClean="0">
                <a:solidFill>
                  <a:schemeClr val="tx1"/>
                </a:solidFill>
              </a:rPr>
              <a:t>Sözcük Okuma İşlemleri</a:t>
            </a:r>
          </a:p>
          <a:p>
            <a:pPr marL="273050" indent="627063">
              <a:buFont typeface="Wingdings" pitchFamily="2" charset="2"/>
              <a:buChar char="Ø"/>
            </a:pPr>
            <a:r>
              <a:rPr lang="tr-TR" i="1" dirty="0" smtClean="0">
                <a:solidFill>
                  <a:schemeClr val="tx1"/>
                </a:solidFill>
              </a:rPr>
              <a:t>	Anlamsız sözcüklerin ve yeni karşılaşılan sözcüklerin </a:t>
            </a:r>
            <a:r>
              <a:rPr lang="tr-TR" dirty="0" smtClean="0">
                <a:solidFill>
                  <a:schemeClr val="tx1"/>
                </a:solidFill>
              </a:rPr>
              <a:t>bağlam dışında</a:t>
            </a:r>
            <a:r>
              <a:rPr lang="tr-TR" i="1" dirty="0" smtClean="0">
                <a:solidFill>
                  <a:schemeClr val="tx1"/>
                </a:solidFill>
              </a:rPr>
              <a:t> okunması</a:t>
            </a:r>
          </a:p>
          <a:p>
            <a:pPr marL="273050" indent="627063">
              <a:buNone/>
            </a:pPr>
            <a:r>
              <a:rPr lang="tr-TR" i="1" dirty="0" smtClean="0">
                <a:solidFill>
                  <a:schemeClr val="tx1"/>
                </a:solidFill>
              </a:rPr>
              <a:t>Sık karşılaşılan sözcüklerin bağlam dışında okunması (ölçüt %70)</a:t>
            </a:r>
            <a:endParaRPr lang="tr-TR" dirty="0" smtClean="0">
              <a:solidFill>
                <a:schemeClr val="tx1"/>
              </a:solidFill>
            </a:endParaRPr>
          </a:p>
          <a:p>
            <a:r>
              <a:rPr lang="tr-TR" dirty="0" smtClean="0">
                <a:solidFill>
                  <a:schemeClr val="tx1"/>
                </a:solidFill>
              </a:rPr>
              <a:t>Metin Okuma İşlemleri</a:t>
            </a:r>
          </a:p>
          <a:p>
            <a:pPr marL="273050" indent="87313">
              <a:buFont typeface="Wingdings" pitchFamily="2" charset="2"/>
              <a:buChar char="Ø"/>
            </a:pPr>
            <a:r>
              <a:rPr lang="tr-TR" dirty="0" smtClean="0">
                <a:solidFill>
                  <a:schemeClr val="tx1"/>
                </a:solidFill>
              </a:rPr>
              <a:t>   Okuma hızının belirlenmesi</a:t>
            </a:r>
          </a:p>
          <a:p>
            <a:pPr marL="273050" indent="87313">
              <a:buFont typeface="Wingdings" pitchFamily="2" charset="2"/>
              <a:buChar char="Ø"/>
            </a:pPr>
            <a:r>
              <a:rPr lang="tr-TR" dirty="0" smtClean="0">
                <a:solidFill>
                  <a:schemeClr val="tx1"/>
                </a:solidFill>
              </a:rPr>
              <a:t>   Okuma doğruluğunu belirlenmesi</a:t>
            </a:r>
          </a:p>
          <a:p>
            <a:pPr marL="273050" indent="87313">
              <a:buFont typeface="Wingdings" pitchFamily="2" charset="2"/>
              <a:buChar char="Ø"/>
            </a:pPr>
            <a:r>
              <a:rPr lang="tr-TR" dirty="0" smtClean="0">
                <a:solidFill>
                  <a:schemeClr val="tx1"/>
                </a:solidFill>
              </a:rPr>
              <a:t>   Hata analizi</a:t>
            </a:r>
          </a:p>
          <a:p>
            <a:pPr marL="273050" indent="87313">
              <a:buFont typeface="Wingdings" pitchFamily="2" charset="2"/>
              <a:buChar char="Ø"/>
            </a:pPr>
            <a:r>
              <a:rPr lang="tr-TR" dirty="0" smtClean="0">
                <a:solidFill>
                  <a:schemeClr val="tx1"/>
                </a:solidFill>
              </a:rPr>
              <a:t>   Okuma düzeyinin belirlenmesi	</a:t>
            </a:r>
          </a:p>
          <a:p>
            <a:pPr marL="273050" indent="87313">
              <a:buFont typeface="Wingdings" pitchFamily="2" charset="2"/>
              <a:buChar char="Ø"/>
            </a:pPr>
            <a:r>
              <a:rPr lang="tr-TR" dirty="0" smtClean="0">
                <a:solidFill>
                  <a:schemeClr val="tx1"/>
                </a:solidFill>
              </a:rPr>
              <a:t>Okuduğunu anlamanın değerlendirilmesi</a:t>
            </a:r>
            <a:endParaRPr lang="tr-T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ÖRNEK</a:t>
            </a:r>
            <a:br>
              <a:rPr lang="tr-TR" dirty="0" smtClean="0"/>
            </a:br>
            <a:r>
              <a:rPr lang="tr-TR" dirty="0" smtClean="0"/>
              <a:t>SES BİRİM DÜZEYİNDE ÇALIŞMA</a:t>
            </a:r>
            <a:endParaRPr lang="tr-TR" dirty="0"/>
          </a:p>
        </p:txBody>
      </p:sp>
      <p:sp>
        <p:nvSpPr>
          <p:cNvPr id="15" name="14 Metin Yer Tutucusu"/>
          <p:cNvSpPr>
            <a:spLocks noGrp="1"/>
          </p:cNvSpPr>
          <p:nvPr>
            <p:ph type="body" idx="1"/>
          </p:nvPr>
        </p:nvSpPr>
        <p:spPr>
          <a:xfrm>
            <a:off x="1142976" y="2226626"/>
            <a:ext cx="6929486" cy="576262"/>
          </a:xfrm>
        </p:spPr>
        <p:txBody>
          <a:bodyPr/>
          <a:lstStyle/>
          <a:p>
            <a:pPr algn="ctr"/>
            <a:r>
              <a:rPr lang="tr-TR" dirty="0" smtClean="0"/>
              <a:t>Resme bak ve ne olduğunu söyle? Boya</a:t>
            </a:r>
          </a:p>
          <a:p>
            <a:pPr algn="ctr"/>
            <a:r>
              <a:rPr lang="tr-TR" sz="1100" dirty="0" smtClean="0"/>
              <a:t>Görsel hafıza,görsel algı,dikkatin ayrıntılara verme,ince motor</a:t>
            </a:r>
            <a:endParaRPr lang="tr-TR" sz="1100" dirty="0"/>
          </a:p>
        </p:txBody>
      </p:sp>
      <p:sp>
        <p:nvSpPr>
          <p:cNvPr id="3" name="2 İçerik Yer Tutucusu"/>
          <p:cNvSpPr>
            <a:spLocks noGrp="1"/>
          </p:cNvSpPr>
          <p:nvPr>
            <p:ph sz="half" idx="2"/>
          </p:nvPr>
        </p:nvSpPr>
        <p:spPr/>
        <p:txBody>
          <a:bodyPr/>
          <a:lstStyle/>
          <a:p>
            <a:r>
              <a:rPr lang="tr-TR" dirty="0" smtClean="0"/>
              <a:t>Resme bak ve </a:t>
            </a:r>
            <a:r>
              <a:rPr lang="tr-TR" dirty="0" err="1" smtClean="0"/>
              <a:t>neolduğunu</a:t>
            </a:r>
            <a:r>
              <a:rPr lang="tr-TR" dirty="0" smtClean="0"/>
              <a:t> </a:t>
            </a:r>
            <a:r>
              <a:rPr lang="tr-TR" dirty="0" err="1" smtClean="0"/>
              <a:t>sö</a:t>
            </a:r>
            <a:endParaRPr lang="tr-TR" dirty="0" smtClean="0"/>
          </a:p>
          <a:p>
            <a:pPr>
              <a:buNone/>
            </a:pPr>
            <a:endParaRPr lang="tr-TR" dirty="0"/>
          </a:p>
        </p:txBody>
      </p:sp>
      <p:sp>
        <p:nvSpPr>
          <p:cNvPr id="17" name="16 İçerik Yer Tutucusu"/>
          <p:cNvSpPr>
            <a:spLocks noGrp="1"/>
          </p:cNvSpPr>
          <p:nvPr>
            <p:ph sz="quarter" idx="4"/>
          </p:nvPr>
        </p:nvSpPr>
        <p:spPr/>
        <p:txBody>
          <a:bodyPr>
            <a:normAutofit lnSpcReduction="10000"/>
          </a:bodyPr>
          <a:lstStyle/>
          <a:p>
            <a:r>
              <a:rPr lang="tr-TR" sz="7200" dirty="0" smtClean="0"/>
              <a:t>e</a:t>
            </a:r>
          </a:p>
          <a:p>
            <a:endParaRPr lang="tr-TR" dirty="0" smtClean="0"/>
          </a:p>
          <a:p>
            <a:endParaRPr lang="tr-TR" dirty="0" smtClean="0"/>
          </a:p>
          <a:p>
            <a:r>
              <a:rPr lang="tr-TR" sz="7200" dirty="0" smtClean="0"/>
              <a:t>E</a:t>
            </a:r>
            <a:endParaRPr lang="tr-TR" sz="7200" dirty="0"/>
          </a:p>
        </p:txBody>
      </p:sp>
      <p:pic>
        <p:nvPicPr>
          <p:cNvPr id="6" name="3 İçerik Yer Tutucusu" descr="EKMEK ile ilgili görsel sonucu"/>
          <p:cNvPicPr>
            <a:picLocks/>
          </p:cNvPicPr>
          <p:nvPr/>
        </p:nvPicPr>
        <p:blipFill>
          <a:blip r:embed="rId2" cstate="print"/>
          <a:srcRect/>
          <a:stretch>
            <a:fillRect/>
          </a:stretch>
        </p:blipFill>
        <p:spPr bwMode="auto">
          <a:xfrm>
            <a:off x="1571604" y="2857496"/>
            <a:ext cx="2500330" cy="1020489"/>
          </a:xfrm>
          <a:prstGeom prst="rect">
            <a:avLst/>
          </a:prstGeom>
          <a:solidFill>
            <a:srgbClr val="FFC000"/>
          </a:solidFill>
          <a:ln w="9525">
            <a:noFill/>
            <a:miter lim="800000"/>
            <a:headEnd/>
            <a:tailEnd/>
          </a:ln>
        </p:spPr>
      </p:pic>
      <p:pic>
        <p:nvPicPr>
          <p:cNvPr id="9" name="8 Resim" descr="el hareketleri ile ilgili görsel sonucu"/>
          <p:cNvPicPr/>
          <p:nvPr/>
        </p:nvPicPr>
        <p:blipFill>
          <a:blip r:embed="rId3"/>
          <a:srcRect/>
          <a:stretch>
            <a:fillRect/>
          </a:stretch>
        </p:blipFill>
        <p:spPr bwMode="auto">
          <a:xfrm rot="5400000">
            <a:off x="1928794" y="4429132"/>
            <a:ext cx="1071570" cy="1488331"/>
          </a:xfrm>
          <a:prstGeom prst="rect">
            <a:avLst/>
          </a:prstGeom>
          <a:noFill/>
          <a:ln w="9525">
            <a:noFill/>
            <a:miter lim="800000"/>
            <a:headEnd/>
            <a:tailEnd/>
          </a:ln>
          <a:scene3d>
            <a:camera prst="orthographicFront">
              <a:rot lat="0" lon="21299999" rev="0"/>
            </a:camera>
            <a:lightRig rig="threePt" dir="t"/>
          </a:scene3d>
        </p:spPr>
      </p:pic>
      <p:pic>
        <p:nvPicPr>
          <p:cNvPr id="18" name="17 Resim" descr="İlgili resim"/>
          <p:cNvPicPr/>
          <p:nvPr/>
        </p:nvPicPr>
        <p:blipFill>
          <a:blip r:embed="rId4"/>
          <a:srcRect/>
          <a:stretch>
            <a:fillRect/>
          </a:stretch>
        </p:blipFill>
        <p:spPr bwMode="auto">
          <a:xfrm>
            <a:off x="7358082" y="3071810"/>
            <a:ext cx="525699" cy="564204"/>
          </a:xfrm>
          <a:prstGeom prst="rect">
            <a:avLst/>
          </a:prstGeom>
          <a:noFill/>
          <a:ln w="9525">
            <a:noFill/>
            <a:miter lim="800000"/>
            <a:headEnd/>
            <a:tailEnd/>
          </a:ln>
        </p:spPr>
      </p:pic>
      <p:pic>
        <p:nvPicPr>
          <p:cNvPr id="19" name="18 Resim" descr="İlgili resim"/>
          <p:cNvPicPr/>
          <p:nvPr/>
        </p:nvPicPr>
        <p:blipFill>
          <a:blip r:embed="rId5"/>
          <a:srcRect/>
          <a:stretch>
            <a:fillRect/>
          </a:stretch>
        </p:blipFill>
        <p:spPr bwMode="auto">
          <a:xfrm>
            <a:off x="7500958" y="4786322"/>
            <a:ext cx="584718" cy="71438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Sesleri tanıma</a:t>
            </a:r>
            <a:endParaRPr lang="tr-TR" dirty="0"/>
          </a:p>
        </p:txBody>
      </p:sp>
      <p:sp>
        <p:nvSpPr>
          <p:cNvPr id="3" name="2 Metin Yer Tutucusu"/>
          <p:cNvSpPr>
            <a:spLocks noGrp="1"/>
          </p:cNvSpPr>
          <p:nvPr>
            <p:ph type="body" idx="1"/>
          </p:nvPr>
        </p:nvSpPr>
        <p:spPr>
          <a:xfrm>
            <a:off x="2265352" y="1571612"/>
            <a:ext cx="2874596" cy="1000132"/>
          </a:xfrm>
        </p:spPr>
        <p:txBody>
          <a:bodyPr/>
          <a:lstStyle/>
          <a:p>
            <a:r>
              <a:rPr lang="tr-TR" dirty="0" smtClean="0"/>
              <a:t>Boyadığın sembolleri bul</a:t>
            </a:r>
            <a:endParaRPr lang="tr-TR" dirty="0"/>
          </a:p>
        </p:txBody>
      </p:sp>
      <p:sp>
        <p:nvSpPr>
          <p:cNvPr id="4" name="3 İçerik Yer Tutucusu"/>
          <p:cNvSpPr>
            <a:spLocks noGrp="1"/>
          </p:cNvSpPr>
          <p:nvPr>
            <p:ph sz="half" idx="2"/>
          </p:nvPr>
        </p:nvSpPr>
        <p:spPr>
          <a:xfrm>
            <a:off x="1942415" y="2802888"/>
            <a:ext cx="3129651" cy="3697945"/>
          </a:xfrm>
        </p:spPr>
        <p:txBody>
          <a:bodyPr>
            <a:normAutofit/>
          </a:bodyPr>
          <a:lstStyle/>
          <a:p>
            <a:r>
              <a:rPr lang="tr-TR" dirty="0" smtClean="0"/>
              <a:t>Eb</a:t>
            </a:r>
            <a:r>
              <a:rPr lang="tr-TR" dirty="0" smtClean="0">
                <a:solidFill>
                  <a:srgbClr val="FF0000"/>
                </a:solidFill>
              </a:rPr>
              <a:t>e</a:t>
            </a:r>
            <a:r>
              <a:rPr lang="tr-TR" dirty="0" smtClean="0"/>
              <a:t>  </a:t>
            </a:r>
            <a:r>
              <a:rPr lang="tr-TR" dirty="0" smtClean="0">
                <a:solidFill>
                  <a:srgbClr val="FF0000"/>
                </a:solidFill>
              </a:rPr>
              <a:t>e</a:t>
            </a:r>
            <a:r>
              <a:rPr lang="tr-TR" dirty="0" smtClean="0"/>
              <a:t>b</a:t>
            </a:r>
            <a:r>
              <a:rPr lang="tr-TR" dirty="0" smtClean="0">
                <a:solidFill>
                  <a:srgbClr val="FF0000"/>
                </a:solidFill>
              </a:rPr>
              <a:t>e</a:t>
            </a:r>
            <a:r>
              <a:rPr lang="tr-TR" dirty="0" smtClean="0"/>
              <a:t>  n</a:t>
            </a:r>
            <a:r>
              <a:rPr lang="tr-TR" dirty="0" smtClean="0">
                <a:solidFill>
                  <a:srgbClr val="FF0000"/>
                </a:solidFill>
              </a:rPr>
              <a:t>e</a:t>
            </a:r>
            <a:r>
              <a:rPr lang="tr-TR" dirty="0" smtClean="0"/>
              <a:t>r</a:t>
            </a:r>
            <a:r>
              <a:rPr lang="tr-TR" dirty="0" smtClean="0">
                <a:solidFill>
                  <a:srgbClr val="FF0000"/>
                </a:solidFill>
              </a:rPr>
              <a:t>e</a:t>
            </a:r>
            <a:r>
              <a:rPr lang="tr-TR" dirty="0" smtClean="0"/>
              <a:t>d</a:t>
            </a:r>
            <a:r>
              <a:rPr lang="tr-TR" dirty="0" smtClean="0">
                <a:solidFill>
                  <a:srgbClr val="FF0000"/>
                </a:solidFill>
              </a:rPr>
              <a:t>e</a:t>
            </a:r>
          </a:p>
          <a:p>
            <a:pPr>
              <a:buNone/>
            </a:pPr>
            <a:r>
              <a:rPr lang="tr-TR" dirty="0" smtClean="0"/>
              <a:t>      Su doldurur d</a:t>
            </a:r>
            <a:r>
              <a:rPr lang="tr-TR" dirty="0" smtClean="0">
                <a:solidFill>
                  <a:srgbClr val="FF0000"/>
                </a:solidFill>
              </a:rPr>
              <a:t>e</a:t>
            </a:r>
            <a:r>
              <a:rPr lang="tr-TR" dirty="0" smtClean="0"/>
              <a:t>r</a:t>
            </a:r>
            <a:r>
              <a:rPr lang="tr-TR" dirty="0" smtClean="0">
                <a:solidFill>
                  <a:srgbClr val="FF0000"/>
                </a:solidFill>
              </a:rPr>
              <a:t>e</a:t>
            </a:r>
            <a:r>
              <a:rPr lang="tr-TR" dirty="0" smtClean="0"/>
              <a:t>d</a:t>
            </a:r>
            <a:r>
              <a:rPr lang="tr-TR" dirty="0" smtClean="0">
                <a:solidFill>
                  <a:srgbClr val="FF0000"/>
                </a:solidFill>
              </a:rPr>
              <a:t>e</a:t>
            </a:r>
          </a:p>
          <a:p>
            <a:pPr>
              <a:buNone/>
            </a:pPr>
            <a:r>
              <a:rPr lang="tr-TR" dirty="0" smtClean="0"/>
              <a:t>      D</a:t>
            </a:r>
            <a:r>
              <a:rPr lang="tr-TR" dirty="0" smtClean="0">
                <a:solidFill>
                  <a:srgbClr val="FF0000"/>
                </a:solidFill>
              </a:rPr>
              <a:t>e</a:t>
            </a:r>
            <a:r>
              <a:rPr lang="tr-TR" dirty="0" smtClean="0"/>
              <a:t>r</a:t>
            </a:r>
            <a:r>
              <a:rPr lang="tr-TR" dirty="0" smtClean="0">
                <a:solidFill>
                  <a:srgbClr val="FF0000"/>
                </a:solidFill>
              </a:rPr>
              <a:t>e</a:t>
            </a:r>
            <a:r>
              <a:rPr lang="tr-TR" dirty="0" smtClean="0"/>
              <a:t> boyu çalılık</a:t>
            </a:r>
          </a:p>
          <a:p>
            <a:pPr>
              <a:buNone/>
            </a:pPr>
            <a:r>
              <a:rPr lang="tr-TR" dirty="0" smtClean="0"/>
              <a:t>      Bu </a:t>
            </a:r>
            <a:r>
              <a:rPr lang="tr-TR" dirty="0" smtClean="0">
                <a:solidFill>
                  <a:srgbClr val="FF0000"/>
                </a:solidFill>
              </a:rPr>
              <a:t>e</a:t>
            </a:r>
            <a:r>
              <a:rPr lang="tr-TR" dirty="0" smtClean="0"/>
              <a:t>b</a:t>
            </a:r>
            <a:r>
              <a:rPr lang="tr-TR" dirty="0" smtClean="0">
                <a:solidFill>
                  <a:srgbClr val="FF0000"/>
                </a:solidFill>
              </a:rPr>
              <a:t>e</a:t>
            </a:r>
            <a:r>
              <a:rPr lang="tr-TR" dirty="0" smtClean="0"/>
              <a:t> d</a:t>
            </a:r>
            <a:r>
              <a:rPr lang="tr-TR" dirty="0" smtClean="0">
                <a:solidFill>
                  <a:srgbClr val="FF0000"/>
                </a:solidFill>
              </a:rPr>
              <a:t>e</a:t>
            </a:r>
            <a:r>
              <a:rPr lang="tr-TR" dirty="0" smtClean="0"/>
              <a:t> n</a:t>
            </a:r>
            <a:r>
              <a:rPr lang="tr-TR" dirty="0" smtClean="0">
                <a:solidFill>
                  <a:srgbClr val="FF0000"/>
                </a:solidFill>
              </a:rPr>
              <a:t>e</a:t>
            </a:r>
            <a:r>
              <a:rPr lang="tr-TR" dirty="0" smtClean="0"/>
              <a:t> alık</a:t>
            </a:r>
          </a:p>
          <a:p>
            <a:pPr>
              <a:buNone/>
            </a:pPr>
            <a:r>
              <a:rPr lang="tr-TR" dirty="0" smtClean="0"/>
              <a:t>      Eb</a:t>
            </a:r>
            <a:r>
              <a:rPr lang="tr-TR" dirty="0" smtClean="0">
                <a:solidFill>
                  <a:srgbClr val="FF0000"/>
                </a:solidFill>
              </a:rPr>
              <a:t>e</a:t>
            </a:r>
            <a:r>
              <a:rPr lang="tr-TR" dirty="0" smtClean="0"/>
              <a:t> suya dalamaz</a:t>
            </a:r>
          </a:p>
          <a:p>
            <a:pPr>
              <a:buNone/>
            </a:pPr>
            <a:r>
              <a:rPr lang="tr-TR" dirty="0" smtClean="0"/>
              <a:t>      Arasa da bulamaz</a:t>
            </a:r>
          </a:p>
          <a:p>
            <a:pPr>
              <a:buNone/>
            </a:pPr>
            <a:endParaRPr lang="tr-TR" dirty="0" smtClean="0"/>
          </a:p>
          <a:p>
            <a:pPr>
              <a:buNone/>
            </a:pPr>
            <a:r>
              <a:rPr lang="tr-TR" sz="1200" dirty="0" smtClean="0"/>
              <a:t>Dikkat yoğunluğu ve konsantrasyon,dikkatin ayrıntılara verilmesi,görsel yoğunlaşma      </a:t>
            </a:r>
            <a:endParaRPr lang="tr-TR" sz="1200" dirty="0"/>
          </a:p>
        </p:txBody>
      </p:sp>
      <p:sp>
        <p:nvSpPr>
          <p:cNvPr id="5" name="4 Metin Yer Tutucusu"/>
          <p:cNvSpPr>
            <a:spLocks noGrp="1"/>
          </p:cNvSpPr>
          <p:nvPr>
            <p:ph type="body" sz="quarter" idx="3"/>
          </p:nvPr>
        </p:nvSpPr>
        <p:spPr>
          <a:xfrm>
            <a:off x="5656154" y="1643050"/>
            <a:ext cx="2873239" cy="857256"/>
          </a:xfrm>
        </p:spPr>
        <p:txBody>
          <a:bodyPr/>
          <a:lstStyle/>
          <a:p>
            <a:r>
              <a:rPr lang="tr-TR" dirty="0" smtClean="0"/>
              <a:t>Bilmeceyi cevapla</a:t>
            </a:r>
            <a:endParaRPr lang="tr-TR" dirty="0"/>
          </a:p>
        </p:txBody>
      </p:sp>
      <p:sp>
        <p:nvSpPr>
          <p:cNvPr id="6" name="5 İçerik Yer Tutucusu"/>
          <p:cNvSpPr>
            <a:spLocks noGrp="1"/>
          </p:cNvSpPr>
          <p:nvPr>
            <p:ph sz="quarter" idx="4"/>
          </p:nvPr>
        </p:nvSpPr>
        <p:spPr>
          <a:xfrm>
            <a:off x="5333715" y="2799660"/>
            <a:ext cx="3195680" cy="3701173"/>
          </a:xfrm>
        </p:spPr>
        <p:txBody>
          <a:bodyPr/>
          <a:lstStyle/>
          <a:p>
            <a:r>
              <a:rPr lang="tr-TR" dirty="0" smtClean="0"/>
              <a:t>Ne kanı var ne canı</a:t>
            </a:r>
          </a:p>
          <a:p>
            <a:pPr>
              <a:buNone/>
            </a:pPr>
            <a:r>
              <a:rPr lang="tr-TR" dirty="0" smtClean="0"/>
              <a:t>     Beş tanedir parmağı</a:t>
            </a:r>
          </a:p>
          <a:p>
            <a:pPr>
              <a:buNone/>
            </a:pPr>
            <a:endParaRPr lang="tr-TR" dirty="0" smtClean="0"/>
          </a:p>
          <a:p>
            <a:pPr>
              <a:buNone/>
            </a:pPr>
            <a:r>
              <a:rPr lang="tr-TR" dirty="0" smtClean="0"/>
              <a:t>                   (Eldiven)</a:t>
            </a:r>
          </a:p>
          <a:p>
            <a:pPr>
              <a:buNone/>
            </a:pPr>
            <a:endParaRPr lang="tr-TR" dirty="0" smtClean="0"/>
          </a:p>
          <a:p>
            <a:pPr>
              <a:buNone/>
            </a:pPr>
            <a:endParaRPr lang="tr-TR" dirty="0" smtClean="0"/>
          </a:p>
          <a:p>
            <a:pPr>
              <a:buNone/>
            </a:pPr>
            <a:endParaRPr lang="tr-TR" dirty="0" smtClean="0"/>
          </a:p>
          <a:p>
            <a:pPr>
              <a:buNone/>
            </a:pPr>
            <a:r>
              <a:rPr lang="tr-TR" sz="1200" dirty="0" smtClean="0"/>
              <a:t>İşitsel dikkat</a:t>
            </a:r>
            <a:endParaRPr lang="tr-TR"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200" dirty="0" smtClean="0"/>
              <a:t>Aşağıdaki resimlerin isimlerini hızlı bir şekilde söyle</a:t>
            </a:r>
            <a:br>
              <a:rPr lang="tr-TR" sz="1200" dirty="0" smtClean="0"/>
            </a:br>
            <a:endParaRPr lang="tr-TR" sz="1200" dirty="0"/>
          </a:p>
        </p:txBody>
      </p:sp>
      <p:sp>
        <p:nvSpPr>
          <p:cNvPr id="3" name="2 Metin Yer Tutucusu"/>
          <p:cNvSpPr>
            <a:spLocks noGrp="1"/>
          </p:cNvSpPr>
          <p:nvPr>
            <p:ph type="body" idx="1"/>
          </p:nvPr>
        </p:nvSpPr>
        <p:spPr>
          <a:xfrm>
            <a:off x="2265352" y="2226626"/>
            <a:ext cx="6164300" cy="576262"/>
          </a:xfrm>
        </p:spPr>
        <p:txBody>
          <a:bodyPr/>
          <a:lstStyle/>
          <a:p>
            <a:r>
              <a:rPr lang="tr-TR" dirty="0" smtClean="0"/>
              <a:t>Aşağıdaki </a:t>
            </a:r>
            <a:r>
              <a:rPr lang="tr-TR" dirty="0" smtClean="0">
                <a:solidFill>
                  <a:srgbClr val="FF0000"/>
                </a:solidFill>
              </a:rPr>
              <a:t>“E , e” </a:t>
            </a:r>
            <a:r>
              <a:rPr lang="tr-TR" dirty="0" smtClean="0"/>
              <a:t>seslerini işaretle</a:t>
            </a:r>
            <a:endParaRPr lang="tr-TR" dirty="0"/>
          </a:p>
        </p:txBody>
      </p:sp>
      <p:pic>
        <p:nvPicPr>
          <p:cNvPr id="7" name="6 Resim" descr="elbise ile ilgili görsel sonucu"/>
          <p:cNvPicPr/>
          <p:nvPr/>
        </p:nvPicPr>
        <p:blipFill>
          <a:blip r:embed="rId3"/>
          <a:srcRect/>
          <a:stretch>
            <a:fillRect/>
          </a:stretch>
        </p:blipFill>
        <p:spPr bwMode="auto">
          <a:xfrm>
            <a:off x="1500166" y="1000108"/>
            <a:ext cx="928694" cy="785818"/>
          </a:xfrm>
          <a:prstGeom prst="rect">
            <a:avLst/>
          </a:prstGeom>
          <a:noFill/>
          <a:ln w="9525">
            <a:noFill/>
            <a:miter lim="800000"/>
            <a:headEnd/>
            <a:tailEnd/>
          </a:ln>
        </p:spPr>
      </p:pic>
      <p:pic>
        <p:nvPicPr>
          <p:cNvPr id="8" name="7 Resim" descr="el feneri çizimi ile ilgili görsel sonucu"/>
          <p:cNvPicPr/>
          <p:nvPr/>
        </p:nvPicPr>
        <p:blipFill>
          <a:blip r:embed="rId4" cstate="print"/>
          <a:srcRect/>
          <a:stretch>
            <a:fillRect/>
          </a:stretch>
        </p:blipFill>
        <p:spPr bwMode="auto">
          <a:xfrm>
            <a:off x="2714612" y="1000108"/>
            <a:ext cx="857256" cy="785818"/>
          </a:xfrm>
          <a:prstGeom prst="rect">
            <a:avLst/>
          </a:prstGeom>
          <a:noFill/>
          <a:ln w="9525">
            <a:noFill/>
            <a:miter lim="800000"/>
            <a:headEnd/>
            <a:tailEnd/>
          </a:ln>
        </p:spPr>
      </p:pic>
      <p:pic>
        <p:nvPicPr>
          <p:cNvPr id="9" name="8 Resim" descr="el ile ilgili görsel sonucu"/>
          <p:cNvPicPr/>
          <p:nvPr/>
        </p:nvPicPr>
        <p:blipFill>
          <a:blip r:embed="rId5"/>
          <a:srcRect/>
          <a:stretch>
            <a:fillRect/>
          </a:stretch>
        </p:blipFill>
        <p:spPr bwMode="auto">
          <a:xfrm>
            <a:off x="4000496" y="1000108"/>
            <a:ext cx="855804" cy="785818"/>
          </a:xfrm>
          <a:prstGeom prst="rect">
            <a:avLst/>
          </a:prstGeom>
          <a:noFill/>
          <a:ln w="9525">
            <a:noFill/>
            <a:miter lim="800000"/>
            <a:headEnd/>
            <a:tailEnd/>
          </a:ln>
        </p:spPr>
      </p:pic>
      <p:pic>
        <p:nvPicPr>
          <p:cNvPr id="10" name="9 Resim" descr="elma görselleri ile ilgili görsel sonucu"/>
          <p:cNvPicPr/>
          <p:nvPr/>
        </p:nvPicPr>
        <p:blipFill>
          <a:blip r:embed="rId6" cstate="print"/>
          <a:srcRect/>
          <a:stretch>
            <a:fillRect/>
          </a:stretch>
        </p:blipFill>
        <p:spPr bwMode="auto">
          <a:xfrm>
            <a:off x="5286380" y="1000108"/>
            <a:ext cx="928694" cy="714380"/>
          </a:xfrm>
          <a:prstGeom prst="rect">
            <a:avLst/>
          </a:prstGeom>
          <a:noFill/>
          <a:ln w="9525">
            <a:noFill/>
            <a:miter lim="800000"/>
            <a:headEnd/>
            <a:tailEnd/>
          </a:ln>
        </p:spPr>
      </p:pic>
      <p:pic>
        <p:nvPicPr>
          <p:cNvPr id="13" name="12 İçerik Yer Tutucusu" descr="erik meyve ile ilgili görsel sonucu"/>
          <p:cNvPicPr>
            <a:picLocks noGrp="1"/>
          </p:cNvPicPr>
          <p:nvPr>
            <p:ph sz="half" idx="2"/>
          </p:nvPr>
        </p:nvPicPr>
        <p:blipFill>
          <a:blip r:embed="rId7" cstate="print"/>
          <a:srcRect/>
          <a:stretch>
            <a:fillRect/>
          </a:stretch>
        </p:blipFill>
        <p:spPr bwMode="auto">
          <a:xfrm>
            <a:off x="7000892" y="1000108"/>
            <a:ext cx="1214446" cy="714380"/>
          </a:xfrm>
          <a:prstGeom prst="rect">
            <a:avLst/>
          </a:prstGeom>
          <a:noFill/>
          <a:ln w="9525">
            <a:noFill/>
            <a:miter lim="800000"/>
            <a:headEnd/>
            <a:tailEnd/>
          </a:ln>
        </p:spPr>
      </p:pic>
      <p:pic>
        <p:nvPicPr>
          <p:cNvPr id="16" name="15 Resim" descr="İlgili resim"/>
          <p:cNvPicPr/>
          <p:nvPr/>
        </p:nvPicPr>
        <p:blipFill>
          <a:blip r:embed="rId8"/>
          <a:srcRect/>
          <a:stretch>
            <a:fillRect/>
          </a:stretch>
        </p:blipFill>
        <p:spPr bwMode="auto">
          <a:xfrm>
            <a:off x="4143372" y="3286124"/>
            <a:ext cx="2143140" cy="2000264"/>
          </a:xfrm>
          <a:prstGeom prst="rect">
            <a:avLst/>
          </a:prstGeom>
          <a:noFill/>
          <a:ln w="9525">
            <a:noFill/>
            <a:miter lim="800000"/>
            <a:headEnd/>
            <a:tailEnd/>
          </a:ln>
        </p:spPr>
      </p:pic>
      <p:pic>
        <p:nvPicPr>
          <p:cNvPr id="17" name="16 Resim" descr="eldiven ile ilgili görsel sonucu"/>
          <p:cNvPicPr/>
          <p:nvPr/>
        </p:nvPicPr>
        <p:blipFill>
          <a:blip r:embed="rId9" cstate="print"/>
          <a:srcRect/>
          <a:stretch>
            <a:fillRect/>
          </a:stretch>
        </p:blipFill>
        <p:spPr bwMode="auto">
          <a:xfrm>
            <a:off x="1500166" y="3286124"/>
            <a:ext cx="2143140" cy="1928826"/>
          </a:xfrm>
          <a:prstGeom prst="rect">
            <a:avLst/>
          </a:prstGeom>
          <a:noFill/>
          <a:ln w="9525">
            <a:noFill/>
            <a:miter lim="800000"/>
            <a:headEnd/>
            <a:tailEnd/>
          </a:ln>
        </p:spPr>
      </p:pic>
      <p:pic>
        <p:nvPicPr>
          <p:cNvPr id="19" name="18 Resim" descr="el ile ilgili görsel sonucu"/>
          <p:cNvPicPr/>
          <p:nvPr/>
        </p:nvPicPr>
        <p:blipFill>
          <a:blip r:embed="rId5"/>
          <a:srcRect/>
          <a:stretch>
            <a:fillRect/>
          </a:stretch>
        </p:blipFill>
        <p:spPr bwMode="auto">
          <a:xfrm>
            <a:off x="6572264" y="3357562"/>
            <a:ext cx="1857388" cy="1857388"/>
          </a:xfrm>
          <a:prstGeom prst="rect">
            <a:avLst/>
          </a:prstGeom>
          <a:noFill/>
          <a:ln w="9525">
            <a:noFill/>
            <a:miter lim="800000"/>
            <a:headEnd/>
            <a:tailEnd/>
          </a:ln>
        </p:spPr>
      </p:pic>
      <p:sp>
        <p:nvSpPr>
          <p:cNvPr id="33795" name="Rectangle 3"/>
          <p:cNvSpPr>
            <a:spLocks noChangeArrowheads="1"/>
          </p:cNvSpPr>
          <p:nvPr/>
        </p:nvSpPr>
        <p:spPr bwMode="auto">
          <a:xfrm>
            <a:off x="1428728" y="5572140"/>
            <a:ext cx="692948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46225" algn="l"/>
              </a:tabLst>
            </a:pPr>
            <a:r>
              <a:rPr kumimoji="0" lang="tr-TR"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 l</a:t>
            </a:r>
            <a:r>
              <a:rPr kumimoji="0" lang="tr-TR" sz="3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d i v e n             E v               E l     </a:t>
            </a:r>
            <a:endParaRPr kumimoji="0" lang="tr-T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500166" y="357166"/>
            <a:ext cx="7105672" cy="714380"/>
          </a:xfrm>
        </p:spPr>
        <p:txBody>
          <a:bodyPr>
            <a:normAutofit/>
          </a:bodyPr>
          <a:lstStyle/>
          <a:p>
            <a:r>
              <a:rPr lang="tr-TR" sz="2400" dirty="0" smtClean="0"/>
              <a:t>Aşağıda </a:t>
            </a:r>
            <a:r>
              <a:rPr lang="tr-TR" sz="2400" dirty="0" smtClean="0">
                <a:solidFill>
                  <a:srgbClr val="FF0000"/>
                </a:solidFill>
              </a:rPr>
              <a:t>“E”</a:t>
            </a:r>
            <a:r>
              <a:rPr lang="tr-TR" sz="2400" dirty="0" smtClean="0"/>
              <a:t> seslerini bularak daire içine al</a:t>
            </a:r>
            <a:endParaRPr lang="tr-TR" sz="2400" dirty="0"/>
          </a:p>
        </p:txBody>
      </p:sp>
      <p:pic>
        <p:nvPicPr>
          <p:cNvPr id="9" name="8 İçerik Yer Tutucusu" descr="İlgili resim"/>
          <p:cNvPicPr>
            <a:picLocks noGrp="1"/>
          </p:cNvPicPr>
          <p:nvPr>
            <p:ph idx="1"/>
          </p:nvPr>
        </p:nvPicPr>
        <p:blipFill>
          <a:blip r:embed="rId2"/>
          <a:srcRect/>
          <a:stretch>
            <a:fillRect/>
          </a:stretch>
        </p:blipFill>
        <p:spPr bwMode="auto">
          <a:xfrm>
            <a:off x="928662" y="1500174"/>
            <a:ext cx="1785950" cy="1785950"/>
          </a:xfrm>
          <a:prstGeom prst="rect">
            <a:avLst/>
          </a:prstGeom>
          <a:noFill/>
          <a:ln w="9525">
            <a:noFill/>
            <a:miter lim="800000"/>
            <a:headEnd/>
            <a:tailEnd/>
          </a:ln>
        </p:spPr>
      </p:pic>
      <p:pic>
        <p:nvPicPr>
          <p:cNvPr id="10" name="9 Resim" descr="İlgili resim"/>
          <p:cNvPicPr/>
          <p:nvPr/>
        </p:nvPicPr>
        <p:blipFill>
          <a:blip r:embed="rId2"/>
          <a:srcRect/>
          <a:stretch>
            <a:fillRect/>
          </a:stretch>
        </p:blipFill>
        <p:spPr bwMode="auto">
          <a:xfrm>
            <a:off x="714348" y="1285860"/>
            <a:ext cx="785818" cy="857256"/>
          </a:xfrm>
          <a:prstGeom prst="rect">
            <a:avLst/>
          </a:prstGeom>
          <a:noFill/>
          <a:ln w="9525">
            <a:noFill/>
            <a:miter lim="800000"/>
            <a:headEnd/>
            <a:tailEnd/>
          </a:ln>
        </p:spPr>
      </p:pic>
      <p:pic>
        <p:nvPicPr>
          <p:cNvPr id="11" name="10 Resim" descr="İlgili resim"/>
          <p:cNvPicPr/>
          <p:nvPr/>
        </p:nvPicPr>
        <p:blipFill>
          <a:blip r:embed="rId2"/>
          <a:srcRect/>
          <a:stretch>
            <a:fillRect/>
          </a:stretch>
        </p:blipFill>
        <p:spPr bwMode="auto">
          <a:xfrm>
            <a:off x="1357290" y="1000108"/>
            <a:ext cx="785818" cy="864242"/>
          </a:xfrm>
          <a:prstGeom prst="rect">
            <a:avLst/>
          </a:prstGeom>
          <a:noFill/>
          <a:ln w="9525">
            <a:noFill/>
            <a:miter lim="800000"/>
            <a:headEnd/>
            <a:tailEnd/>
          </a:ln>
        </p:spPr>
      </p:pic>
      <p:pic>
        <p:nvPicPr>
          <p:cNvPr id="12" name="11 Resim" descr="İlgili resim"/>
          <p:cNvPicPr/>
          <p:nvPr/>
        </p:nvPicPr>
        <p:blipFill>
          <a:blip r:embed="rId2"/>
          <a:srcRect/>
          <a:stretch>
            <a:fillRect/>
          </a:stretch>
        </p:blipFill>
        <p:spPr bwMode="auto">
          <a:xfrm>
            <a:off x="2000232" y="1214422"/>
            <a:ext cx="785818" cy="857256"/>
          </a:xfrm>
          <a:prstGeom prst="rect">
            <a:avLst/>
          </a:prstGeom>
          <a:noFill/>
          <a:ln w="9525">
            <a:noFill/>
            <a:miter lim="800000"/>
            <a:headEnd/>
            <a:tailEnd/>
          </a:ln>
        </p:spPr>
      </p:pic>
      <p:pic>
        <p:nvPicPr>
          <p:cNvPr id="13" name="12 Resim" descr="İlgili resim"/>
          <p:cNvPicPr/>
          <p:nvPr/>
        </p:nvPicPr>
        <p:blipFill>
          <a:blip r:embed="rId2"/>
          <a:srcRect/>
          <a:stretch>
            <a:fillRect/>
          </a:stretch>
        </p:blipFill>
        <p:spPr bwMode="auto">
          <a:xfrm>
            <a:off x="2428860" y="1785926"/>
            <a:ext cx="714380" cy="785818"/>
          </a:xfrm>
          <a:prstGeom prst="rect">
            <a:avLst/>
          </a:prstGeom>
          <a:noFill/>
          <a:ln w="9525">
            <a:noFill/>
            <a:miter lim="800000"/>
            <a:headEnd/>
            <a:tailEnd/>
          </a:ln>
        </p:spPr>
      </p:pic>
      <p:pic>
        <p:nvPicPr>
          <p:cNvPr id="14" name="13 Resim" descr="İlgili resim"/>
          <p:cNvPicPr/>
          <p:nvPr/>
        </p:nvPicPr>
        <p:blipFill>
          <a:blip r:embed="rId2"/>
          <a:srcRect/>
          <a:stretch>
            <a:fillRect/>
          </a:stretch>
        </p:blipFill>
        <p:spPr bwMode="auto">
          <a:xfrm>
            <a:off x="2357422" y="2357430"/>
            <a:ext cx="740821" cy="864242"/>
          </a:xfrm>
          <a:prstGeom prst="rect">
            <a:avLst/>
          </a:prstGeom>
          <a:noFill/>
          <a:ln w="9525">
            <a:noFill/>
            <a:miter lim="800000"/>
            <a:headEnd/>
            <a:tailEnd/>
          </a:ln>
        </p:spPr>
      </p:pic>
      <p:pic>
        <p:nvPicPr>
          <p:cNvPr id="15" name="14 Resim" descr="İlgili resim"/>
          <p:cNvPicPr/>
          <p:nvPr/>
        </p:nvPicPr>
        <p:blipFill>
          <a:blip r:embed="rId2"/>
          <a:srcRect/>
          <a:stretch>
            <a:fillRect/>
          </a:stretch>
        </p:blipFill>
        <p:spPr bwMode="auto">
          <a:xfrm>
            <a:off x="642910" y="2500306"/>
            <a:ext cx="740821" cy="792804"/>
          </a:xfrm>
          <a:prstGeom prst="rect">
            <a:avLst/>
          </a:prstGeom>
          <a:noFill/>
          <a:ln w="9525">
            <a:noFill/>
            <a:miter lim="800000"/>
            <a:headEnd/>
            <a:tailEnd/>
          </a:ln>
        </p:spPr>
      </p:pic>
      <p:pic>
        <p:nvPicPr>
          <p:cNvPr id="16" name="15 Resim" descr="İlgili resim"/>
          <p:cNvPicPr/>
          <p:nvPr/>
        </p:nvPicPr>
        <p:blipFill>
          <a:blip r:embed="rId2"/>
          <a:srcRect/>
          <a:stretch>
            <a:fillRect/>
          </a:stretch>
        </p:blipFill>
        <p:spPr bwMode="auto">
          <a:xfrm>
            <a:off x="1214414" y="2857496"/>
            <a:ext cx="785818" cy="785818"/>
          </a:xfrm>
          <a:prstGeom prst="rect">
            <a:avLst/>
          </a:prstGeom>
          <a:noFill/>
          <a:ln w="9525">
            <a:noFill/>
            <a:miter lim="800000"/>
            <a:headEnd/>
            <a:tailEnd/>
          </a:ln>
        </p:spPr>
      </p:pic>
      <p:pic>
        <p:nvPicPr>
          <p:cNvPr id="17" name="16 Resim" descr="İlgili resim"/>
          <p:cNvPicPr/>
          <p:nvPr/>
        </p:nvPicPr>
        <p:blipFill>
          <a:blip r:embed="rId2"/>
          <a:srcRect/>
          <a:stretch>
            <a:fillRect/>
          </a:stretch>
        </p:blipFill>
        <p:spPr bwMode="auto">
          <a:xfrm>
            <a:off x="500034" y="1857364"/>
            <a:ext cx="714379" cy="785818"/>
          </a:xfrm>
          <a:prstGeom prst="rect">
            <a:avLst/>
          </a:prstGeom>
          <a:noFill/>
          <a:ln w="9525">
            <a:noFill/>
            <a:miter lim="800000"/>
            <a:headEnd/>
            <a:tailEnd/>
          </a:ln>
        </p:spPr>
      </p:pic>
      <p:pic>
        <p:nvPicPr>
          <p:cNvPr id="18" name="17 Resim" descr="İlgili resim"/>
          <p:cNvPicPr/>
          <p:nvPr/>
        </p:nvPicPr>
        <p:blipFill>
          <a:blip r:embed="rId2"/>
          <a:srcRect/>
          <a:stretch>
            <a:fillRect/>
          </a:stretch>
        </p:blipFill>
        <p:spPr bwMode="auto">
          <a:xfrm>
            <a:off x="1857356" y="2786058"/>
            <a:ext cx="785817" cy="785818"/>
          </a:xfrm>
          <a:prstGeom prst="rect">
            <a:avLst/>
          </a:prstGeom>
          <a:noFill/>
          <a:ln w="9525">
            <a:noFill/>
            <a:miter lim="800000"/>
            <a:headEnd/>
            <a:tailEnd/>
          </a:ln>
        </p:spPr>
      </p:pic>
      <p:sp>
        <p:nvSpPr>
          <p:cNvPr id="19" name="18 Dikdörtgen"/>
          <p:cNvSpPr/>
          <p:nvPr/>
        </p:nvSpPr>
        <p:spPr>
          <a:xfrm>
            <a:off x="857224" y="2714620"/>
            <a:ext cx="308098" cy="369332"/>
          </a:xfrm>
          <a:prstGeom prst="rect">
            <a:avLst/>
          </a:prstGeom>
        </p:spPr>
        <p:txBody>
          <a:bodyPr wrap="none">
            <a:spAutoFit/>
          </a:bodyPr>
          <a:lstStyle/>
          <a:p>
            <a:r>
              <a:rPr lang="tr-TR" dirty="0" smtClean="0"/>
              <a:t>E</a:t>
            </a:r>
            <a:endParaRPr lang="tr-TR" dirty="0"/>
          </a:p>
        </p:txBody>
      </p:sp>
      <p:sp>
        <p:nvSpPr>
          <p:cNvPr id="20" name="19 Dikdörtgen"/>
          <p:cNvSpPr/>
          <p:nvPr/>
        </p:nvSpPr>
        <p:spPr>
          <a:xfrm>
            <a:off x="714348" y="2071678"/>
            <a:ext cx="296876" cy="369332"/>
          </a:xfrm>
          <a:prstGeom prst="rect">
            <a:avLst/>
          </a:prstGeom>
        </p:spPr>
        <p:txBody>
          <a:bodyPr wrap="none">
            <a:spAutoFit/>
          </a:bodyPr>
          <a:lstStyle/>
          <a:p>
            <a:r>
              <a:rPr lang="tr-TR" dirty="0" smtClean="0"/>
              <a:t>F</a:t>
            </a:r>
            <a:endParaRPr lang="tr-TR" dirty="0"/>
          </a:p>
        </p:txBody>
      </p:sp>
      <p:sp>
        <p:nvSpPr>
          <p:cNvPr id="22" name="21 Dikdörtgen"/>
          <p:cNvSpPr/>
          <p:nvPr/>
        </p:nvSpPr>
        <p:spPr>
          <a:xfrm>
            <a:off x="928662" y="1500174"/>
            <a:ext cx="420308" cy="369332"/>
          </a:xfrm>
          <a:prstGeom prst="rect">
            <a:avLst/>
          </a:prstGeom>
        </p:spPr>
        <p:txBody>
          <a:bodyPr wrap="none">
            <a:spAutoFit/>
          </a:bodyPr>
          <a:lstStyle/>
          <a:p>
            <a:r>
              <a:rPr lang="tr-TR" dirty="0" smtClean="0"/>
              <a:t> A</a:t>
            </a:r>
            <a:endParaRPr lang="tr-TR" dirty="0"/>
          </a:p>
        </p:txBody>
      </p:sp>
      <p:sp>
        <p:nvSpPr>
          <p:cNvPr id="23" name="22 Dikdörtgen"/>
          <p:cNvSpPr/>
          <p:nvPr/>
        </p:nvSpPr>
        <p:spPr>
          <a:xfrm>
            <a:off x="1571604" y="1214422"/>
            <a:ext cx="385042" cy="369332"/>
          </a:xfrm>
          <a:prstGeom prst="rect">
            <a:avLst/>
          </a:prstGeom>
        </p:spPr>
        <p:txBody>
          <a:bodyPr wrap="none">
            <a:spAutoFit/>
          </a:bodyPr>
          <a:lstStyle/>
          <a:p>
            <a:r>
              <a:rPr lang="tr-TR" dirty="0" smtClean="0"/>
              <a:t> K</a:t>
            </a:r>
            <a:endParaRPr lang="tr-TR" dirty="0"/>
          </a:p>
        </p:txBody>
      </p:sp>
      <p:sp>
        <p:nvSpPr>
          <p:cNvPr id="24" name="23 Dikdörtgen"/>
          <p:cNvSpPr/>
          <p:nvPr/>
        </p:nvSpPr>
        <p:spPr>
          <a:xfrm>
            <a:off x="1428728" y="3071810"/>
            <a:ext cx="372218" cy="369332"/>
          </a:xfrm>
          <a:prstGeom prst="rect">
            <a:avLst/>
          </a:prstGeom>
        </p:spPr>
        <p:txBody>
          <a:bodyPr wrap="none">
            <a:spAutoFit/>
          </a:bodyPr>
          <a:lstStyle/>
          <a:p>
            <a:r>
              <a:rPr lang="tr-TR" dirty="0" smtClean="0"/>
              <a:t>C</a:t>
            </a:r>
            <a:endParaRPr lang="tr-TR" dirty="0"/>
          </a:p>
        </p:txBody>
      </p:sp>
      <p:sp>
        <p:nvSpPr>
          <p:cNvPr id="25" name="24 Dikdörtgen"/>
          <p:cNvSpPr/>
          <p:nvPr/>
        </p:nvSpPr>
        <p:spPr>
          <a:xfrm>
            <a:off x="2071670" y="3000372"/>
            <a:ext cx="324128" cy="369332"/>
          </a:xfrm>
          <a:prstGeom prst="rect">
            <a:avLst/>
          </a:prstGeom>
        </p:spPr>
        <p:txBody>
          <a:bodyPr wrap="none">
            <a:spAutoFit/>
          </a:bodyPr>
          <a:lstStyle/>
          <a:p>
            <a:r>
              <a:rPr lang="tr-TR" dirty="0" smtClean="0"/>
              <a:t>R</a:t>
            </a:r>
            <a:endParaRPr lang="tr-TR" dirty="0"/>
          </a:p>
        </p:txBody>
      </p:sp>
      <p:sp>
        <p:nvSpPr>
          <p:cNvPr id="26" name="25 Dikdörtgen"/>
          <p:cNvSpPr/>
          <p:nvPr/>
        </p:nvSpPr>
        <p:spPr>
          <a:xfrm>
            <a:off x="2500298" y="2571744"/>
            <a:ext cx="450764" cy="369332"/>
          </a:xfrm>
          <a:prstGeom prst="rect">
            <a:avLst/>
          </a:prstGeom>
        </p:spPr>
        <p:txBody>
          <a:bodyPr wrap="none">
            <a:spAutoFit/>
          </a:bodyPr>
          <a:lstStyle/>
          <a:p>
            <a:r>
              <a:rPr lang="tr-TR" dirty="0" smtClean="0"/>
              <a:t> G</a:t>
            </a:r>
            <a:endParaRPr lang="tr-TR" dirty="0"/>
          </a:p>
        </p:txBody>
      </p:sp>
      <p:sp>
        <p:nvSpPr>
          <p:cNvPr id="27" name="26 Dikdörtgen"/>
          <p:cNvSpPr/>
          <p:nvPr/>
        </p:nvSpPr>
        <p:spPr>
          <a:xfrm>
            <a:off x="2643174" y="2000240"/>
            <a:ext cx="341760" cy="369332"/>
          </a:xfrm>
          <a:prstGeom prst="rect">
            <a:avLst/>
          </a:prstGeom>
        </p:spPr>
        <p:txBody>
          <a:bodyPr wrap="none">
            <a:spAutoFit/>
          </a:bodyPr>
          <a:lstStyle/>
          <a:p>
            <a:r>
              <a:rPr lang="tr-TR" dirty="0" smtClean="0"/>
              <a:t>H</a:t>
            </a:r>
            <a:endParaRPr lang="tr-TR" dirty="0"/>
          </a:p>
        </p:txBody>
      </p:sp>
      <p:sp>
        <p:nvSpPr>
          <p:cNvPr id="28" name="27 Dikdörtgen"/>
          <p:cNvSpPr/>
          <p:nvPr/>
        </p:nvSpPr>
        <p:spPr>
          <a:xfrm>
            <a:off x="2214546" y="1428736"/>
            <a:ext cx="317716" cy="369332"/>
          </a:xfrm>
          <a:prstGeom prst="rect">
            <a:avLst/>
          </a:prstGeom>
        </p:spPr>
        <p:txBody>
          <a:bodyPr wrap="none">
            <a:spAutoFit/>
          </a:bodyPr>
          <a:lstStyle/>
          <a:p>
            <a:r>
              <a:rPr lang="tr-TR" dirty="0" smtClean="0"/>
              <a:t>B</a:t>
            </a:r>
            <a:endParaRPr lang="tr-TR" dirty="0"/>
          </a:p>
        </p:txBody>
      </p:sp>
      <p:sp>
        <p:nvSpPr>
          <p:cNvPr id="29" name="28 Dikdörtgen"/>
          <p:cNvSpPr/>
          <p:nvPr/>
        </p:nvSpPr>
        <p:spPr>
          <a:xfrm>
            <a:off x="1571604" y="1857364"/>
            <a:ext cx="439801" cy="923330"/>
          </a:xfrm>
          <a:prstGeom prst="rect">
            <a:avLst/>
          </a:prstGeom>
        </p:spPr>
        <p:txBody>
          <a:bodyPr wrap="square">
            <a:spAutoFit/>
          </a:bodyPr>
          <a:lstStyle/>
          <a:p>
            <a:r>
              <a:rPr lang="tr-TR" sz="5400" dirty="0" smtClean="0"/>
              <a:t>E</a:t>
            </a:r>
            <a:endParaRPr lang="tr-TR" sz="5400" dirty="0"/>
          </a:p>
        </p:txBody>
      </p:sp>
      <p:pic>
        <p:nvPicPr>
          <p:cNvPr id="30" name="8 İçerik Yer Tutucusu" descr="İlgili resim"/>
          <p:cNvPicPr>
            <a:picLocks/>
          </p:cNvPicPr>
          <p:nvPr/>
        </p:nvPicPr>
        <p:blipFill>
          <a:blip r:embed="rId2"/>
          <a:srcRect/>
          <a:stretch>
            <a:fillRect/>
          </a:stretch>
        </p:blipFill>
        <p:spPr bwMode="auto">
          <a:xfrm>
            <a:off x="6215074" y="4214818"/>
            <a:ext cx="1643074" cy="1785950"/>
          </a:xfrm>
          <a:prstGeom prst="rect">
            <a:avLst/>
          </a:prstGeom>
          <a:noFill/>
          <a:ln w="9525">
            <a:noFill/>
            <a:miter lim="800000"/>
            <a:headEnd/>
            <a:tailEnd/>
          </a:ln>
        </p:spPr>
      </p:pic>
      <p:pic>
        <p:nvPicPr>
          <p:cNvPr id="34" name="33 Resim" descr="İlgili resim"/>
          <p:cNvPicPr/>
          <p:nvPr/>
        </p:nvPicPr>
        <p:blipFill>
          <a:blip r:embed="rId2"/>
          <a:srcRect/>
          <a:stretch>
            <a:fillRect/>
          </a:stretch>
        </p:blipFill>
        <p:spPr bwMode="auto">
          <a:xfrm>
            <a:off x="6000760" y="3929066"/>
            <a:ext cx="785818" cy="857256"/>
          </a:xfrm>
          <a:prstGeom prst="rect">
            <a:avLst/>
          </a:prstGeom>
          <a:noFill/>
          <a:ln w="9525">
            <a:noFill/>
            <a:miter lim="800000"/>
            <a:headEnd/>
            <a:tailEnd/>
          </a:ln>
        </p:spPr>
      </p:pic>
      <p:pic>
        <p:nvPicPr>
          <p:cNvPr id="35" name="34 Resim" descr="İlgili resim"/>
          <p:cNvPicPr/>
          <p:nvPr/>
        </p:nvPicPr>
        <p:blipFill>
          <a:blip r:embed="rId2"/>
          <a:srcRect/>
          <a:stretch>
            <a:fillRect/>
          </a:stretch>
        </p:blipFill>
        <p:spPr bwMode="auto">
          <a:xfrm>
            <a:off x="6715140" y="3714752"/>
            <a:ext cx="785818" cy="857256"/>
          </a:xfrm>
          <a:prstGeom prst="rect">
            <a:avLst/>
          </a:prstGeom>
          <a:noFill/>
          <a:ln w="9525">
            <a:noFill/>
            <a:miter lim="800000"/>
            <a:headEnd/>
            <a:tailEnd/>
          </a:ln>
        </p:spPr>
      </p:pic>
      <p:pic>
        <p:nvPicPr>
          <p:cNvPr id="36" name="35 Resim" descr="İlgili resim"/>
          <p:cNvPicPr/>
          <p:nvPr/>
        </p:nvPicPr>
        <p:blipFill>
          <a:blip r:embed="rId2"/>
          <a:srcRect/>
          <a:stretch>
            <a:fillRect/>
          </a:stretch>
        </p:blipFill>
        <p:spPr bwMode="auto">
          <a:xfrm>
            <a:off x="7358082" y="4000504"/>
            <a:ext cx="785818" cy="857256"/>
          </a:xfrm>
          <a:prstGeom prst="rect">
            <a:avLst/>
          </a:prstGeom>
          <a:noFill/>
          <a:ln w="9525">
            <a:noFill/>
            <a:miter lim="800000"/>
            <a:headEnd/>
            <a:tailEnd/>
          </a:ln>
        </p:spPr>
      </p:pic>
      <p:pic>
        <p:nvPicPr>
          <p:cNvPr id="37" name="36 Resim" descr="İlgili resim"/>
          <p:cNvPicPr/>
          <p:nvPr/>
        </p:nvPicPr>
        <p:blipFill>
          <a:blip r:embed="rId2"/>
          <a:srcRect/>
          <a:stretch>
            <a:fillRect/>
          </a:stretch>
        </p:blipFill>
        <p:spPr bwMode="auto">
          <a:xfrm>
            <a:off x="5643570" y="4500570"/>
            <a:ext cx="785818" cy="857256"/>
          </a:xfrm>
          <a:prstGeom prst="rect">
            <a:avLst/>
          </a:prstGeom>
          <a:noFill/>
          <a:ln w="9525">
            <a:noFill/>
            <a:miter lim="800000"/>
            <a:headEnd/>
            <a:tailEnd/>
          </a:ln>
        </p:spPr>
      </p:pic>
      <p:pic>
        <p:nvPicPr>
          <p:cNvPr id="38" name="37 Resim" descr="İlgili resim"/>
          <p:cNvPicPr/>
          <p:nvPr/>
        </p:nvPicPr>
        <p:blipFill>
          <a:blip r:embed="rId2"/>
          <a:srcRect/>
          <a:stretch>
            <a:fillRect/>
          </a:stretch>
        </p:blipFill>
        <p:spPr bwMode="auto">
          <a:xfrm>
            <a:off x="5786446" y="5143512"/>
            <a:ext cx="785818" cy="857256"/>
          </a:xfrm>
          <a:prstGeom prst="rect">
            <a:avLst/>
          </a:prstGeom>
          <a:noFill/>
          <a:ln w="9525">
            <a:noFill/>
            <a:miter lim="800000"/>
            <a:headEnd/>
            <a:tailEnd/>
          </a:ln>
        </p:spPr>
      </p:pic>
      <p:pic>
        <p:nvPicPr>
          <p:cNvPr id="39" name="38 Resim" descr="İlgili resim"/>
          <p:cNvPicPr/>
          <p:nvPr/>
        </p:nvPicPr>
        <p:blipFill>
          <a:blip r:embed="rId2"/>
          <a:srcRect/>
          <a:stretch>
            <a:fillRect/>
          </a:stretch>
        </p:blipFill>
        <p:spPr bwMode="auto">
          <a:xfrm>
            <a:off x="6286512" y="5572140"/>
            <a:ext cx="785818" cy="857256"/>
          </a:xfrm>
          <a:prstGeom prst="rect">
            <a:avLst/>
          </a:prstGeom>
          <a:noFill/>
          <a:ln w="9525">
            <a:noFill/>
            <a:miter lim="800000"/>
            <a:headEnd/>
            <a:tailEnd/>
          </a:ln>
        </p:spPr>
      </p:pic>
      <p:pic>
        <p:nvPicPr>
          <p:cNvPr id="40" name="39 Resim" descr="İlgili resim"/>
          <p:cNvPicPr/>
          <p:nvPr/>
        </p:nvPicPr>
        <p:blipFill>
          <a:blip r:embed="rId2"/>
          <a:srcRect/>
          <a:stretch>
            <a:fillRect/>
          </a:stretch>
        </p:blipFill>
        <p:spPr bwMode="auto">
          <a:xfrm>
            <a:off x="7643834" y="4572008"/>
            <a:ext cx="785818" cy="857256"/>
          </a:xfrm>
          <a:prstGeom prst="rect">
            <a:avLst/>
          </a:prstGeom>
          <a:noFill/>
          <a:ln w="9525">
            <a:noFill/>
            <a:miter lim="800000"/>
            <a:headEnd/>
            <a:tailEnd/>
          </a:ln>
        </p:spPr>
      </p:pic>
      <p:pic>
        <p:nvPicPr>
          <p:cNvPr id="41" name="40 Resim" descr="İlgili resim"/>
          <p:cNvPicPr/>
          <p:nvPr/>
        </p:nvPicPr>
        <p:blipFill>
          <a:blip r:embed="rId2"/>
          <a:srcRect/>
          <a:stretch>
            <a:fillRect/>
          </a:stretch>
        </p:blipFill>
        <p:spPr bwMode="auto">
          <a:xfrm>
            <a:off x="7500958" y="5214950"/>
            <a:ext cx="785818" cy="857256"/>
          </a:xfrm>
          <a:prstGeom prst="rect">
            <a:avLst/>
          </a:prstGeom>
          <a:noFill/>
          <a:ln w="9525">
            <a:noFill/>
            <a:miter lim="800000"/>
            <a:headEnd/>
            <a:tailEnd/>
          </a:ln>
        </p:spPr>
      </p:pic>
      <p:pic>
        <p:nvPicPr>
          <p:cNvPr id="42" name="41 Resim" descr="İlgili resim"/>
          <p:cNvPicPr/>
          <p:nvPr/>
        </p:nvPicPr>
        <p:blipFill>
          <a:blip r:embed="rId2"/>
          <a:srcRect/>
          <a:stretch>
            <a:fillRect/>
          </a:stretch>
        </p:blipFill>
        <p:spPr bwMode="auto">
          <a:xfrm>
            <a:off x="7000892" y="5572140"/>
            <a:ext cx="785818" cy="857256"/>
          </a:xfrm>
          <a:prstGeom prst="rect">
            <a:avLst/>
          </a:prstGeom>
          <a:noFill/>
          <a:ln w="9525">
            <a:noFill/>
            <a:miter lim="800000"/>
            <a:headEnd/>
            <a:tailEnd/>
          </a:ln>
        </p:spPr>
      </p:pic>
      <p:sp>
        <p:nvSpPr>
          <p:cNvPr id="44" name="43 Dikdörtgen"/>
          <p:cNvSpPr/>
          <p:nvPr/>
        </p:nvSpPr>
        <p:spPr>
          <a:xfrm>
            <a:off x="6786578" y="4643446"/>
            <a:ext cx="556563" cy="923330"/>
          </a:xfrm>
          <a:prstGeom prst="rect">
            <a:avLst/>
          </a:prstGeom>
          <a:solidFill>
            <a:schemeClr val="bg1">
              <a:lumMod val="95000"/>
            </a:schemeClr>
          </a:solidFill>
        </p:spPr>
        <p:txBody>
          <a:bodyPr wrap="none">
            <a:spAutoFit/>
          </a:bodyPr>
          <a:lstStyle/>
          <a:p>
            <a:r>
              <a:rPr lang="tr-TR" sz="5400" dirty="0" smtClean="0">
                <a:solidFill>
                  <a:schemeClr val="bg1"/>
                </a:solidFill>
              </a:rPr>
              <a:t>E</a:t>
            </a:r>
            <a:endParaRPr lang="tr-TR" sz="5400" dirty="0">
              <a:solidFill>
                <a:schemeClr val="bg1"/>
              </a:solidFill>
            </a:endParaRPr>
          </a:p>
        </p:txBody>
      </p:sp>
      <p:sp>
        <p:nvSpPr>
          <p:cNvPr id="45" name="44 Dikdörtgen"/>
          <p:cNvSpPr/>
          <p:nvPr/>
        </p:nvSpPr>
        <p:spPr>
          <a:xfrm>
            <a:off x="7572396" y="4214818"/>
            <a:ext cx="308098" cy="369332"/>
          </a:xfrm>
          <a:prstGeom prst="rect">
            <a:avLst/>
          </a:prstGeom>
        </p:spPr>
        <p:txBody>
          <a:bodyPr wrap="none">
            <a:spAutoFit/>
          </a:bodyPr>
          <a:lstStyle/>
          <a:p>
            <a:r>
              <a:rPr lang="tr-TR" dirty="0" smtClean="0">
                <a:solidFill>
                  <a:schemeClr val="bg1"/>
                </a:solidFill>
              </a:rPr>
              <a:t>E</a:t>
            </a:r>
            <a:endParaRPr lang="tr-TR" dirty="0">
              <a:solidFill>
                <a:schemeClr val="bg1"/>
              </a:solidFill>
            </a:endParaRPr>
          </a:p>
        </p:txBody>
      </p:sp>
      <p:sp>
        <p:nvSpPr>
          <p:cNvPr id="46" name="45 Dikdörtgen"/>
          <p:cNvSpPr/>
          <p:nvPr/>
        </p:nvSpPr>
        <p:spPr>
          <a:xfrm>
            <a:off x="5857884" y="4714884"/>
            <a:ext cx="396262" cy="369332"/>
          </a:xfrm>
          <a:prstGeom prst="rect">
            <a:avLst/>
          </a:prstGeom>
        </p:spPr>
        <p:txBody>
          <a:bodyPr wrap="none">
            <a:spAutoFit/>
          </a:bodyPr>
          <a:lstStyle/>
          <a:p>
            <a:r>
              <a:rPr lang="tr-TR" dirty="0" smtClean="0">
                <a:solidFill>
                  <a:schemeClr val="bg1"/>
                </a:solidFill>
              </a:rPr>
              <a:t>M</a:t>
            </a:r>
            <a:endParaRPr lang="tr-TR" dirty="0">
              <a:solidFill>
                <a:schemeClr val="bg1"/>
              </a:solidFill>
            </a:endParaRPr>
          </a:p>
        </p:txBody>
      </p:sp>
      <p:sp>
        <p:nvSpPr>
          <p:cNvPr id="47" name="46 Dikdörtgen"/>
          <p:cNvSpPr/>
          <p:nvPr/>
        </p:nvSpPr>
        <p:spPr>
          <a:xfrm>
            <a:off x="6000760" y="5357826"/>
            <a:ext cx="356188" cy="369332"/>
          </a:xfrm>
          <a:prstGeom prst="rect">
            <a:avLst/>
          </a:prstGeom>
        </p:spPr>
        <p:txBody>
          <a:bodyPr wrap="none">
            <a:spAutoFit/>
          </a:bodyPr>
          <a:lstStyle/>
          <a:p>
            <a:r>
              <a:rPr lang="tr-TR" dirty="0" smtClean="0">
                <a:solidFill>
                  <a:schemeClr val="bg1"/>
                </a:solidFill>
              </a:rPr>
              <a:t>N</a:t>
            </a:r>
            <a:endParaRPr lang="tr-TR" dirty="0">
              <a:solidFill>
                <a:schemeClr val="bg1"/>
              </a:solidFill>
            </a:endParaRPr>
          </a:p>
        </p:txBody>
      </p:sp>
      <p:sp>
        <p:nvSpPr>
          <p:cNvPr id="48" name="47 Dikdörtgen"/>
          <p:cNvSpPr/>
          <p:nvPr/>
        </p:nvSpPr>
        <p:spPr>
          <a:xfrm>
            <a:off x="7215206" y="5786454"/>
            <a:ext cx="320922" cy="369332"/>
          </a:xfrm>
          <a:prstGeom prst="rect">
            <a:avLst/>
          </a:prstGeom>
        </p:spPr>
        <p:txBody>
          <a:bodyPr wrap="none">
            <a:spAutoFit/>
          </a:bodyPr>
          <a:lstStyle/>
          <a:p>
            <a:r>
              <a:rPr lang="tr-TR" dirty="0" smtClean="0">
                <a:solidFill>
                  <a:schemeClr val="bg1"/>
                </a:solidFill>
              </a:rPr>
              <a:t>P</a:t>
            </a:r>
            <a:endParaRPr lang="tr-TR" dirty="0">
              <a:solidFill>
                <a:schemeClr val="bg1"/>
              </a:solidFill>
            </a:endParaRPr>
          </a:p>
        </p:txBody>
      </p:sp>
      <p:sp>
        <p:nvSpPr>
          <p:cNvPr id="49" name="48 Dikdörtgen"/>
          <p:cNvSpPr/>
          <p:nvPr/>
        </p:nvSpPr>
        <p:spPr>
          <a:xfrm>
            <a:off x="6215074" y="4143380"/>
            <a:ext cx="356188" cy="369332"/>
          </a:xfrm>
          <a:prstGeom prst="rect">
            <a:avLst/>
          </a:prstGeom>
        </p:spPr>
        <p:txBody>
          <a:bodyPr wrap="none">
            <a:spAutoFit/>
          </a:bodyPr>
          <a:lstStyle/>
          <a:p>
            <a:r>
              <a:rPr lang="tr-TR" dirty="0" smtClean="0">
                <a:solidFill>
                  <a:schemeClr val="bg1"/>
                </a:solidFill>
              </a:rPr>
              <a:t>D</a:t>
            </a:r>
            <a:endParaRPr lang="tr-TR" dirty="0">
              <a:solidFill>
                <a:schemeClr val="bg1"/>
              </a:solidFill>
            </a:endParaRPr>
          </a:p>
        </p:txBody>
      </p:sp>
      <p:sp>
        <p:nvSpPr>
          <p:cNvPr id="50" name="49 Dikdörtgen"/>
          <p:cNvSpPr/>
          <p:nvPr/>
        </p:nvSpPr>
        <p:spPr>
          <a:xfrm>
            <a:off x="6929454" y="3929066"/>
            <a:ext cx="335348" cy="369332"/>
          </a:xfrm>
          <a:prstGeom prst="rect">
            <a:avLst/>
          </a:prstGeom>
        </p:spPr>
        <p:txBody>
          <a:bodyPr wrap="none">
            <a:spAutoFit/>
          </a:bodyPr>
          <a:lstStyle/>
          <a:p>
            <a:r>
              <a:rPr lang="tr-TR" dirty="0" smtClean="0">
                <a:solidFill>
                  <a:schemeClr val="bg1"/>
                </a:solidFill>
              </a:rPr>
              <a:t>U</a:t>
            </a:r>
            <a:endParaRPr lang="tr-TR" dirty="0">
              <a:solidFill>
                <a:schemeClr val="bg1"/>
              </a:solidFill>
            </a:endParaRPr>
          </a:p>
        </p:txBody>
      </p:sp>
      <p:sp>
        <p:nvSpPr>
          <p:cNvPr id="51" name="50 Dikdörtgen"/>
          <p:cNvSpPr/>
          <p:nvPr/>
        </p:nvSpPr>
        <p:spPr>
          <a:xfrm>
            <a:off x="6500826" y="5786454"/>
            <a:ext cx="308098" cy="369332"/>
          </a:xfrm>
          <a:prstGeom prst="rect">
            <a:avLst/>
          </a:prstGeom>
        </p:spPr>
        <p:txBody>
          <a:bodyPr wrap="none">
            <a:spAutoFit/>
          </a:bodyPr>
          <a:lstStyle/>
          <a:p>
            <a:r>
              <a:rPr lang="tr-TR" dirty="0" smtClean="0">
                <a:solidFill>
                  <a:schemeClr val="bg1"/>
                </a:solidFill>
              </a:rPr>
              <a:t>E</a:t>
            </a:r>
            <a:endParaRPr lang="tr-TR" dirty="0">
              <a:solidFill>
                <a:schemeClr val="bg1"/>
              </a:solidFill>
            </a:endParaRPr>
          </a:p>
        </p:txBody>
      </p:sp>
      <p:sp>
        <p:nvSpPr>
          <p:cNvPr id="52" name="51 Dikdörtgen"/>
          <p:cNvSpPr/>
          <p:nvPr/>
        </p:nvSpPr>
        <p:spPr>
          <a:xfrm>
            <a:off x="7786710" y="4786322"/>
            <a:ext cx="500458" cy="369332"/>
          </a:xfrm>
          <a:prstGeom prst="rect">
            <a:avLst/>
          </a:prstGeom>
        </p:spPr>
        <p:txBody>
          <a:bodyPr wrap="none">
            <a:spAutoFit/>
          </a:bodyPr>
          <a:lstStyle/>
          <a:p>
            <a:r>
              <a:rPr lang="tr-TR" dirty="0" smtClean="0"/>
              <a:t> </a:t>
            </a:r>
            <a:r>
              <a:rPr lang="tr-TR" dirty="0" smtClean="0">
                <a:solidFill>
                  <a:schemeClr val="bg1"/>
                </a:solidFill>
              </a:rPr>
              <a:t>C</a:t>
            </a:r>
            <a:r>
              <a:rPr lang="tr-TR" dirty="0" smtClean="0"/>
              <a:t> </a:t>
            </a:r>
            <a:endParaRPr lang="tr-TR" dirty="0"/>
          </a:p>
        </p:txBody>
      </p:sp>
      <p:sp>
        <p:nvSpPr>
          <p:cNvPr id="53" name="52 Dikdörtgen"/>
          <p:cNvSpPr/>
          <p:nvPr/>
        </p:nvSpPr>
        <p:spPr>
          <a:xfrm>
            <a:off x="7715272" y="5429264"/>
            <a:ext cx="300082" cy="369332"/>
          </a:xfrm>
          <a:prstGeom prst="rect">
            <a:avLst/>
          </a:prstGeom>
        </p:spPr>
        <p:txBody>
          <a:bodyPr wrap="none">
            <a:spAutoFit/>
          </a:bodyPr>
          <a:lstStyle/>
          <a:p>
            <a:r>
              <a:rPr lang="tr-TR" dirty="0" smtClean="0">
                <a:solidFill>
                  <a:schemeClr val="bg1"/>
                </a:solidFill>
              </a:rPr>
              <a:t>S</a:t>
            </a:r>
            <a:endParaRPr lang="tr-TR" dirty="0">
              <a:solidFill>
                <a:schemeClr val="bg1"/>
              </a:solidFill>
            </a:endParaRPr>
          </a:p>
        </p:txBody>
      </p:sp>
      <p:graphicFrame>
        <p:nvGraphicFramePr>
          <p:cNvPr id="54" name="53 Tablo"/>
          <p:cNvGraphicFramePr>
            <a:graphicFrameLocks noGrp="1"/>
          </p:cNvGraphicFramePr>
          <p:nvPr/>
        </p:nvGraphicFramePr>
        <p:xfrm>
          <a:off x="4929190" y="1397000"/>
          <a:ext cx="2690810" cy="2042160"/>
        </p:xfrm>
        <a:graphic>
          <a:graphicData uri="http://schemas.openxmlformats.org/drawingml/2006/table">
            <a:tbl>
              <a:tblPr firstRow="1" bandRow="1">
                <a:tableStyleId>{5C22544A-7EE6-4342-B048-85BDC9FD1C3A}</a:tableStyleId>
              </a:tblPr>
              <a:tblGrid>
                <a:gridCol w="2690810"/>
              </a:tblGrid>
              <a:tr h="1674810">
                <a:tc>
                  <a:txBody>
                    <a:bodyPr/>
                    <a:lstStyle/>
                    <a:p>
                      <a:r>
                        <a:rPr lang="tr-TR" sz="3200" dirty="0" smtClean="0"/>
                        <a:t> </a:t>
                      </a:r>
                      <a:r>
                        <a:rPr lang="tr-TR" sz="3200" dirty="0" smtClean="0">
                          <a:solidFill>
                            <a:srgbClr val="0070C0"/>
                          </a:solidFill>
                        </a:rPr>
                        <a:t>E</a:t>
                      </a:r>
                      <a:r>
                        <a:rPr lang="tr-TR" sz="3200" dirty="0" smtClean="0"/>
                        <a:t>      </a:t>
                      </a:r>
                      <a:r>
                        <a:rPr lang="tr-TR" sz="3200" dirty="0" smtClean="0">
                          <a:solidFill>
                            <a:srgbClr val="002060"/>
                          </a:solidFill>
                        </a:rPr>
                        <a:t>C   </a:t>
                      </a:r>
                      <a:r>
                        <a:rPr lang="tr-TR" sz="3200" dirty="0" smtClean="0"/>
                        <a:t>    </a:t>
                      </a:r>
                      <a:r>
                        <a:rPr lang="tr-TR" sz="3200" dirty="0" smtClean="0">
                          <a:solidFill>
                            <a:srgbClr val="002060"/>
                          </a:solidFill>
                        </a:rPr>
                        <a:t>T</a:t>
                      </a:r>
                      <a:r>
                        <a:rPr lang="tr-TR" sz="3200" dirty="0" smtClean="0"/>
                        <a:t>             </a:t>
                      </a:r>
                      <a:r>
                        <a:rPr lang="tr-TR" sz="3200" dirty="0" smtClean="0">
                          <a:solidFill>
                            <a:srgbClr val="002060"/>
                          </a:solidFill>
                        </a:rPr>
                        <a:t>L </a:t>
                      </a:r>
                      <a:r>
                        <a:rPr lang="tr-TR" sz="3200" dirty="0" smtClean="0"/>
                        <a:t>         </a:t>
                      </a:r>
                      <a:r>
                        <a:rPr lang="tr-TR" sz="3200" dirty="0" smtClean="0">
                          <a:solidFill>
                            <a:srgbClr val="0070C0"/>
                          </a:solidFill>
                        </a:rPr>
                        <a:t> A</a:t>
                      </a:r>
                    </a:p>
                    <a:p>
                      <a:r>
                        <a:rPr lang="tr-TR" sz="3200" dirty="0" smtClean="0">
                          <a:solidFill>
                            <a:srgbClr val="002060"/>
                          </a:solidFill>
                        </a:rPr>
                        <a:t>    G          </a:t>
                      </a:r>
                      <a:r>
                        <a:rPr lang="tr-TR" sz="3200" dirty="0" smtClean="0">
                          <a:solidFill>
                            <a:srgbClr val="0070C0"/>
                          </a:solidFill>
                        </a:rPr>
                        <a:t>Z</a:t>
                      </a:r>
                    </a:p>
                    <a:p>
                      <a:r>
                        <a:rPr lang="tr-TR" sz="3200" dirty="0" smtClean="0"/>
                        <a:t>          </a:t>
                      </a:r>
                      <a:endParaRPr lang="tr-TR" sz="3200" dirty="0"/>
                    </a:p>
                  </a:txBody>
                  <a:tcPr/>
                </a:tc>
              </a:tr>
            </a:tbl>
          </a:graphicData>
        </a:graphic>
      </p:graphicFrame>
      <p:graphicFrame>
        <p:nvGraphicFramePr>
          <p:cNvPr id="56" name="55 Tablo"/>
          <p:cNvGraphicFramePr>
            <a:graphicFrameLocks noGrp="1"/>
          </p:cNvGraphicFramePr>
          <p:nvPr/>
        </p:nvGraphicFramePr>
        <p:xfrm>
          <a:off x="714348" y="4214818"/>
          <a:ext cx="3786214" cy="2071702"/>
        </p:xfrm>
        <a:graphic>
          <a:graphicData uri="http://schemas.openxmlformats.org/drawingml/2006/table">
            <a:tbl>
              <a:tblPr firstRow="1" bandRow="1">
                <a:tableStyleId>{8A107856-5554-42FB-B03E-39F5DBC370BA}</a:tableStyleId>
              </a:tblPr>
              <a:tblGrid>
                <a:gridCol w="3786214"/>
              </a:tblGrid>
              <a:tr h="2071702">
                <a:tc>
                  <a:txBody>
                    <a:bodyPr/>
                    <a:lstStyle/>
                    <a:p>
                      <a:r>
                        <a:rPr lang="tr-TR" dirty="0" smtClean="0">
                          <a:solidFill>
                            <a:schemeClr val="accent1"/>
                          </a:solidFill>
                        </a:rPr>
                        <a:t>  </a:t>
                      </a:r>
                      <a:r>
                        <a:rPr lang="tr-TR" sz="2000" dirty="0" smtClean="0">
                          <a:solidFill>
                            <a:schemeClr val="accent1"/>
                          </a:solidFill>
                        </a:rPr>
                        <a:t>V        </a:t>
                      </a:r>
                      <a:r>
                        <a:rPr lang="tr-TR" sz="2000" dirty="0" smtClean="0">
                          <a:solidFill>
                            <a:srgbClr val="0070C0"/>
                          </a:solidFill>
                        </a:rPr>
                        <a:t>G</a:t>
                      </a:r>
                      <a:r>
                        <a:rPr lang="tr-TR" sz="2000" dirty="0" smtClean="0">
                          <a:solidFill>
                            <a:schemeClr val="accent1"/>
                          </a:solidFill>
                        </a:rPr>
                        <a:t>        S        </a:t>
                      </a:r>
                      <a:r>
                        <a:rPr lang="tr-TR" sz="2000" dirty="0" smtClean="0">
                          <a:solidFill>
                            <a:srgbClr val="0070C0"/>
                          </a:solidFill>
                        </a:rPr>
                        <a:t>N</a:t>
                      </a:r>
                      <a:r>
                        <a:rPr lang="tr-TR" sz="2000" dirty="0" smtClean="0">
                          <a:solidFill>
                            <a:schemeClr val="accent1"/>
                          </a:solidFill>
                        </a:rPr>
                        <a:t>        Z</a:t>
                      </a:r>
                    </a:p>
                    <a:p>
                      <a:endParaRPr lang="tr-TR" sz="2000" dirty="0" smtClean="0">
                        <a:solidFill>
                          <a:schemeClr val="accent1"/>
                        </a:solidFill>
                      </a:endParaRPr>
                    </a:p>
                    <a:p>
                      <a:r>
                        <a:rPr lang="tr-TR" sz="2000" dirty="0" smtClean="0">
                          <a:solidFill>
                            <a:schemeClr val="accent1"/>
                          </a:solidFill>
                        </a:rPr>
                        <a:t> </a:t>
                      </a:r>
                      <a:r>
                        <a:rPr lang="tr-TR" sz="2000" dirty="0" smtClean="0">
                          <a:solidFill>
                            <a:srgbClr val="0070C0"/>
                          </a:solidFill>
                        </a:rPr>
                        <a:t> L         </a:t>
                      </a:r>
                      <a:r>
                        <a:rPr lang="tr-TR" sz="2000" dirty="0" smtClean="0">
                          <a:solidFill>
                            <a:schemeClr val="accent1"/>
                          </a:solidFill>
                        </a:rPr>
                        <a:t>Ö        </a:t>
                      </a:r>
                      <a:r>
                        <a:rPr lang="tr-TR" sz="2000" dirty="0" smtClean="0">
                          <a:solidFill>
                            <a:srgbClr val="0070C0"/>
                          </a:solidFill>
                        </a:rPr>
                        <a:t>R</a:t>
                      </a:r>
                      <a:r>
                        <a:rPr lang="tr-TR" sz="2000" dirty="0" smtClean="0">
                          <a:solidFill>
                            <a:schemeClr val="accent1"/>
                          </a:solidFill>
                        </a:rPr>
                        <a:t>        D       </a:t>
                      </a:r>
                      <a:r>
                        <a:rPr lang="tr-TR" sz="2000" dirty="0" smtClean="0">
                          <a:solidFill>
                            <a:srgbClr val="0070C0"/>
                          </a:solidFill>
                        </a:rPr>
                        <a:t> E</a:t>
                      </a:r>
                    </a:p>
                    <a:p>
                      <a:endParaRPr lang="tr-TR" sz="2000" dirty="0" smtClean="0">
                        <a:solidFill>
                          <a:schemeClr val="accent1"/>
                        </a:solidFill>
                      </a:endParaRPr>
                    </a:p>
                    <a:p>
                      <a:r>
                        <a:rPr lang="tr-TR" sz="2000" dirty="0" smtClean="0">
                          <a:solidFill>
                            <a:schemeClr val="accent1"/>
                          </a:solidFill>
                        </a:rPr>
                        <a:t>  H        </a:t>
                      </a:r>
                      <a:r>
                        <a:rPr lang="tr-TR" sz="2000" dirty="0" smtClean="0">
                          <a:solidFill>
                            <a:srgbClr val="0070C0"/>
                          </a:solidFill>
                        </a:rPr>
                        <a:t>M</a:t>
                      </a:r>
                      <a:r>
                        <a:rPr lang="tr-TR" sz="2000" dirty="0" smtClean="0">
                          <a:solidFill>
                            <a:schemeClr val="accent1"/>
                          </a:solidFill>
                        </a:rPr>
                        <a:t>        V       </a:t>
                      </a:r>
                      <a:r>
                        <a:rPr lang="tr-TR" sz="2000" dirty="0" smtClean="0">
                          <a:solidFill>
                            <a:srgbClr val="0070C0"/>
                          </a:solidFill>
                        </a:rPr>
                        <a:t>Y </a:t>
                      </a:r>
                      <a:r>
                        <a:rPr lang="tr-TR" sz="2000" dirty="0" smtClean="0">
                          <a:solidFill>
                            <a:schemeClr val="accent1"/>
                          </a:solidFill>
                        </a:rPr>
                        <a:t>       M</a:t>
                      </a:r>
                      <a:endParaRPr lang="tr-TR" sz="2000" dirty="0">
                        <a:solidFill>
                          <a:schemeClr val="accent1"/>
                        </a:solidFill>
                      </a:endParaRPr>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800" dirty="0" smtClean="0"/>
              <a:t>Aşağıda</a:t>
            </a:r>
            <a:r>
              <a:rPr lang="tr-TR" sz="1800" dirty="0" smtClean="0">
                <a:solidFill>
                  <a:srgbClr val="C00000"/>
                </a:solidFill>
              </a:rPr>
              <a:t> “e” </a:t>
            </a:r>
            <a:r>
              <a:rPr lang="tr-TR" sz="1800" dirty="0" smtClean="0"/>
              <a:t>seslerini bularak daire içine al</a:t>
            </a:r>
            <a:endParaRPr lang="tr-TR" sz="1800" dirty="0"/>
          </a:p>
        </p:txBody>
      </p:sp>
      <p:pic>
        <p:nvPicPr>
          <p:cNvPr id="4" name="3 İçerik Yer Tutucusu" descr="elma çizimleri ile ilgili görsel sonucu"/>
          <p:cNvPicPr>
            <a:picLocks noGrp="1"/>
          </p:cNvPicPr>
          <p:nvPr>
            <p:ph idx="1"/>
          </p:nvPr>
        </p:nvPicPr>
        <p:blipFill>
          <a:blip r:embed="rId2" cstate="print"/>
          <a:srcRect/>
          <a:stretch>
            <a:fillRect/>
          </a:stretch>
        </p:blipFill>
        <p:spPr bwMode="auto">
          <a:xfrm>
            <a:off x="571472" y="1214422"/>
            <a:ext cx="2027775" cy="1714497"/>
          </a:xfrm>
          <a:prstGeom prst="rect">
            <a:avLst/>
          </a:prstGeom>
          <a:noFill/>
          <a:ln w="9525">
            <a:noFill/>
            <a:miter lim="800000"/>
            <a:headEnd/>
            <a:tailEnd/>
          </a:ln>
        </p:spPr>
      </p:pic>
      <p:sp>
        <p:nvSpPr>
          <p:cNvPr id="6" name="5 Dikdörtgen"/>
          <p:cNvSpPr/>
          <p:nvPr/>
        </p:nvSpPr>
        <p:spPr>
          <a:xfrm>
            <a:off x="928662" y="1785926"/>
            <a:ext cx="349776" cy="369332"/>
          </a:xfrm>
          <a:prstGeom prst="rect">
            <a:avLst/>
          </a:prstGeom>
        </p:spPr>
        <p:txBody>
          <a:bodyPr wrap="none">
            <a:spAutoFit/>
          </a:bodyPr>
          <a:lstStyle/>
          <a:p>
            <a:r>
              <a:rPr lang="tr-TR" b="1" dirty="0" smtClean="0">
                <a:solidFill>
                  <a:schemeClr val="bg1"/>
                </a:solidFill>
              </a:rPr>
              <a:t>s</a:t>
            </a:r>
            <a:r>
              <a:rPr lang="tr-TR" dirty="0" smtClean="0"/>
              <a:t> </a:t>
            </a:r>
            <a:endParaRPr lang="tr-TR" dirty="0"/>
          </a:p>
        </p:txBody>
      </p:sp>
      <p:sp>
        <p:nvSpPr>
          <p:cNvPr id="7" name="6 Dikdörtgen"/>
          <p:cNvSpPr/>
          <p:nvPr/>
        </p:nvSpPr>
        <p:spPr>
          <a:xfrm>
            <a:off x="1214414" y="1928802"/>
            <a:ext cx="322524" cy="369332"/>
          </a:xfrm>
          <a:prstGeom prst="rect">
            <a:avLst/>
          </a:prstGeom>
        </p:spPr>
        <p:txBody>
          <a:bodyPr wrap="none">
            <a:spAutoFit/>
          </a:bodyPr>
          <a:lstStyle/>
          <a:p>
            <a:r>
              <a:rPr lang="tr-TR" b="1" dirty="0" smtClean="0">
                <a:solidFill>
                  <a:schemeClr val="bg1"/>
                </a:solidFill>
              </a:rPr>
              <a:t> r</a:t>
            </a:r>
            <a:endParaRPr lang="tr-TR" b="1" dirty="0">
              <a:solidFill>
                <a:schemeClr val="bg1"/>
              </a:solidFill>
            </a:endParaRPr>
          </a:p>
        </p:txBody>
      </p:sp>
      <p:sp>
        <p:nvSpPr>
          <p:cNvPr id="8" name="7 Dikdörtgen"/>
          <p:cNvSpPr/>
          <p:nvPr/>
        </p:nvSpPr>
        <p:spPr>
          <a:xfrm>
            <a:off x="1500166" y="2214554"/>
            <a:ext cx="341760" cy="369332"/>
          </a:xfrm>
          <a:prstGeom prst="rect">
            <a:avLst/>
          </a:prstGeom>
        </p:spPr>
        <p:txBody>
          <a:bodyPr wrap="none">
            <a:spAutoFit/>
          </a:bodyPr>
          <a:lstStyle/>
          <a:p>
            <a:r>
              <a:rPr lang="tr-TR" b="1" dirty="0" smtClean="0">
                <a:solidFill>
                  <a:schemeClr val="bg1"/>
                </a:solidFill>
              </a:rPr>
              <a:t>a</a:t>
            </a:r>
            <a:endParaRPr lang="tr-TR" b="1" dirty="0">
              <a:solidFill>
                <a:schemeClr val="bg1"/>
              </a:solidFill>
            </a:endParaRPr>
          </a:p>
        </p:txBody>
      </p:sp>
      <p:sp>
        <p:nvSpPr>
          <p:cNvPr id="9" name="8 Dikdörtgen"/>
          <p:cNvSpPr/>
          <p:nvPr/>
        </p:nvSpPr>
        <p:spPr>
          <a:xfrm>
            <a:off x="1285852" y="2428868"/>
            <a:ext cx="312906" cy="369332"/>
          </a:xfrm>
          <a:prstGeom prst="rect">
            <a:avLst/>
          </a:prstGeom>
        </p:spPr>
        <p:txBody>
          <a:bodyPr wrap="none">
            <a:spAutoFit/>
          </a:bodyPr>
          <a:lstStyle/>
          <a:p>
            <a:r>
              <a:rPr lang="tr-TR" b="1" dirty="0" smtClean="0">
                <a:solidFill>
                  <a:schemeClr val="bg1"/>
                </a:solidFill>
              </a:rPr>
              <a:t>v</a:t>
            </a:r>
            <a:endParaRPr lang="tr-TR" b="1" dirty="0">
              <a:solidFill>
                <a:schemeClr val="bg1"/>
              </a:solidFill>
            </a:endParaRPr>
          </a:p>
        </p:txBody>
      </p:sp>
      <p:sp>
        <p:nvSpPr>
          <p:cNvPr id="10" name="9 Dikdörtgen"/>
          <p:cNvSpPr/>
          <p:nvPr/>
        </p:nvSpPr>
        <p:spPr>
          <a:xfrm>
            <a:off x="857224" y="2214554"/>
            <a:ext cx="335348" cy="369332"/>
          </a:xfrm>
          <a:prstGeom prst="rect">
            <a:avLst/>
          </a:prstGeom>
        </p:spPr>
        <p:txBody>
          <a:bodyPr wrap="none">
            <a:spAutoFit/>
          </a:bodyPr>
          <a:lstStyle/>
          <a:p>
            <a:r>
              <a:rPr lang="tr-TR" b="1" dirty="0" smtClean="0">
                <a:solidFill>
                  <a:schemeClr val="bg1"/>
                </a:solidFill>
              </a:rPr>
              <a:t>e</a:t>
            </a:r>
            <a:endParaRPr lang="tr-TR" b="1" dirty="0">
              <a:solidFill>
                <a:schemeClr val="bg1"/>
              </a:solidFill>
            </a:endParaRPr>
          </a:p>
        </p:txBody>
      </p:sp>
      <p:sp>
        <p:nvSpPr>
          <p:cNvPr id="11" name="10 Dikdörtgen"/>
          <p:cNvSpPr/>
          <p:nvPr/>
        </p:nvSpPr>
        <p:spPr>
          <a:xfrm>
            <a:off x="1785918" y="1857364"/>
            <a:ext cx="335348" cy="369332"/>
          </a:xfrm>
          <a:prstGeom prst="rect">
            <a:avLst/>
          </a:prstGeom>
        </p:spPr>
        <p:txBody>
          <a:bodyPr wrap="none">
            <a:spAutoFit/>
          </a:bodyPr>
          <a:lstStyle/>
          <a:p>
            <a:r>
              <a:rPr lang="tr-TR" b="1" dirty="0" smtClean="0">
                <a:solidFill>
                  <a:schemeClr val="bg1"/>
                </a:solidFill>
              </a:rPr>
              <a:t>e</a:t>
            </a:r>
            <a:endParaRPr lang="tr-TR" b="1" dirty="0">
              <a:solidFill>
                <a:schemeClr val="bg1"/>
              </a:solidFill>
            </a:endParaRPr>
          </a:p>
        </p:txBody>
      </p:sp>
      <p:sp>
        <p:nvSpPr>
          <p:cNvPr id="768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68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13 Dikdörtgen"/>
          <p:cNvSpPr/>
          <p:nvPr/>
        </p:nvSpPr>
        <p:spPr>
          <a:xfrm>
            <a:off x="2000232" y="2214554"/>
            <a:ext cx="263214" cy="369332"/>
          </a:xfrm>
          <a:prstGeom prst="rect">
            <a:avLst/>
          </a:prstGeom>
        </p:spPr>
        <p:txBody>
          <a:bodyPr wrap="none">
            <a:spAutoFit/>
          </a:bodyPr>
          <a:lstStyle/>
          <a:p>
            <a:r>
              <a:rPr lang="tr-TR" b="1" dirty="0" smtClean="0">
                <a:solidFill>
                  <a:schemeClr val="bg1"/>
                </a:solidFill>
              </a:rPr>
              <a:t>t</a:t>
            </a:r>
            <a:endParaRPr lang="tr-TR" b="1" dirty="0">
              <a:solidFill>
                <a:schemeClr val="bg1"/>
              </a:solidFill>
            </a:endParaRPr>
          </a:p>
        </p:txBody>
      </p:sp>
      <p:pic>
        <p:nvPicPr>
          <p:cNvPr id="15" name="14 Resim" descr="ağaç çizim ile ilgili görsel sonucu"/>
          <p:cNvPicPr/>
          <p:nvPr/>
        </p:nvPicPr>
        <p:blipFill>
          <a:blip r:embed="rId3"/>
          <a:srcRect/>
          <a:stretch>
            <a:fillRect/>
          </a:stretch>
        </p:blipFill>
        <p:spPr bwMode="auto">
          <a:xfrm>
            <a:off x="2786050" y="1285860"/>
            <a:ext cx="2313965" cy="2500330"/>
          </a:xfrm>
          <a:prstGeom prst="rect">
            <a:avLst/>
          </a:prstGeom>
          <a:noFill/>
          <a:ln w="9525">
            <a:noFill/>
            <a:miter lim="800000"/>
            <a:headEnd/>
            <a:tailEnd/>
          </a:ln>
        </p:spPr>
      </p:pic>
      <p:pic>
        <p:nvPicPr>
          <p:cNvPr id="16" name="15 Resim" descr="oyuncak araba çizim ile ilgili görsel sonucu"/>
          <p:cNvPicPr/>
          <p:nvPr/>
        </p:nvPicPr>
        <p:blipFill>
          <a:blip r:embed="rId4"/>
          <a:srcRect/>
          <a:stretch>
            <a:fillRect/>
          </a:stretch>
        </p:blipFill>
        <p:spPr bwMode="auto">
          <a:xfrm>
            <a:off x="5715008" y="1643050"/>
            <a:ext cx="3143272" cy="1800534"/>
          </a:xfrm>
          <a:prstGeom prst="rect">
            <a:avLst/>
          </a:prstGeom>
          <a:noFill/>
          <a:ln w="9525">
            <a:noFill/>
            <a:miter lim="800000"/>
            <a:headEnd/>
            <a:tailEnd/>
          </a:ln>
        </p:spPr>
      </p:pic>
      <p:pic>
        <p:nvPicPr>
          <p:cNvPr id="17" name="16 Resim" descr="yol çizim ile ilgili görsel sonucu"/>
          <p:cNvPicPr/>
          <p:nvPr/>
        </p:nvPicPr>
        <p:blipFill>
          <a:blip r:embed="rId5"/>
          <a:srcRect/>
          <a:stretch>
            <a:fillRect/>
          </a:stretch>
        </p:blipFill>
        <p:spPr bwMode="auto">
          <a:xfrm>
            <a:off x="714348" y="3643314"/>
            <a:ext cx="3429024" cy="2571768"/>
          </a:xfrm>
          <a:prstGeom prst="rect">
            <a:avLst/>
          </a:prstGeom>
          <a:noFill/>
          <a:ln w="9525">
            <a:noFill/>
            <a:miter lim="800000"/>
            <a:headEnd/>
            <a:tailEnd/>
          </a:ln>
        </p:spPr>
      </p:pic>
      <p:pic>
        <p:nvPicPr>
          <p:cNvPr id="18" name="17 Resim" descr="geometrik şekil çizimleri ile ilgili görsel sonucu"/>
          <p:cNvPicPr/>
          <p:nvPr/>
        </p:nvPicPr>
        <p:blipFill>
          <a:blip r:embed="rId6"/>
          <a:srcRect/>
          <a:stretch>
            <a:fillRect/>
          </a:stretch>
        </p:blipFill>
        <p:spPr bwMode="auto">
          <a:xfrm>
            <a:off x="5000628" y="4000504"/>
            <a:ext cx="3500462" cy="2071702"/>
          </a:xfrm>
          <a:prstGeom prst="rect">
            <a:avLst/>
          </a:prstGeom>
          <a:noFill/>
          <a:ln w="9525">
            <a:noFill/>
            <a:miter lim="800000"/>
            <a:headEnd/>
            <a:tailEnd/>
          </a:ln>
        </p:spPr>
      </p:pic>
      <p:sp>
        <p:nvSpPr>
          <p:cNvPr id="19" name="18 Dikdörtgen"/>
          <p:cNvSpPr/>
          <p:nvPr/>
        </p:nvSpPr>
        <p:spPr>
          <a:xfrm>
            <a:off x="3286116" y="1643050"/>
            <a:ext cx="310550" cy="369332"/>
          </a:xfrm>
          <a:prstGeom prst="rect">
            <a:avLst/>
          </a:prstGeom>
        </p:spPr>
        <p:txBody>
          <a:bodyPr wrap="square">
            <a:spAutoFit/>
          </a:bodyPr>
          <a:lstStyle/>
          <a:p>
            <a:r>
              <a:rPr lang="tr-TR" dirty="0" smtClean="0"/>
              <a:t>e</a:t>
            </a:r>
            <a:endParaRPr lang="tr-TR" dirty="0"/>
          </a:p>
        </p:txBody>
      </p:sp>
      <p:sp>
        <p:nvSpPr>
          <p:cNvPr id="20" name="19 Dikdörtgen"/>
          <p:cNvSpPr/>
          <p:nvPr/>
        </p:nvSpPr>
        <p:spPr>
          <a:xfrm>
            <a:off x="4572000" y="1928802"/>
            <a:ext cx="335348" cy="369332"/>
          </a:xfrm>
          <a:prstGeom prst="rect">
            <a:avLst/>
          </a:prstGeom>
        </p:spPr>
        <p:txBody>
          <a:bodyPr wrap="none">
            <a:spAutoFit/>
          </a:bodyPr>
          <a:lstStyle/>
          <a:p>
            <a:r>
              <a:rPr lang="tr-TR" dirty="0" smtClean="0"/>
              <a:t>e</a:t>
            </a:r>
            <a:endParaRPr lang="tr-TR" dirty="0"/>
          </a:p>
        </p:txBody>
      </p:sp>
      <p:sp>
        <p:nvSpPr>
          <p:cNvPr id="21" name="20 Dikdörtgen"/>
          <p:cNvSpPr/>
          <p:nvPr/>
        </p:nvSpPr>
        <p:spPr>
          <a:xfrm>
            <a:off x="7143768" y="2643182"/>
            <a:ext cx="335348" cy="369332"/>
          </a:xfrm>
          <a:prstGeom prst="rect">
            <a:avLst/>
          </a:prstGeom>
        </p:spPr>
        <p:txBody>
          <a:bodyPr wrap="none">
            <a:spAutoFit/>
          </a:bodyPr>
          <a:lstStyle/>
          <a:p>
            <a:r>
              <a:rPr lang="tr-TR" dirty="0" smtClean="0"/>
              <a:t>e</a:t>
            </a:r>
            <a:endParaRPr lang="tr-TR" dirty="0"/>
          </a:p>
        </p:txBody>
      </p:sp>
      <p:sp>
        <p:nvSpPr>
          <p:cNvPr id="22" name="21 Dikdörtgen"/>
          <p:cNvSpPr/>
          <p:nvPr/>
        </p:nvSpPr>
        <p:spPr>
          <a:xfrm>
            <a:off x="3143240" y="5429264"/>
            <a:ext cx="335348" cy="369332"/>
          </a:xfrm>
          <a:prstGeom prst="rect">
            <a:avLst/>
          </a:prstGeom>
        </p:spPr>
        <p:txBody>
          <a:bodyPr wrap="none">
            <a:spAutoFit/>
          </a:bodyPr>
          <a:lstStyle/>
          <a:p>
            <a:r>
              <a:rPr lang="tr-TR" dirty="0" smtClean="0"/>
              <a:t>e</a:t>
            </a:r>
            <a:endParaRPr lang="tr-TR" dirty="0"/>
          </a:p>
        </p:txBody>
      </p:sp>
      <p:sp>
        <p:nvSpPr>
          <p:cNvPr id="23" name="22 Dikdörtgen"/>
          <p:cNvSpPr/>
          <p:nvPr/>
        </p:nvSpPr>
        <p:spPr>
          <a:xfrm>
            <a:off x="7858148" y="4714884"/>
            <a:ext cx="335348" cy="369332"/>
          </a:xfrm>
          <a:prstGeom prst="rect">
            <a:avLst/>
          </a:prstGeom>
        </p:spPr>
        <p:txBody>
          <a:bodyPr wrap="none">
            <a:spAutoFit/>
          </a:bodyPr>
          <a:lstStyle/>
          <a:p>
            <a:r>
              <a:rPr lang="tr-TR" dirty="0" smtClean="0"/>
              <a:t>e</a:t>
            </a:r>
            <a:endParaRPr lang="tr-TR" dirty="0"/>
          </a:p>
        </p:txBody>
      </p:sp>
      <p:sp>
        <p:nvSpPr>
          <p:cNvPr id="24" name="23 Dikdörtgen"/>
          <p:cNvSpPr/>
          <p:nvPr/>
        </p:nvSpPr>
        <p:spPr>
          <a:xfrm>
            <a:off x="3643306" y="1500174"/>
            <a:ext cx="389850" cy="369332"/>
          </a:xfrm>
          <a:prstGeom prst="rect">
            <a:avLst/>
          </a:prstGeom>
        </p:spPr>
        <p:txBody>
          <a:bodyPr wrap="none">
            <a:spAutoFit/>
          </a:bodyPr>
          <a:lstStyle/>
          <a:p>
            <a:r>
              <a:rPr lang="tr-TR" dirty="0" smtClean="0"/>
              <a:t> u</a:t>
            </a:r>
            <a:endParaRPr lang="tr-TR" dirty="0"/>
          </a:p>
        </p:txBody>
      </p:sp>
      <p:sp>
        <p:nvSpPr>
          <p:cNvPr id="25" name="24 Dikdörtgen"/>
          <p:cNvSpPr/>
          <p:nvPr/>
        </p:nvSpPr>
        <p:spPr>
          <a:xfrm>
            <a:off x="6500826" y="1928802"/>
            <a:ext cx="389850" cy="369332"/>
          </a:xfrm>
          <a:prstGeom prst="rect">
            <a:avLst/>
          </a:prstGeom>
        </p:spPr>
        <p:txBody>
          <a:bodyPr wrap="none">
            <a:spAutoFit/>
          </a:bodyPr>
          <a:lstStyle/>
          <a:p>
            <a:r>
              <a:rPr lang="tr-TR" dirty="0" smtClean="0"/>
              <a:t> u</a:t>
            </a:r>
            <a:endParaRPr lang="tr-TR" dirty="0"/>
          </a:p>
        </p:txBody>
      </p:sp>
      <p:sp>
        <p:nvSpPr>
          <p:cNvPr id="26" name="25 Dikdörtgen"/>
          <p:cNvSpPr/>
          <p:nvPr/>
        </p:nvSpPr>
        <p:spPr>
          <a:xfrm>
            <a:off x="3286116" y="4786322"/>
            <a:ext cx="389850" cy="369332"/>
          </a:xfrm>
          <a:prstGeom prst="rect">
            <a:avLst/>
          </a:prstGeom>
        </p:spPr>
        <p:txBody>
          <a:bodyPr wrap="none">
            <a:spAutoFit/>
          </a:bodyPr>
          <a:lstStyle/>
          <a:p>
            <a:r>
              <a:rPr lang="tr-TR" dirty="0" smtClean="0"/>
              <a:t> u</a:t>
            </a:r>
            <a:endParaRPr lang="tr-TR" dirty="0"/>
          </a:p>
        </p:txBody>
      </p:sp>
      <p:sp>
        <p:nvSpPr>
          <p:cNvPr id="27" name="26 Dikdörtgen"/>
          <p:cNvSpPr/>
          <p:nvPr/>
        </p:nvSpPr>
        <p:spPr>
          <a:xfrm>
            <a:off x="3500430" y="2000240"/>
            <a:ext cx="335348" cy="369332"/>
          </a:xfrm>
          <a:prstGeom prst="rect">
            <a:avLst/>
          </a:prstGeom>
        </p:spPr>
        <p:txBody>
          <a:bodyPr wrap="none">
            <a:spAutoFit/>
          </a:bodyPr>
          <a:lstStyle/>
          <a:p>
            <a:r>
              <a:rPr lang="tr-TR" dirty="0" smtClean="0"/>
              <a:t>o</a:t>
            </a:r>
            <a:endParaRPr lang="tr-TR" dirty="0"/>
          </a:p>
        </p:txBody>
      </p:sp>
      <p:sp>
        <p:nvSpPr>
          <p:cNvPr id="28" name="27 Dikdörtgen"/>
          <p:cNvSpPr/>
          <p:nvPr/>
        </p:nvSpPr>
        <p:spPr>
          <a:xfrm>
            <a:off x="5929322" y="2285992"/>
            <a:ext cx="335348" cy="369332"/>
          </a:xfrm>
          <a:prstGeom prst="rect">
            <a:avLst/>
          </a:prstGeom>
        </p:spPr>
        <p:txBody>
          <a:bodyPr wrap="none">
            <a:spAutoFit/>
          </a:bodyPr>
          <a:lstStyle/>
          <a:p>
            <a:r>
              <a:rPr lang="tr-TR" dirty="0" smtClean="0"/>
              <a:t>o</a:t>
            </a:r>
            <a:endParaRPr lang="tr-TR" dirty="0"/>
          </a:p>
        </p:txBody>
      </p:sp>
      <p:sp>
        <p:nvSpPr>
          <p:cNvPr id="29" name="28 Dikdörtgen"/>
          <p:cNvSpPr/>
          <p:nvPr/>
        </p:nvSpPr>
        <p:spPr>
          <a:xfrm>
            <a:off x="5857884" y="4786322"/>
            <a:ext cx="335348" cy="369332"/>
          </a:xfrm>
          <a:prstGeom prst="rect">
            <a:avLst/>
          </a:prstGeom>
        </p:spPr>
        <p:txBody>
          <a:bodyPr wrap="none">
            <a:spAutoFit/>
          </a:bodyPr>
          <a:lstStyle/>
          <a:p>
            <a:r>
              <a:rPr lang="tr-TR" dirty="0" smtClean="0"/>
              <a:t>o</a:t>
            </a:r>
            <a:endParaRPr lang="tr-TR" dirty="0"/>
          </a:p>
        </p:txBody>
      </p:sp>
      <p:sp>
        <p:nvSpPr>
          <p:cNvPr id="30" name="29 Dikdörtgen"/>
          <p:cNvSpPr/>
          <p:nvPr/>
        </p:nvSpPr>
        <p:spPr>
          <a:xfrm>
            <a:off x="4000496" y="2000240"/>
            <a:ext cx="341760" cy="369332"/>
          </a:xfrm>
          <a:prstGeom prst="rect">
            <a:avLst/>
          </a:prstGeom>
        </p:spPr>
        <p:txBody>
          <a:bodyPr wrap="none">
            <a:spAutoFit/>
          </a:bodyPr>
          <a:lstStyle/>
          <a:p>
            <a:r>
              <a:rPr lang="tr-TR" dirty="0" smtClean="0"/>
              <a:t>b</a:t>
            </a:r>
            <a:endParaRPr lang="tr-TR" dirty="0"/>
          </a:p>
        </p:txBody>
      </p:sp>
      <p:sp>
        <p:nvSpPr>
          <p:cNvPr id="31" name="30 Dikdörtgen"/>
          <p:cNvSpPr/>
          <p:nvPr/>
        </p:nvSpPr>
        <p:spPr>
          <a:xfrm>
            <a:off x="7572396" y="2357430"/>
            <a:ext cx="341760" cy="369332"/>
          </a:xfrm>
          <a:prstGeom prst="rect">
            <a:avLst/>
          </a:prstGeom>
        </p:spPr>
        <p:txBody>
          <a:bodyPr wrap="none">
            <a:spAutoFit/>
          </a:bodyPr>
          <a:lstStyle/>
          <a:p>
            <a:r>
              <a:rPr lang="tr-TR" dirty="0" smtClean="0"/>
              <a:t>b</a:t>
            </a:r>
            <a:endParaRPr lang="tr-TR" dirty="0"/>
          </a:p>
        </p:txBody>
      </p:sp>
      <p:sp>
        <p:nvSpPr>
          <p:cNvPr id="32" name="31 Dikdörtgen"/>
          <p:cNvSpPr/>
          <p:nvPr/>
        </p:nvSpPr>
        <p:spPr>
          <a:xfrm>
            <a:off x="7286644" y="1928802"/>
            <a:ext cx="341760" cy="369332"/>
          </a:xfrm>
          <a:prstGeom prst="rect">
            <a:avLst/>
          </a:prstGeom>
        </p:spPr>
        <p:txBody>
          <a:bodyPr wrap="none">
            <a:spAutoFit/>
          </a:bodyPr>
          <a:lstStyle/>
          <a:p>
            <a:r>
              <a:rPr lang="tr-TR" dirty="0" smtClean="0"/>
              <a:t>a</a:t>
            </a:r>
            <a:endParaRPr lang="tr-TR" dirty="0"/>
          </a:p>
        </p:txBody>
      </p:sp>
      <p:sp>
        <p:nvSpPr>
          <p:cNvPr id="33" name="32 Dikdörtgen"/>
          <p:cNvSpPr/>
          <p:nvPr/>
        </p:nvSpPr>
        <p:spPr>
          <a:xfrm>
            <a:off x="2143108" y="4929198"/>
            <a:ext cx="341760" cy="369332"/>
          </a:xfrm>
          <a:prstGeom prst="rect">
            <a:avLst/>
          </a:prstGeom>
        </p:spPr>
        <p:txBody>
          <a:bodyPr wrap="none">
            <a:spAutoFit/>
          </a:bodyPr>
          <a:lstStyle/>
          <a:p>
            <a:r>
              <a:rPr lang="tr-TR" dirty="0" smtClean="0"/>
              <a:t>a</a:t>
            </a:r>
            <a:endParaRPr lang="tr-TR" dirty="0"/>
          </a:p>
        </p:txBody>
      </p:sp>
      <p:sp>
        <p:nvSpPr>
          <p:cNvPr id="34" name="33 Dikdörtgen"/>
          <p:cNvSpPr/>
          <p:nvPr/>
        </p:nvSpPr>
        <p:spPr>
          <a:xfrm>
            <a:off x="4214810" y="1785926"/>
            <a:ext cx="325730" cy="369332"/>
          </a:xfrm>
          <a:prstGeom prst="rect">
            <a:avLst/>
          </a:prstGeom>
        </p:spPr>
        <p:txBody>
          <a:bodyPr wrap="none">
            <a:spAutoFit/>
          </a:bodyPr>
          <a:lstStyle/>
          <a:p>
            <a:r>
              <a:rPr lang="tr-TR" dirty="0" smtClean="0"/>
              <a:t>h</a:t>
            </a:r>
            <a:endParaRPr lang="tr-TR" dirty="0"/>
          </a:p>
        </p:txBody>
      </p:sp>
      <p:sp>
        <p:nvSpPr>
          <p:cNvPr id="35" name="34 Dikdörtgen"/>
          <p:cNvSpPr/>
          <p:nvPr/>
        </p:nvSpPr>
        <p:spPr>
          <a:xfrm>
            <a:off x="6286512" y="5357826"/>
            <a:ext cx="325730" cy="369332"/>
          </a:xfrm>
          <a:prstGeom prst="rect">
            <a:avLst/>
          </a:prstGeom>
        </p:spPr>
        <p:txBody>
          <a:bodyPr wrap="none">
            <a:spAutoFit/>
          </a:bodyPr>
          <a:lstStyle/>
          <a:p>
            <a:r>
              <a:rPr lang="tr-TR" dirty="0" smtClean="0"/>
              <a:t>h</a:t>
            </a:r>
            <a:endParaRPr lang="tr-TR" dirty="0"/>
          </a:p>
        </p:txBody>
      </p:sp>
      <p:sp>
        <p:nvSpPr>
          <p:cNvPr id="36" name="35 Dikdörtgen"/>
          <p:cNvSpPr/>
          <p:nvPr/>
        </p:nvSpPr>
        <p:spPr>
          <a:xfrm>
            <a:off x="928662" y="4143380"/>
            <a:ext cx="399468" cy="369332"/>
          </a:xfrm>
          <a:prstGeom prst="rect">
            <a:avLst/>
          </a:prstGeom>
        </p:spPr>
        <p:txBody>
          <a:bodyPr wrap="none">
            <a:spAutoFit/>
          </a:bodyPr>
          <a:lstStyle/>
          <a:p>
            <a:r>
              <a:rPr lang="tr-TR" dirty="0" smtClean="0"/>
              <a:t> o</a:t>
            </a:r>
            <a:endParaRPr lang="tr-TR" dirty="0"/>
          </a:p>
        </p:txBody>
      </p:sp>
      <p:sp>
        <p:nvSpPr>
          <p:cNvPr id="37" name="36 Dikdörtgen"/>
          <p:cNvSpPr/>
          <p:nvPr/>
        </p:nvSpPr>
        <p:spPr>
          <a:xfrm>
            <a:off x="6786578" y="4714884"/>
            <a:ext cx="364202" cy="369332"/>
          </a:xfrm>
          <a:prstGeom prst="rect">
            <a:avLst/>
          </a:prstGeom>
        </p:spPr>
        <p:txBody>
          <a:bodyPr wrap="none">
            <a:spAutoFit/>
          </a:bodyPr>
          <a:lstStyle/>
          <a:p>
            <a:r>
              <a:rPr lang="tr-TR" dirty="0" smtClean="0"/>
              <a:t> k</a:t>
            </a:r>
            <a:endParaRPr lang="tr-TR" dirty="0"/>
          </a:p>
        </p:txBody>
      </p:sp>
      <p:sp>
        <p:nvSpPr>
          <p:cNvPr id="7680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ı</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680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ı</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39 Dikdörtgen"/>
          <p:cNvSpPr/>
          <p:nvPr/>
        </p:nvSpPr>
        <p:spPr>
          <a:xfrm>
            <a:off x="3143240" y="2143116"/>
            <a:ext cx="231154" cy="369332"/>
          </a:xfrm>
          <a:prstGeom prst="rect">
            <a:avLst/>
          </a:prstGeom>
        </p:spPr>
        <p:txBody>
          <a:bodyPr wrap="none">
            <a:spAutoFit/>
          </a:bodyPr>
          <a:lstStyle/>
          <a:p>
            <a:r>
              <a:rPr lang="tr-TR" dirty="0" smtClean="0"/>
              <a:t>ı</a:t>
            </a:r>
            <a:endParaRPr lang="tr-TR" dirty="0"/>
          </a:p>
        </p:txBody>
      </p:sp>
      <p:sp>
        <p:nvSpPr>
          <p:cNvPr id="41" name="40 Dikdörtgen"/>
          <p:cNvSpPr/>
          <p:nvPr/>
        </p:nvSpPr>
        <p:spPr>
          <a:xfrm>
            <a:off x="4143372" y="1500174"/>
            <a:ext cx="231154" cy="369332"/>
          </a:xfrm>
          <a:prstGeom prst="rect">
            <a:avLst/>
          </a:prstGeom>
        </p:spPr>
        <p:txBody>
          <a:bodyPr wrap="none">
            <a:spAutoFit/>
          </a:bodyPr>
          <a:lstStyle/>
          <a:p>
            <a:r>
              <a:rPr lang="tr-TR" dirty="0" smtClean="0"/>
              <a:t>i</a:t>
            </a:r>
            <a:endParaRPr lang="tr-TR" dirty="0"/>
          </a:p>
        </p:txBody>
      </p:sp>
      <p:sp>
        <p:nvSpPr>
          <p:cNvPr id="42" name="41 Dikdörtgen"/>
          <p:cNvSpPr/>
          <p:nvPr/>
        </p:nvSpPr>
        <p:spPr>
          <a:xfrm>
            <a:off x="857224" y="4786322"/>
            <a:ext cx="253596" cy="369332"/>
          </a:xfrm>
          <a:prstGeom prst="rect">
            <a:avLst/>
          </a:prstGeom>
        </p:spPr>
        <p:txBody>
          <a:bodyPr wrap="none">
            <a:spAutoFit/>
          </a:bodyPr>
          <a:lstStyle/>
          <a:p>
            <a:r>
              <a:rPr lang="tr-TR" dirty="0" smtClean="0"/>
              <a:t>r</a:t>
            </a:r>
            <a:endParaRPr lang="tr-TR" dirty="0"/>
          </a:p>
        </p:txBody>
      </p:sp>
      <p:sp>
        <p:nvSpPr>
          <p:cNvPr id="43" name="42 Dikdörtgen"/>
          <p:cNvSpPr/>
          <p:nvPr/>
        </p:nvSpPr>
        <p:spPr>
          <a:xfrm>
            <a:off x="6429388" y="2357430"/>
            <a:ext cx="253596" cy="369332"/>
          </a:xfrm>
          <a:prstGeom prst="rect">
            <a:avLst/>
          </a:prstGeom>
        </p:spPr>
        <p:txBody>
          <a:bodyPr wrap="none">
            <a:spAutoFit/>
          </a:bodyPr>
          <a:lstStyle/>
          <a:p>
            <a:r>
              <a:rPr lang="tr-TR" dirty="0" smtClean="0"/>
              <a:t>r</a:t>
            </a:r>
            <a:endParaRPr lang="tr-TR" dirty="0"/>
          </a:p>
        </p:txBody>
      </p:sp>
      <p:sp>
        <p:nvSpPr>
          <p:cNvPr id="44" name="43 Dikdörtgen"/>
          <p:cNvSpPr/>
          <p:nvPr/>
        </p:nvSpPr>
        <p:spPr>
          <a:xfrm>
            <a:off x="7358082" y="4929198"/>
            <a:ext cx="253596" cy="369332"/>
          </a:xfrm>
          <a:prstGeom prst="rect">
            <a:avLst/>
          </a:prstGeom>
        </p:spPr>
        <p:txBody>
          <a:bodyPr wrap="none">
            <a:spAutoFit/>
          </a:bodyPr>
          <a:lstStyle/>
          <a:p>
            <a:r>
              <a:rPr lang="tr-TR" dirty="0" smtClean="0"/>
              <a:t>r</a:t>
            </a:r>
            <a:endParaRPr lang="tr-TR" dirty="0"/>
          </a:p>
        </p:txBody>
      </p:sp>
      <p:sp>
        <p:nvSpPr>
          <p:cNvPr id="45" name="44 Dikdörtgen"/>
          <p:cNvSpPr/>
          <p:nvPr/>
        </p:nvSpPr>
        <p:spPr>
          <a:xfrm>
            <a:off x="1428728" y="4714884"/>
            <a:ext cx="327334" cy="369332"/>
          </a:xfrm>
          <a:prstGeom prst="rect">
            <a:avLst/>
          </a:prstGeom>
        </p:spPr>
        <p:txBody>
          <a:bodyPr wrap="none">
            <a:spAutoFit/>
          </a:bodyPr>
          <a:lstStyle/>
          <a:p>
            <a:r>
              <a:rPr lang="tr-TR" dirty="0" smtClean="0"/>
              <a:t> t</a:t>
            </a:r>
            <a:endParaRPr lang="tr-TR" dirty="0"/>
          </a:p>
        </p:txBody>
      </p:sp>
      <p:sp>
        <p:nvSpPr>
          <p:cNvPr id="46" name="45 Dikdörtgen"/>
          <p:cNvSpPr/>
          <p:nvPr/>
        </p:nvSpPr>
        <p:spPr>
          <a:xfrm>
            <a:off x="6215074" y="4929198"/>
            <a:ext cx="327334" cy="369332"/>
          </a:xfrm>
          <a:prstGeom prst="rect">
            <a:avLst/>
          </a:prstGeom>
        </p:spPr>
        <p:txBody>
          <a:bodyPr wrap="none">
            <a:spAutoFit/>
          </a:bodyPr>
          <a:lstStyle/>
          <a:p>
            <a:r>
              <a:rPr lang="tr-TR" dirty="0" smtClean="0"/>
              <a:t> t</a:t>
            </a:r>
            <a:endParaRPr lang="tr-TR" dirty="0"/>
          </a:p>
        </p:txBody>
      </p:sp>
      <p:sp>
        <p:nvSpPr>
          <p:cNvPr id="47" name="46 Dikdörtgen"/>
          <p:cNvSpPr/>
          <p:nvPr/>
        </p:nvSpPr>
        <p:spPr>
          <a:xfrm>
            <a:off x="5357818" y="4929198"/>
            <a:ext cx="333746" cy="369332"/>
          </a:xfrm>
          <a:prstGeom prst="rect">
            <a:avLst/>
          </a:prstGeom>
        </p:spPr>
        <p:txBody>
          <a:bodyPr wrap="none">
            <a:spAutoFit/>
          </a:bodyPr>
          <a:lstStyle/>
          <a:p>
            <a:r>
              <a:rPr lang="tr-TR" dirty="0" smtClean="0"/>
              <a:t>c</a:t>
            </a:r>
            <a:endParaRPr lang="tr-TR" dirty="0"/>
          </a:p>
        </p:txBody>
      </p:sp>
      <p:sp>
        <p:nvSpPr>
          <p:cNvPr id="48" name="47 Dikdörtgen"/>
          <p:cNvSpPr/>
          <p:nvPr/>
        </p:nvSpPr>
        <p:spPr>
          <a:xfrm>
            <a:off x="6786578" y="2500306"/>
            <a:ext cx="274434" cy="369332"/>
          </a:xfrm>
          <a:prstGeom prst="rect">
            <a:avLst/>
          </a:prstGeom>
        </p:spPr>
        <p:txBody>
          <a:bodyPr wrap="none">
            <a:spAutoFit/>
          </a:bodyPr>
          <a:lstStyle/>
          <a:p>
            <a:r>
              <a:rPr lang="tr-TR" dirty="0" smtClean="0"/>
              <a:t>s</a:t>
            </a:r>
            <a:endParaRPr lang="tr-TR" dirty="0"/>
          </a:p>
        </p:txBody>
      </p:sp>
      <p:sp>
        <p:nvSpPr>
          <p:cNvPr id="49" name="48 Dikdörtgen"/>
          <p:cNvSpPr/>
          <p:nvPr/>
        </p:nvSpPr>
        <p:spPr>
          <a:xfrm>
            <a:off x="1785918" y="4143380"/>
            <a:ext cx="325730" cy="369332"/>
          </a:xfrm>
          <a:prstGeom prst="rect">
            <a:avLst/>
          </a:prstGeom>
        </p:spPr>
        <p:txBody>
          <a:bodyPr wrap="none">
            <a:spAutoFit/>
          </a:bodyPr>
          <a:lstStyle/>
          <a:p>
            <a:r>
              <a:rPr lang="tr-TR" dirty="0" smtClean="0"/>
              <a:t>ü</a:t>
            </a:r>
            <a:endParaRPr lang="tr-TR" dirty="0"/>
          </a:p>
        </p:txBody>
      </p:sp>
      <p:sp>
        <p:nvSpPr>
          <p:cNvPr id="50" name="49 Dikdörtgen"/>
          <p:cNvSpPr/>
          <p:nvPr/>
        </p:nvSpPr>
        <p:spPr>
          <a:xfrm>
            <a:off x="2500298" y="4572008"/>
            <a:ext cx="401072" cy="369332"/>
          </a:xfrm>
          <a:prstGeom prst="rect">
            <a:avLst/>
          </a:prstGeom>
        </p:spPr>
        <p:txBody>
          <a:bodyPr wrap="none">
            <a:spAutoFit/>
          </a:bodyPr>
          <a:lstStyle/>
          <a:p>
            <a:r>
              <a:rPr lang="tr-TR" dirty="0" smtClean="0"/>
              <a:t>m</a:t>
            </a:r>
            <a:endParaRPr lang="tr-TR" dirty="0"/>
          </a:p>
        </p:txBody>
      </p:sp>
      <p:sp>
        <p:nvSpPr>
          <p:cNvPr id="51" name="50 Dikdörtgen"/>
          <p:cNvSpPr/>
          <p:nvPr/>
        </p:nvSpPr>
        <p:spPr>
          <a:xfrm>
            <a:off x="6786578" y="4286256"/>
            <a:ext cx="282450" cy="369332"/>
          </a:xfrm>
          <a:prstGeom prst="rect">
            <a:avLst/>
          </a:prstGeom>
        </p:spPr>
        <p:txBody>
          <a:bodyPr wrap="none">
            <a:spAutoFit/>
          </a:bodyPr>
          <a:lstStyle/>
          <a:p>
            <a:r>
              <a:rPr lang="tr-TR" dirty="0" smtClean="0"/>
              <a:t>z</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90312"/>
          </a:xfrm>
        </p:spPr>
        <p:txBody>
          <a:bodyPr>
            <a:normAutofit/>
          </a:bodyPr>
          <a:lstStyle/>
          <a:p>
            <a:r>
              <a:rPr lang="tr-TR" sz="1800" dirty="0" smtClean="0"/>
              <a:t>Aşağıda “E, e” seslerini bularak daire içersine al</a:t>
            </a:r>
            <a:endParaRPr lang="tr-TR" sz="1800" dirty="0"/>
          </a:p>
        </p:txBody>
      </p:sp>
      <p:sp>
        <p:nvSpPr>
          <p:cNvPr id="3" name="2 İçerik Yer Tutucusu"/>
          <p:cNvSpPr>
            <a:spLocks noGrp="1"/>
          </p:cNvSpPr>
          <p:nvPr>
            <p:ph idx="1"/>
          </p:nvPr>
        </p:nvSpPr>
        <p:spPr>
          <a:xfrm>
            <a:off x="714348" y="1214422"/>
            <a:ext cx="8143932" cy="5429288"/>
          </a:xfrm>
        </p:spPr>
        <p:txBody>
          <a:bodyPr/>
          <a:lstStyle/>
          <a:p>
            <a:pPr>
              <a:buNone/>
            </a:pPr>
            <a:endParaRPr lang="tr-TR" dirty="0" smtClean="0"/>
          </a:p>
          <a:p>
            <a:pPr>
              <a:buNone/>
            </a:pPr>
            <a:r>
              <a:rPr lang="tr-TR" dirty="0" smtClean="0"/>
              <a:t>     </a:t>
            </a:r>
            <a:r>
              <a:rPr lang="tr-TR" b="1" dirty="0" smtClean="0"/>
              <a:t>T       Y       O       E        R       S       U       P        E       M       Ö       Ş</a:t>
            </a:r>
          </a:p>
          <a:p>
            <a:pPr>
              <a:buNone/>
            </a:pPr>
            <a:endParaRPr lang="tr-TR" dirty="0" smtClean="0"/>
          </a:p>
          <a:p>
            <a:pPr>
              <a:buNone/>
            </a:pPr>
            <a:endParaRPr lang="tr-TR" dirty="0" smtClean="0"/>
          </a:p>
          <a:p>
            <a:pPr>
              <a:buNone/>
            </a:pPr>
            <a:r>
              <a:rPr lang="tr-TR" dirty="0" smtClean="0"/>
              <a:t>    </a:t>
            </a:r>
            <a:r>
              <a:rPr lang="tr-TR" b="1" dirty="0" smtClean="0"/>
              <a:t>e        y        k        d        b        n        v        e       z        ı        p </a:t>
            </a:r>
          </a:p>
          <a:p>
            <a:pPr>
              <a:buNone/>
            </a:pPr>
            <a:endParaRPr lang="tr-TR" dirty="0" smtClean="0"/>
          </a:p>
          <a:p>
            <a:pPr>
              <a:buNone/>
            </a:pPr>
            <a:endParaRPr lang="tr-TR" dirty="0" smtClean="0"/>
          </a:p>
          <a:p>
            <a:pPr>
              <a:buNone/>
            </a:pPr>
            <a:r>
              <a:rPr lang="tr-TR" dirty="0" smtClean="0"/>
              <a:t>    </a:t>
            </a:r>
            <a:r>
              <a:rPr lang="tr-TR" b="1" dirty="0" smtClean="0"/>
              <a:t>D          y            C             e              G              h              E              s</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p:txBody>
      </p:sp>
      <p:cxnSp>
        <p:nvCxnSpPr>
          <p:cNvPr id="5" name="4 Düz Ok Bağlayıcısı"/>
          <p:cNvCxnSpPr/>
          <p:nvPr/>
        </p:nvCxnSpPr>
        <p:spPr>
          <a:xfrm rot="10800000">
            <a:off x="785786" y="3214686"/>
            <a:ext cx="80010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rot="10800000">
            <a:off x="857224" y="2000240"/>
            <a:ext cx="771530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p:nvPr/>
        </p:nvCxnSpPr>
        <p:spPr>
          <a:xfrm rot="10800000" flipV="1">
            <a:off x="642910" y="4286256"/>
            <a:ext cx="8072494"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428604"/>
          </a:xfrm>
        </p:spPr>
        <p:txBody>
          <a:bodyPr>
            <a:normAutofit/>
          </a:bodyPr>
          <a:lstStyle/>
          <a:p>
            <a:r>
              <a:rPr lang="tr-TR" sz="1800" dirty="0" smtClean="0"/>
              <a:t>Aşağıda </a:t>
            </a:r>
            <a:r>
              <a:rPr lang="tr-TR" sz="1800" dirty="0" smtClean="0">
                <a:solidFill>
                  <a:srgbClr val="C00000"/>
                </a:solidFill>
              </a:rPr>
              <a:t>“E , e” </a:t>
            </a:r>
            <a:r>
              <a:rPr lang="tr-TR" sz="1800" dirty="0" smtClean="0"/>
              <a:t>seslerini bularak daire içerisine alın</a:t>
            </a:r>
            <a:endParaRPr lang="tr-TR" sz="1800" dirty="0"/>
          </a:p>
        </p:txBody>
      </p:sp>
      <p:graphicFrame>
        <p:nvGraphicFramePr>
          <p:cNvPr id="4" name="3 İçerik Yer Tutucusu"/>
          <p:cNvGraphicFramePr>
            <a:graphicFrameLocks noGrp="1"/>
          </p:cNvGraphicFramePr>
          <p:nvPr>
            <p:ph idx="1"/>
          </p:nvPr>
        </p:nvGraphicFramePr>
        <p:xfrm>
          <a:off x="357158" y="357167"/>
          <a:ext cx="8643998" cy="8869680"/>
        </p:xfrm>
        <a:graphic>
          <a:graphicData uri="http://schemas.openxmlformats.org/drawingml/2006/table">
            <a:tbl>
              <a:tblPr firstRow="1" bandRow="1">
                <a:tableStyleId>{0505E3EF-67EA-436B-97B2-0124C06EBD24}</a:tableStyleId>
              </a:tblPr>
              <a:tblGrid>
                <a:gridCol w="8643998"/>
              </a:tblGrid>
              <a:tr h="7572427">
                <a:tc>
                  <a:txBody>
                    <a:bodyPr/>
                    <a:lstStyle/>
                    <a:p>
                      <a:r>
                        <a:rPr lang="tr-TR" sz="3600" dirty="0" smtClean="0">
                          <a:solidFill>
                            <a:srgbClr val="002060"/>
                          </a:solidFill>
                        </a:rPr>
                        <a:t>N</a:t>
                      </a:r>
                      <a:r>
                        <a:rPr lang="tr-TR" sz="3600" baseline="0" dirty="0" smtClean="0"/>
                        <a:t> e </a:t>
                      </a:r>
                      <a:r>
                        <a:rPr lang="tr-TR" sz="5400" b="1" baseline="0" dirty="0" smtClean="0">
                          <a:solidFill>
                            <a:srgbClr val="FF0000"/>
                          </a:solidFill>
                        </a:rPr>
                        <a:t>A</a:t>
                      </a:r>
                      <a:r>
                        <a:rPr lang="tr-TR" sz="5400" b="1" baseline="0" dirty="0" smtClean="0">
                          <a:solidFill>
                            <a:srgbClr val="C00000"/>
                          </a:solidFill>
                        </a:rPr>
                        <a:t> </a:t>
                      </a:r>
                      <a:r>
                        <a:rPr lang="tr-TR" sz="5400" b="1" baseline="0" dirty="0" smtClean="0">
                          <a:solidFill>
                            <a:srgbClr val="002060"/>
                          </a:solidFill>
                        </a:rPr>
                        <a:t>V </a:t>
                      </a:r>
                      <a:r>
                        <a:rPr lang="tr-TR" sz="5400" b="1" baseline="0" dirty="0" smtClean="0"/>
                        <a:t>A  </a:t>
                      </a:r>
                      <a:r>
                        <a:rPr lang="tr-TR" sz="3600" b="1" baseline="0" dirty="0" smtClean="0">
                          <a:solidFill>
                            <a:srgbClr val="C00000"/>
                          </a:solidFill>
                        </a:rPr>
                        <a:t>M </a:t>
                      </a:r>
                      <a:r>
                        <a:rPr lang="tr-TR" sz="3600" baseline="0" dirty="0" smtClean="0"/>
                        <a:t> </a:t>
                      </a:r>
                      <a:r>
                        <a:rPr lang="tr-TR" sz="5400" baseline="0" dirty="0" smtClean="0">
                          <a:solidFill>
                            <a:srgbClr val="002060"/>
                          </a:solidFill>
                        </a:rPr>
                        <a:t>N</a:t>
                      </a:r>
                      <a:r>
                        <a:rPr lang="tr-TR" sz="5400" baseline="0" dirty="0" smtClean="0"/>
                        <a:t>  </a:t>
                      </a:r>
                      <a:r>
                        <a:rPr lang="tr-TR" sz="5400" baseline="0" dirty="0" smtClean="0">
                          <a:solidFill>
                            <a:srgbClr val="002060"/>
                          </a:solidFill>
                        </a:rPr>
                        <a:t>N </a:t>
                      </a:r>
                      <a:r>
                        <a:rPr lang="tr-TR" sz="3600" baseline="0" dirty="0" smtClean="0"/>
                        <a:t> </a:t>
                      </a:r>
                      <a:r>
                        <a:rPr lang="tr-TR" sz="3600" baseline="0" dirty="0" smtClean="0">
                          <a:solidFill>
                            <a:srgbClr val="C00000"/>
                          </a:solidFill>
                        </a:rPr>
                        <a:t>M  </a:t>
                      </a:r>
                      <a:r>
                        <a:rPr lang="tr-TR" sz="5400" baseline="0" dirty="0" smtClean="0"/>
                        <a:t>V  </a:t>
                      </a:r>
                      <a:r>
                        <a:rPr lang="tr-TR" sz="5400" baseline="0" dirty="0" smtClean="0">
                          <a:solidFill>
                            <a:srgbClr val="FF0000"/>
                          </a:solidFill>
                        </a:rPr>
                        <a:t>A  </a:t>
                      </a:r>
                      <a:r>
                        <a:rPr lang="tr-TR" sz="3600" baseline="0" dirty="0" smtClean="0"/>
                        <a:t>N</a:t>
                      </a:r>
                    </a:p>
                    <a:p>
                      <a:r>
                        <a:rPr lang="tr-TR" sz="7200" baseline="0" dirty="0" smtClean="0"/>
                        <a:t>Z </a:t>
                      </a:r>
                      <a:r>
                        <a:rPr lang="tr-TR" sz="3600" baseline="0" dirty="0" smtClean="0"/>
                        <a:t>f</a:t>
                      </a:r>
                      <a:r>
                        <a:rPr lang="tr-TR" sz="7200" baseline="0" dirty="0" smtClean="0"/>
                        <a:t> </a:t>
                      </a:r>
                      <a:r>
                        <a:rPr lang="tr-TR" sz="7200" baseline="0" dirty="0" smtClean="0">
                          <a:solidFill>
                            <a:srgbClr val="C00000"/>
                          </a:solidFill>
                        </a:rPr>
                        <a:t>M</a:t>
                      </a:r>
                      <a:r>
                        <a:rPr lang="tr-TR" sz="7200" baseline="0" dirty="0" smtClean="0"/>
                        <a:t> </a:t>
                      </a:r>
                      <a:r>
                        <a:rPr lang="tr-TR" sz="7200" baseline="0" dirty="0" smtClean="0">
                          <a:solidFill>
                            <a:srgbClr val="002060"/>
                          </a:solidFill>
                        </a:rPr>
                        <a:t>E </a:t>
                      </a:r>
                      <a:r>
                        <a:rPr lang="tr-TR" sz="3600" baseline="0" dirty="0" err="1" smtClean="0">
                          <a:solidFill>
                            <a:srgbClr val="002060"/>
                          </a:solidFill>
                        </a:rPr>
                        <a:t>z</a:t>
                      </a:r>
                      <a:r>
                        <a:rPr lang="tr-TR" sz="5400" baseline="0" dirty="0" err="1" smtClean="0">
                          <a:solidFill>
                            <a:srgbClr val="FF0000"/>
                          </a:solidFill>
                        </a:rPr>
                        <a:t>A</a:t>
                      </a:r>
                      <a:r>
                        <a:rPr lang="tr-TR" sz="5400" baseline="0" dirty="0" smtClean="0"/>
                        <a:t> </a:t>
                      </a:r>
                      <a:r>
                        <a:rPr lang="tr-TR" sz="3600" baseline="0" dirty="0" smtClean="0"/>
                        <a:t>e</a:t>
                      </a:r>
                      <a:r>
                        <a:rPr lang="tr-TR" sz="5400" baseline="0" dirty="0" smtClean="0"/>
                        <a:t> </a:t>
                      </a:r>
                      <a:r>
                        <a:rPr lang="tr-TR" sz="6600" baseline="0" dirty="0" smtClean="0">
                          <a:solidFill>
                            <a:srgbClr val="002060"/>
                          </a:solidFill>
                        </a:rPr>
                        <a:t>Z </a:t>
                      </a:r>
                      <a:r>
                        <a:rPr lang="tr-TR" sz="3600" baseline="0" dirty="0" smtClean="0">
                          <a:solidFill>
                            <a:srgbClr val="002060"/>
                          </a:solidFill>
                        </a:rPr>
                        <a:t>a</a:t>
                      </a:r>
                      <a:r>
                        <a:rPr lang="tr-TR" sz="6600" baseline="0" dirty="0" smtClean="0">
                          <a:solidFill>
                            <a:srgbClr val="002060"/>
                          </a:solidFill>
                        </a:rPr>
                        <a:t> Z</a:t>
                      </a:r>
                      <a:r>
                        <a:rPr lang="tr-TR" sz="6600" baseline="0" dirty="0" smtClean="0"/>
                        <a:t> </a:t>
                      </a:r>
                      <a:r>
                        <a:rPr lang="tr-TR" sz="3600" baseline="0" dirty="0" smtClean="0"/>
                        <a:t>c </a:t>
                      </a:r>
                      <a:r>
                        <a:rPr lang="tr-TR" sz="5400" baseline="0" dirty="0" smtClean="0">
                          <a:solidFill>
                            <a:srgbClr val="FF0000"/>
                          </a:solidFill>
                        </a:rPr>
                        <a:t>A</a:t>
                      </a:r>
                      <a:r>
                        <a:rPr lang="tr-TR" sz="5400" baseline="0" dirty="0" smtClean="0"/>
                        <a:t> </a:t>
                      </a:r>
                      <a:r>
                        <a:rPr lang="tr-TR" sz="7200" baseline="0" dirty="0" smtClean="0"/>
                        <a:t>E Z </a:t>
                      </a:r>
                      <a:r>
                        <a:rPr lang="tr-TR" sz="3600" baseline="0" dirty="0" smtClean="0"/>
                        <a:t>u  h  </a:t>
                      </a:r>
                      <a:r>
                        <a:rPr lang="tr-TR" sz="7200" baseline="0" dirty="0" err="1" smtClean="0">
                          <a:solidFill>
                            <a:srgbClr val="C00000"/>
                          </a:solidFill>
                        </a:rPr>
                        <a:t>M</a:t>
                      </a:r>
                      <a:r>
                        <a:rPr lang="tr-TR" sz="9600" baseline="0" dirty="0" err="1" smtClean="0">
                          <a:solidFill>
                            <a:srgbClr val="00B0F0"/>
                          </a:solidFill>
                        </a:rPr>
                        <a:t>C</a:t>
                      </a:r>
                      <a:r>
                        <a:rPr lang="tr-TR" sz="3600" baseline="0" dirty="0" err="1" smtClean="0">
                          <a:solidFill>
                            <a:schemeClr val="tx1"/>
                          </a:solidFill>
                        </a:rPr>
                        <a:t>e</a:t>
                      </a:r>
                      <a:r>
                        <a:rPr lang="tr-TR" sz="7200" baseline="0" dirty="0" err="1" smtClean="0">
                          <a:solidFill>
                            <a:srgbClr val="002060"/>
                          </a:solidFill>
                        </a:rPr>
                        <a:t>F</a:t>
                      </a:r>
                      <a:r>
                        <a:rPr lang="tr-TR" sz="3600" baseline="0" dirty="0" err="1" smtClean="0">
                          <a:solidFill>
                            <a:srgbClr val="002060"/>
                          </a:solidFill>
                        </a:rPr>
                        <a:t>v</a:t>
                      </a:r>
                      <a:r>
                        <a:rPr lang="tr-TR" sz="3600" baseline="0" dirty="0" smtClean="0">
                          <a:solidFill>
                            <a:srgbClr val="002060"/>
                          </a:solidFill>
                        </a:rPr>
                        <a:t> </a:t>
                      </a:r>
                      <a:r>
                        <a:rPr lang="tr-TR" sz="3600" baseline="0" dirty="0" smtClean="0">
                          <a:solidFill>
                            <a:schemeClr val="tx1"/>
                          </a:solidFill>
                        </a:rPr>
                        <a:t>z </a:t>
                      </a:r>
                      <a:r>
                        <a:rPr lang="tr-TR" sz="7200" baseline="0" dirty="0" smtClean="0">
                          <a:solidFill>
                            <a:srgbClr val="002060"/>
                          </a:solidFill>
                        </a:rPr>
                        <a:t>N F </a:t>
                      </a:r>
                      <a:r>
                        <a:rPr lang="tr-TR" sz="3600" baseline="0" dirty="0" smtClean="0">
                          <a:solidFill>
                            <a:schemeClr val="tx1"/>
                          </a:solidFill>
                        </a:rPr>
                        <a:t>u </a:t>
                      </a:r>
                      <a:r>
                        <a:rPr lang="tr-TR" sz="4800" baseline="0" dirty="0" smtClean="0">
                          <a:solidFill>
                            <a:srgbClr val="FF0000"/>
                          </a:solidFill>
                        </a:rPr>
                        <a:t>B</a:t>
                      </a:r>
                    </a:p>
                    <a:p>
                      <a:r>
                        <a:rPr lang="tr-TR" sz="12000" baseline="0" dirty="0" err="1" smtClean="0">
                          <a:solidFill>
                            <a:srgbClr val="00B0F0"/>
                          </a:solidFill>
                        </a:rPr>
                        <a:t>C</a:t>
                      </a:r>
                      <a:r>
                        <a:rPr lang="tr-TR" sz="9600" baseline="0" dirty="0" err="1" smtClean="0">
                          <a:solidFill>
                            <a:srgbClr val="002060"/>
                          </a:solidFill>
                        </a:rPr>
                        <a:t>EE</a:t>
                      </a:r>
                      <a:r>
                        <a:rPr lang="tr-TR" sz="12000" baseline="0" dirty="0" err="1" smtClean="0">
                          <a:solidFill>
                            <a:srgbClr val="00B0F0"/>
                          </a:solidFill>
                        </a:rPr>
                        <a:t>C</a:t>
                      </a:r>
                      <a:r>
                        <a:rPr lang="tr-TR" sz="9600" baseline="0" dirty="0" err="1" smtClean="0">
                          <a:solidFill>
                            <a:srgbClr val="002060"/>
                          </a:solidFill>
                        </a:rPr>
                        <a:t>NF</a:t>
                      </a:r>
                      <a:r>
                        <a:rPr lang="tr-TR" sz="9600" baseline="0" dirty="0" err="1" smtClean="0">
                          <a:solidFill>
                            <a:schemeClr val="tx1"/>
                          </a:solidFill>
                        </a:rPr>
                        <a:t>A</a:t>
                      </a:r>
                      <a:r>
                        <a:rPr lang="tr-TR" sz="9600" baseline="0" dirty="0" err="1" smtClean="0">
                          <a:solidFill>
                            <a:srgbClr val="002060"/>
                          </a:solidFill>
                        </a:rPr>
                        <a:t>Z</a:t>
                      </a:r>
                      <a:r>
                        <a:rPr lang="tr-TR" sz="8000" baseline="0" dirty="0" err="1" smtClean="0">
                          <a:solidFill>
                            <a:srgbClr val="FF0000"/>
                          </a:solidFill>
                        </a:rPr>
                        <a:t>B</a:t>
                      </a:r>
                      <a:r>
                        <a:rPr lang="tr-TR" sz="3600" baseline="0" dirty="0" err="1" smtClean="0">
                          <a:solidFill>
                            <a:schemeClr val="tx1"/>
                          </a:solidFill>
                        </a:rPr>
                        <a:t>h</a:t>
                      </a:r>
                      <a:r>
                        <a:rPr lang="tr-TR" sz="15000" baseline="0" dirty="0" err="1" smtClean="0">
                          <a:solidFill>
                            <a:srgbClr val="002060"/>
                          </a:solidFill>
                        </a:rPr>
                        <a:t>F</a:t>
                      </a:r>
                      <a:r>
                        <a:rPr lang="tr-TR" sz="7200" baseline="0" dirty="0" err="1" smtClean="0">
                          <a:solidFill>
                            <a:srgbClr val="002060"/>
                          </a:solidFill>
                        </a:rPr>
                        <a:t>V</a:t>
                      </a:r>
                      <a:r>
                        <a:rPr lang="tr-TR" sz="3600" baseline="0" dirty="0" err="1" smtClean="0">
                          <a:solidFill>
                            <a:schemeClr val="tx1"/>
                          </a:solidFill>
                        </a:rPr>
                        <a:t>a</a:t>
                      </a:r>
                      <a:r>
                        <a:rPr lang="tr-TR" sz="3600" baseline="0" dirty="0" smtClean="0">
                          <a:solidFill>
                            <a:schemeClr val="tx1"/>
                          </a:solidFill>
                        </a:rPr>
                        <a:t> </a:t>
                      </a:r>
                      <a:r>
                        <a:rPr lang="tr-TR" sz="7200" baseline="0" dirty="0" smtClean="0">
                          <a:solidFill>
                            <a:srgbClr val="002060"/>
                          </a:solidFill>
                        </a:rPr>
                        <a:t>ZZ </a:t>
                      </a:r>
                      <a:r>
                        <a:rPr lang="tr-TR" sz="3600" baseline="0" dirty="0" err="1" smtClean="0">
                          <a:solidFill>
                            <a:schemeClr val="tx1"/>
                          </a:solidFill>
                        </a:rPr>
                        <a:t>f</a:t>
                      </a:r>
                      <a:r>
                        <a:rPr lang="tr-TR" sz="7200" baseline="0" dirty="0" err="1" smtClean="0">
                          <a:solidFill>
                            <a:srgbClr val="002060"/>
                          </a:solidFill>
                        </a:rPr>
                        <a:t>V</a:t>
                      </a:r>
                      <a:r>
                        <a:rPr lang="tr-TR" sz="9600" baseline="0" dirty="0" err="1" smtClean="0"/>
                        <a:t>F</a:t>
                      </a:r>
                      <a:r>
                        <a:rPr lang="tr-TR" sz="9600" baseline="0" dirty="0" err="1" smtClean="0">
                          <a:solidFill>
                            <a:srgbClr val="FF0000"/>
                          </a:solidFill>
                        </a:rPr>
                        <a:t>B</a:t>
                      </a:r>
                      <a:r>
                        <a:rPr lang="tr-TR" sz="3600" baseline="0" dirty="0" err="1" smtClean="0">
                          <a:solidFill>
                            <a:schemeClr val="tx1"/>
                          </a:solidFill>
                        </a:rPr>
                        <a:t>u</a:t>
                      </a:r>
                      <a:r>
                        <a:rPr lang="tr-TR" sz="8000" baseline="0" dirty="0" err="1" smtClean="0">
                          <a:solidFill>
                            <a:srgbClr val="002060"/>
                          </a:solidFill>
                        </a:rPr>
                        <a:t>Z</a:t>
                      </a:r>
                      <a:r>
                        <a:rPr lang="tr-TR" sz="8000" baseline="0" dirty="0" err="1" smtClean="0"/>
                        <a:t>A</a:t>
                      </a:r>
                      <a:r>
                        <a:rPr lang="tr-TR" sz="3600" baseline="0" dirty="0" err="1" smtClean="0"/>
                        <a:t>e</a:t>
                      </a:r>
                      <a:endParaRPr lang="tr-TR" sz="3600" baseline="0" dirty="0" smtClean="0"/>
                    </a:p>
                    <a:p>
                      <a:r>
                        <a:rPr lang="tr-TR" sz="3600" baseline="0" dirty="0" smtClean="0"/>
                        <a:t>                        </a:t>
                      </a:r>
                      <a:endParaRPr lang="tr-TR" sz="3600" baseline="0" dirty="0" smtClean="0">
                        <a:solidFill>
                          <a:srgbClr val="002060"/>
                        </a:solidFill>
                      </a:endParaRPr>
                    </a:p>
                    <a:p>
                      <a:endParaRPr lang="tr-TR" sz="3600" baseline="0" dirty="0" smtClean="0"/>
                    </a:p>
                    <a:p>
                      <a:endParaRPr lang="tr-TR" sz="3600" baseline="0" dirty="0" smtClean="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OKUMA BOZUKLUĞU</a:t>
            </a:r>
            <a:br>
              <a:rPr lang="tr-TR" dirty="0" smtClean="0"/>
            </a:br>
            <a:r>
              <a:rPr lang="tr-TR" dirty="0" smtClean="0"/>
              <a:t>DİSLEKSİ</a:t>
            </a:r>
            <a:endParaRPr lang="tr-TR" dirty="0"/>
          </a:p>
        </p:txBody>
      </p:sp>
      <p:sp>
        <p:nvSpPr>
          <p:cNvPr id="3" name="2 İçerik Yer Tutucusu"/>
          <p:cNvSpPr>
            <a:spLocks noGrp="1"/>
          </p:cNvSpPr>
          <p:nvPr>
            <p:ph idx="1"/>
          </p:nvPr>
        </p:nvSpPr>
        <p:spPr/>
        <p:txBody>
          <a:bodyPr/>
          <a:lstStyle/>
          <a:p>
            <a:r>
              <a:rPr lang="tr-TR" dirty="0" err="1" smtClean="0"/>
              <a:t>Disleksili</a:t>
            </a:r>
            <a:r>
              <a:rPr lang="tr-TR" dirty="0" smtClean="0"/>
              <a:t> çocuklarda motor bozukluklar sıktır.</a:t>
            </a:r>
          </a:p>
          <a:p>
            <a:pPr>
              <a:buNone/>
            </a:pPr>
            <a:r>
              <a:rPr lang="tr-TR" dirty="0" smtClean="0"/>
              <a:t> Sol eldeki belirgin zayıflığın yanı sıra sağ el yavaşlığı dikkati çeker. Fakat yaş arttıkça ve motor performans görsel olarak desteklendikçe </a:t>
            </a:r>
            <a:r>
              <a:rPr lang="tr-TR" dirty="0" err="1" smtClean="0"/>
              <a:t>disleksisi</a:t>
            </a:r>
            <a:r>
              <a:rPr lang="tr-TR" dirty="0" smtClean="0"/>
              <a:t> olanlar  bazı motor olaylarda daha yetkin bulunmuştur.</a:t>
            </a:r>
          </a:p>
          <a:p>
            <a:pPr>
              <a:buNone/>
            </a:pPr>
            <a:r>
              <a:rPr lang="tr-TR" dirty="0" smtClean="0"/>
              <a:t>   </a:t>
            </a:r>
            <a:r>
              <a:rPr lang="tr-TR" dirty="0" err="1" smtClean="0"/>
              <a:t>Disleksi</a:t>
            </a:r>
            <a:r>
              <a:rPr lang="tr-TR" dirty="0" smtClean="0"/>
              <a:t> ;</a:t>
            </a:r>
          </a:p>
          <a:p>
            <a:pPr>
              <a:buNone/>
            </a:pPr>
            <a:r>
              <a:rPr lang="tr-TR" dirty="0" smtClean="0"/>
              <a:t>                %39 dile ait sorunlar,</a:t>
            </a:r>
          </a:p>
          <a:p>
            <a:pPr>
              <a:buNone/>
            </a:pPr>
            <a:r>
              <a:rPr lang="tr-TR" dirty="0" smtClean="0"/>
              <a:t>                %37 artikülasyon ve görsel motor sorunlar,</a:t>
            </a:r>
          </a:p>
          <a:p>
            <a:pPr>
              <a:buNone/>
            </a:pPr>
            <a:r>
              <a:rPr lang="tr-TR" dirty="0" smtClean="0"/>
              <a:t>                %16  görsel-mekansal  sorunlar   ile ilişkilidir.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0"/>
            <a:ext cx="8929717" cy="714356"/>
          </a:xfrm>
        </p:spPr>
        <p:txBody>
          <a:bodyPr>
            <a:normAutofit/>
          </a:bodyPr>
          <a:lstStyle/>
          <a:p>
            <a:r>
              <a:rPr lang="tr-TR" sz="1800" dirty="0" smtClean="0"/>
              <a:t>Aşağıda “E ,e” seslerini önce tanıyın ardından diğer sütunlarda bulun,boyayın,çizin,okuyun.</a:t>
            </a:r>
            <a:endParaRPr lang="tr-TR" sz="1800" dirty="0"/>
          </a:p>
        </p:txBody>
      </p:sp>
      <p:graphicFrame>
        <p:nvGraphicFramePr>
          <p:cNvPr id="4" name="3 İçerik Yer Tutucusu"/>
          <p:cNvGraphicFramePr>
            <a:graphicFrameLocks noGrp="1"/>
          </p:cNvGraphicFramePr>
          <p:nvPr>
            <p:ph idx="1"/>
          </p:nvPr>
        </p:nvGraphicFramePr>
        <p:xfrm>
          <a:off x="285750" y="714356"/>
          <a:ext cx="8643940" cy="365760"/>
        </p:xfrm>
        <a:graphic>
          <a:graphicData uri="http://schemas.openxmlformats.org/drawingml/2006/table">
            <a:tbl>
              <a:tblPr firstRow="1" bandRow="1">
                <a:tableStyleId>{5C22544A-7EE6-4342-B048-85BDC9FD1C3A}</a:tableStyleId>
              </a:tblPr>
              <a:tblGrid>
                <a:gridCol w="2160985"/>
                <a:gridCol w="2160985"/>
                <a:gridCol w="2160985"/>
                <a:gridCol w="2160985"/>
              </a:tblGrid>
              <a:tr h="357190">
                <a:tc>
                  <a:txBody>
                    <a:bodyPr/>
                    <a:lstStyle/>
                    <a:p>
                      <a:pPr algn="ctr"/>
                      <a:r>
                        <a:rPr lang="tr-TR" dirty="0" smtClean="0"/>
                        <a:t>TANI</a:t>
                      </a:r>
                      <a:endParaRPr lang="tr-TR" dirty="0"/>
                    </a:p>
                  </a:txBody>
                  <a:tcPr/>
                </a:tc>
                <a:tc>
                  <a:txBody>
                    <a:bodyPr/>
                    <a:lstStyle/>
                    <a:p>
                      <a:pPr algn="ctr"/>
                      <a:r>
                        <a:rPr lang="tr-TR" dirty="0" smtClean="0"/>
                        <a:t>BOYA</a:t>
                      </a:r>
                      <a:endParaRPr lang="tr-TR" dirty="0"/>
                    </a:p>
                  </a:txBody>
                  <a:tcPr/>
                </a:tc>
                <a:tc>
                  <a:txBody>
                    <a:bodyPr/>
                    <a:lstStyle/>
                    <a:p>
                      <a:pPr algn="ctr"/>
                      <a:r>
                        <a:rPr lang="tr-TR" dirty="0" smtClean="0"/>
                        <a:t>ÇİZ</a:t>
                      </a:r>
                      <a:endParaRPr lang="tr-TR" dirty="0"/>
                    </a:p>
                  </a:txBody>
                  <a:tcPr/>
                </a:tc>
                <a:tc>
                  <a:txBody>
                    <a:bodyPr/>
                    <a:lstStyle/>
                    <a:p>
                      <a:pPr algn="ctr"/>
                      <a:r>
                        <a:rPr lang="tr-TR" dirty="0" smtClean="0"/>
                        <a:t>OKU</a:t>
                      </a:r>
                      <a:endParaRPr lang="tr-TR" dirty="0"/>
                    </a:p>
                  </a:txBody>
                  <a:tcPr/>
                </a:tc>
              </a:tr>
            </a:tbl>
          </a:graphicData>
        </a:graphic>
      </p:graphicFrame>
      <p:graphicFrame>
        <p:nvGraphicFramePr>
          <p:cNvPr id="9" name="8 Tablo"/>
          <p:cNvGraphicFramePr>
            <a:graphicFrameLocks noGrp="1"/>
          </p:cNvGraphicFramePr>
          <p:nvPr/>
        </p:nvGraphicFramePr>
        <p:xfrm>
          <a:off x="285722" y="1142984"/>
          <a:ext cx="8643996" cy="5852160"/>
        </p:xfrm>
        <a:graphic>
          <a:graphicData uri="http://schemas.openxmlformats.org/drawingml/2006/table">
            <a:tbl>
              <a:tblPr firstRow="1" bandRow="1">
                <a:tableStyleId>{5C22544A-7EE6-4342-B048-85BDC9FD1C3A}</a:tableStyleId>
              </a:tblPr>
              <a:tblGrid>
                <a:gridCol w="2160999"/>
                <a:gridCol w="2160999"/>
                <a:gridCol w="2160999"/>
                <a:gridCol w="2160999"/>
              </a:tblGrid>
              <a:tr h="4929222">
                <a:tc>
                  <a:txBody>
                    <a:bodyPr/>
                    <a:lstStyle/>
                    <a:p>
                      <a:r>
                        <a:rPr lang="tr-TR" dirty="0" smtClean="0">
                          <a:solidFill>
                            <a:schemeClr val="tx1"/>
                          </a:solidFill>
                        </a:rPr>
                        <a:t>A                         a</a:t>
                      </a:r>
                    </a:p>
                    <a:p>
                      <a:endParaRPr lang="tr-TR" dirty="0" smtClean="0">
                        <a:solidFill>
                          <a:schemeClr val="tx1"/>
                        </a:solidFill>
                      </a:endParaRPr>
                    </a:p>
                    <a:p>
                      <a:r>
                        <a:rPr lang="tr-TR" dirty="0" smtClean="0">
                          <a:solidFill>
                            <a:schemeClr val="tx1"/>
                          </a:solidFill>
                        </a:rPr>
                        <a:t> B                         b</a:t>
                      </a:r>
                    </a:p>
                    <a:p>
                      <a:endParaRPr lang="tr-TR" dirty="0" smtClean="0">
                        <a:solidFill>
                          <a:schemeClr val="tx1"/>
                        </a:solidFill>
                      </a:endParaRPr>
                    </a:p>
                    <a:p>
                      <a:r>
                        <a:rPr lang="tr-TR" dirty="0" smtClean="0">
                          <a:solidFill>
                            <a:schemeClr val="tx1"/>
                          </a:solidFill>
                        </a:rPr>
                        <a:t>C                         c</a:t>
                      </a:r>
                    </a:p>
                    <a:p>
                      <a:endParaRPr lang="tr-TR" dirty="0" smtClean="0">
                        <a:solidFill>
                          <a:schemeClr val="tx1"/>
                        </a:solidFill>
                      </a:endParaRPr>
                    </a:p>
                    <a:p>
                      <a:r>
                        <a:rPr lang="tr-TR" dirty="0" smtClean="0">
                          <a:solidFill>
                            <a:schemeClr val="tx1"/>
                          </a:solidFill>
                        </a:rPr>
                        <a:t>Ç                         ç</a:t>
                      </a:r>
                    </a:p>
                    <a:p>
                      <a:endParaRPr lang="tr-TR" dirty="0" smtClean="0">
                        <a:solidFill>
                          <a:schemeClr val="tx1"/>
                        </a:solidFill>
                      </a:endParaRPr>
                    </a:p>
                    <a:p>
                      <a:r>
                        <a:rPr lang="tr-TR" dirty="0" smtClean="0">
                          <a:solidFill>
                            <a:schemeClr val="tx1"/>
                          </a:solidFill>
                        </a:rPr>
                        <a:t>D                         d</a:t>
                      </a:r>
                    </a:p>
                    <a:p>
                      <a:endParaRPr lang="tr-TR" dirty="0" smtClean="0">
                        <a:solidFill>
                          <a:schemeClr val="tx1"/>
                        </a:solidFill>
                      </a:endParaRPr>
                    </a:p>
                    <a:p>
                      <a:r>
                        <a:rPr lang="tr-TR" dirty="0" smtClean="0">
                          <a:solidFill>
                            <a:srgbClr val="C00000"/>
                          </a:solidFill>
                        </a:rPr>
                        <a:t>E</a:t>
                      </a:r>
                      <a:r>
                        <a:rPr lang="tr-TR" dirty="0" smtClean="0">
                          <a:solidFill>
                            <a:schemeClr val="tx1"/>
                          </a:solidFill>
                        </a:rPr>
                        <a:t>                         </a:t>
                      </a:r>
                      <a:r>
                        <a:rPr lang="tr-TR" dirty="0" smtClean="0">
                          <a:solidFill>
                            <a:srgbClr val="C00000"/>
                          </a:solidFill>
                        </a:rPr>
                        <a:t>e</a:t>
                      </a:r>
                      <a:endParaRPr lang="tr-TR" dirty="0" smtClean="0">
                        <a:solidFill>
                          <a:schemeClr val="tx1"/>
                        </a:solidFill>
                      </a:endParaRPr>
                    </a:p>
                    <a:p>
                      <a:endParaRPr lang="tr-TR" dirty="0" smtClean="0">
                        <a:solidFill>
                          <a:schemeClr val="tx1"/>
                        </a:solidFill>
                      </a:endParaRPr>
                    </a:p>
                    <a:p>
                      <a:r>
                        <a:rPr lang="tr-TR" dirty="0" smtClean="0">
                          <a:solidFill>
                            <a:schemeClr val="tx1"/>
                          </a:solidFill>
                        </a:rPr>
                        <a:t>F                         f</a:t>
                      </a:r>
                    </a:p>
                    <a:p>
                      <a:endParaRPr lang="tr-TR" dirty="0" smtClean="0">
                        <a:solidFill>
                          <a:schemeClr val="tx1"/>
                        </a:solidFill>
                      </a:endParaRPr>
                    </a:p>
                    <a:p>
                      <a:r>
                        <a:rPr lang="tr-TR" dirty="0" smtClean="0">
                          <a:solidFill>
                            <a:schemeClr val="tx1"/>
                          </a:solidFill>
                        </a:rPr>
                        <a:t>G                        g</a:t>
                      </a:r>
                    </a:p>
                  </a:txBody>
                  <a:tcPr/>
                </a:tc>
                <a:tc>
                  <a:txBody>
                    <a:bodyPr/>
                    <a:lstStyle/>
                    <a:p>
                      <a:r>
                        <a:rPr lang="tr-TR" sz="1800" dirty="0" smtClean="0">
                          <a:solidFill>
                            <a:schemeClr val="bg1"/>
                          </a:solidFill>
                        </a:rPr>
                        <a:t>    A                 a</a:t>
                      </a:r>
                    </a:p>
                    <a:p>
                      <a:endParaRPr lang="tr-TR" sz="1800" dirty="0" smtClean="0">
                        <a:solidFill>
                          <a:schemeClr val="bg1"/>
                        </a:solidFill>
                      </a:endParaRPr>
                    </a:p>
                    <a:p>
                      <a:r>
                        <a:rPr lang="tr-TR" sz="1800" dirty="0" smtClean="0">
                          <a:solidFill>
                            <a:schemeClr val="bg1"/>
                          </a:solidFill>
                        </a:rPr>
                        <a:t>    B                  b</a:t>
                      </a:r>
                    </a:p>
                    <a:p>
                      <a:endParaRPr lang="tr-TR" sz="1800" dirty="0" smtClean="0">
                        <a:solidFill>
                          <a:schemeClr val="bg1"/>
                        </a:solidFill>
                      </a:endParaRPr>
                    </a:p>
                    <a:p>
                      <a:r>
                        <a:rPr lang="tr-TR" sz="1800" dirty="0" smtClean="0">
                          <a:solidFill>
                            <a:schemeClr val="bg1"/>
                          </a:solidFill>
                        </a:rPr>
                        <a:t>    C                 c</a:t>
                      </a:r>
                    </a:p>
                    <a:p>
                      <a:endParaRPr lang="tr-TR" sz="1800" dirty="0" smtClean="0">
                        <a:solidFill>
                          <a:schemeClr val="bg1"/>
                        </a:solidFill>
                      </a:endParaRPr>
                    </a:p>
                    <a:p>
                      <a:r>
                        <a:rPr lang="tr-TR" sz="1800" dirty="0" smtClean="0">
                          <a:solidFill>
                            <a:schemeClr val="bg1"/>
                          </a:solidFill>
                        </a:rPr>
                        <a:t>    Ç                 ç</a:t>
                      </a:r>
                    </a:p>
                    <a:p>
                      <a:endParaRPr lang="tr-TR" sz="1800" dirty="0" smtClean="0">
                        <a:solidFill>
                          <a:schemeClr val="bg1"/>
                        </a:solidFill>
                      </a:endParaRPr>
                    </a:p>
                    <a:p>
                      <a:r>
                        <a:rPr lang="tr-TR" sz="1800" dirty="0" smtClean="0">
                          <a:solidFill>
                            <a:schemeClr val="bg1"/>
                          </a:solidFill>
                        </a:rPr>
                        <a:t>    </a:t>
                      </a:r>
                      <a:r>
                        <a:rPr lang="tr-TR" sz="1800" baseline="0" dirty="0" smtClean="0">
                          <a:solidFill>
                            <a:schemeClr val="bg1"/>
                          </a:solidFill>
                        </a:rPr>
                        <a:t> </a:t>
                      </a:r>
                      <a:r>
                        <a:rPr lang="tr-TR" sz="1800" dirty="0" smtClean="0">
                          <a:solidFill>
                            <a:schemeClr val="bg1"/>
                          </a:solidFill>
                        </a:rPr>
                        <a:t>D                d</a:t>
                      </a:r>
                    </a:p>
                    <a:p>
                      <a:endParaRPr lang="tr-TR" sz="1800" dirty="0" smtClean="0">
                        <a:solidFill>
                          <a:schemeClr val="bg1"/>
                        </a:solidFill>
                      </a:endParaRPr>
                    </a:p>
                    <a:p>
                      <a:r>
                        <a:rPr lang="tr-TR" sz="1800" dirty="0" smtClean="0">
                          <a:solidFill>
                            <a:schemeClr val="bg1"/>
                          </a:solidFill>
                        </a:rPr>
                        <a:t>     E                 e</a:t>
                      </a:r>
                    </a:p>
                    <a:p>
                      <a:endParaRPr lang="tr-TR" sz="1800" dirty="0" smtClean="0">
                        <a:solidFill>
                          <a:schemeClr val="bg1"/>
                        </a:solidFill>
                      </a:endParaRPr>
                    </a:p>
                    <a:p>
                      <a:r>
                        <a:rPr lang="tr-TR" sz="1800" dirty="0" smtClean="0">
                          <a:solidFill>
                            <a:schemeClr val="bg1"/>
                          </a:solidFill>
                        </a:rPr>
                        <a:t>     F                  f</a:t>
                      </a:r>
                    </a:p>
                    <a:p>
                      <a:endParaRPr lang="tr-TR" sz="1800" dirty="0" smtClean="0">
                        <a:solidFill>
                          <a:schemeClr val="bg1"/>
                        </a:solidFill>
                      </a:endParaRPr>
                    </a:p>
                    <a:p>
                      <a:r>
                        <a:rPr lang="tr-TR" sz="1800" dirty="0" smtClean="0">
                          <a:solidFill>
                            <a:schemeClr val="bg1"/>
                          </a:solidFill>
                        </a:rPr>
                        <a:t>     G                g</a:t>
                      </a:r>
                    </a:p>
                    <a:p>
                      <a:endParaRPr lang="tr-TR" sz="1800" dirty="0" smtClean="0">
                        <a:solidFill>
                          <a:schemeClr val="bg1"/>
                        </a:solidFill>
                      </a:endParaRPr>
                    </a:p>
                    <a:p>
                      <a:endParaRPr lang="tr-TR" sz="1800" dirty="0" smtClean="0">
                        <a:solidFill>
                          <a:schemeClr val="bg1"/>
                        </a:solidFill>
                      </a:endParaRPr>
                    </a:p>
                    <a:p>
                      <a:endParaRPr lang="tr-TR" sz="1800" dirty="0" smtClean="0">
                        <a:solidFill>
                          <a:schemeClr val="bg1"/>
                        </a:solidFill>
                      </a:endParaRPr>
                    </a:p>
                    <a:p>
                      <a:endParaRPr lang="tr-TR" sz="1800" dirty="0" smtClean="0">
                        <a:solidFill>
                          <a:schemeClr val="bg1"/>
                        </a:solidFill>
                      </a:endParaRPr>
                    </a:p>
                    <a:p>
                      <a:endParaRPr lang="tr-TR" sz="1800" dirty="0" smtClean="0">
                        <a:solidFill>
                          <a:schemeClr val="bg1"/>
                        </a:solidFill>
                      </a:endParaRPr>
                    </a:p>
                    <a:p>
                      <a:endParaRPr lang="tr-TR" sz="1800" dirty="0">
                        <a:solidFill>
                          <a:schemeClr val="bg1"/>
                        </a:solidFill>
                        <a:effectLst>
                          <a:outerShdw blurRad="38100" dist="38100" dir="2700000" algn="tl">
                            <a:srgbClr val="000000">
                              <a:alpha val="43137"/>
                            </a:srgbClr>
                          </a:outerShdw>
                        </a:effectLst>
                      </a:endParaRPr>
                    </a:p>
                  </a:txBody>
                  <a:tcPr>
                    <a:solidFill>
                      <a:schemeClr val="bg2">
                        <a:lumMod val="75000"/>
                      </a:schemeClr>
                    </a:solidFill>
                  </a:tcPr>
                </a:tc>
                <a:tc>
                  <a:txBody>
                    <a:bodyPr/>
                    <a:lstStyle/>
                    <a:p>
                      <a:r>
                        <a:rPr lang="tr-TR" dirty="0" smtClean="0"/>
                        <a:t>A                         a</a:t>
                      </a:r>
                    </a:p>
                    <a:p>
                      <a:endParaRPr lang="tr-TR" dirty="0" smtClean="0"/>
                    </a:p>
                    <a:p>
                      <a:r>
                        <a:rPr lang="tr-TR" dirty="0" smtClean="0"/>
                        <a:t> B                         b</a:t>
                      </a:r>
                    </a:p>
                    <a:p>
                      <a:endParaRPr lang="tr-TR" dirty="0" smtClean="0"/>
                    </a:p>
                    <a:p>
                      <a:r>
                        <a:rPr lang="tr-TR" dirty="0" smtClean="0"/>
                        <a:t>C                         c</a:t>
                      </a:r>
                    </a:p>
                    <a:p>
                      <a:endParaRPr lang="tr-TR" dirty="0" smtClean="0"/>
                    </a:p>
                    <a:p>
                      <a:r>
                        <a:rPr lang="tr-TR" dirty="0" smtClean="0"/>
                        <a:t>Ç                         ç</a:t>
                      </a:r>
                    </a:p>
                    <a:p>
                      <a:endParaRPr lang="tr-TR" dirty="0" smtClean="0"/>
                    </a:p>
                    <a:p>
                      <a:r>
                        <a:rPr lang="tr-TR" dirty="0" smtClean="0"/>
                        <a:t>D                         d</a:t>
                      </a:r>
                    </a:p>
                    <a:p>
                      <a:endParaRPr lang="tr-TR" dirty="0" smtClean="0"/>
                    </a:p>
                    <a:p>
                      <a:r>
                        <a:rPr lang="tr-TR" dirty="0" smtClean="0">
                          <a:solidFill>
                            <a:srgbClr val="FFC000"/>
                          </a:solidFill>
                        </a:rPr>
                        <a:t>E                         e</a:t>
                      </a:r>
                    </a:p>
                    <a:p>
                      <a:endParaRPr lang="tr-TR" dirty="0" smtClean="0"/>
                    </a:p>
                    <a:p>
                      <a:r>
                        <a:rPr lang="tr-TR" dirty="0" smtClean="0"/>
                        <a:t>F                         f</a:t>
                      </a:r>
                    </a:p>
                    <a:p>
                      <a:endParaRPr lang="tr-TR" dirty="0" smtClean="0"/>
                    </a:p>
                    <a:p>
                      <a:r>
                        <a:rPr lang="tr-TR" dirty="0" smtClean="0"/>
                        <a:t>G                        g</a:t>
                      </a:r>
                    </a:p>
                    <a:p>
                      <a:endParaRPr lang="tr-TR" dirty="0"/>
                    </a:p>
                  </a:txBody>
                  <a:tcPr>
                    <a:solidFill>
                      <a:schemeClr val="tx2">
                        <a:lumMod val="20000"/>
                        <a:lumOff val="80000"/>
                      </a:schemeClr>
                    </a:solidFill>
                  </a:tcPr>
                </a:tc>
                <a:tc>
                  <a:txBody>
                    <a:bodyPr/>
                    <a:lstStyle/>
                    <a:p>
                      <a:r>
                        <a:rPr lang="tr-TR" dirty="0" smtClean="0">
                          <a:solidFill>
                            <a:schemeClr val="tx1"/>
                          </a:solidFill>
                        </a:rPr>
                        <a:t>A                         a</a:t>
                      </a:r>
                    </a:p>
                    <a:p>
                      <a:endParaRPr lang="tr-TR" dirty="0" smtClean="0">
                        <a:solidFill>
                          <a:schemeClr val="tx1"/>
                        </a:solidFill>
                      </a:endParaRPr>
                    </a:p>
                    <a:p>
                      <a:r>
                        <a:rPr lang="tr-TR" dirty="0" smtClean="0">
                          <a:solidFill>
                            <a:schemeClr val="tx1"/>
                          </a:solidFill>
                        </a:rPr>
                        <a:t> B                         b</a:t>
                      </a:r>
                    </a:p>
                    <a:p>
                      <a:endParaRPr lang="tr-TR" dirty="0" smtClean="0">
                        <a:solidFill>
                          <a:schemeClr val="tx1"/>
                        </a:solidFill>
                      </a:endParaRPr>
                    </a:p>
                    <a:p>
                      <a:r>
                        <a:rPr lang="tr-TR" dirty="0" smtClean="0">
                          <a:solidFill>
                            <a:schemeClr val="tx1"/>
                          </a:solidFill>
                        </a:rPr>
                        <a:t>C                         c</a:t>
                      </a:r>
                    </a:p>
                    <a:p>
                      <a:endParaRPr lang="tr-TR" dirty="0" smtClean="0">
                        <a:solidFill>
                          <a:schemeClr val="tx1"/>
                        </a:solidFill>
                      </a:endParaRPr>
                    </a:p>
                    <a:p>
                      <a:r>
                        <a:rPr lang="tr-TR" dirty="0" smtClean="0">
                          <a:solidFill>
                            <a:schemeClr val="tx1"/>
                          </a:solidFill>
                        </a:rPr>
                        <a:t>Ç                         ç</a:t>
                      </a:r>
                    </a:p>
                    <a:p>
                      <a:endParaRPr lang="tr-TR" dirty="0" smtClean="0">
                        <a:solidFill>
                          <a:schemeClr val="tx1"/>
                        </a:solidFill>
                      </a:endParaRPr>
                    </a:p>
                    <a:p>
                      <a:r>
                        <a:rPr lang="tr-TR" dirty="0" smtClean="0">
                          <a:solidFill>
                            <a:schemeClr val="tx1"/>
                          </a:solidFill>
                        </a:rPr>
                        <a:t>D                         d</a:t>
                      </a:r>
                    </a:p>
                    <a:p>
                      <a:endParaRPr lang="tr-TR" dirty="0" smtClean="0">
                        <a:solidFill>
                          <a:schemeClr val="tx1"/>
                        </a:solidFill>
                      </a:endParaRPr>
                    </a:p>
                    <a:p>
                      <a:r>
                        <a:rPr lang="tr-TR" dirty="0" smtClean="0">
                          <a:solidFill>
                            <a:schemeClr val="tx1"/>
                          </a:solidFill>
                        </a:rPr>
                        <a:t>E                         e</a:t>
                      </a:r>
                    </a:p>
                    <a:p>
                      <a:endParaRPr lang="tr-TR" dirty="0" smtClean="0">
                        <a:solidFill>
                          <a:schemeClr val="tx1"/>
                        </a:solidFill>
                      </a:endParaRPr>
                    </a:p>
                    <a:p>
                      <a:r>
                        <a:rPr lang="tr-TR" dirty="0" smtClean="0">
                          <a:solidFill>
                            <a:schemeClr val="tx1"/>
                          </a:solidFill>
                        </a:rPr>
                        <a:t>F                         f</a:t>
                      </a:r>
                    </a:p>
                    <a:p>
                      <a:endParaRPr lang="tr-TR" dirty="0" smtClean="0">
                        <a:solidFill>
                          <a:schemeClr val="tx1"/>
                        </a:solidFill>
                      </a:endParaRPr>
                    </a:p>
                    <a:p>
                      <a:r>
                        <a:rPr lang="tr-TR" dirty="0" smtClean="0">
                          <a:solidFill>
                            <a:schemeClr val="tx1"/>
                          </a:solidFill>
                        </a:rPr>
                        <a:t>G                        g</a:t>
                      </a:r>
                    </a:p>
                  </a:txBody>
                  <a:tcPr>
                    <a:solidFill>
                      <a:schemeClr val="accent1">
                        <a:lumMod val="20000"/>
                        <a:lumOff val="80000"/>
                      </a:schemeClr>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9" y="1214422"/>
            <a:ext cx="7490792" cy="5214974"/>
          </a:xfrm>
        </p:spPr>
        <p:txBody>
          <a:bodyPr/>
          <a:lstStyle/>
          <a:p>
            <a:pPr marL="0" indent="0">
              <a:buNone/>
            </a:pPr>
            <a:endParaRPr lang="tr-TR" b="1" dirty="0" smtClean="0"/>
          </a:p>
          <a:p>
            <a:pPr marL="0" indent="0">
              <a:buNone/>
            </a:pPr>
            <a:r>
              <a:rPr lang="tr-TR" b="1" dirty="0" smtClean="0"/>
              <a:t>Sözcük </a:t>
            </a:r>
            <a:r>
              <a:rPr lang="tr-TR" b="1" dirty="0"/>
              <a:t>düzeyindeki farkındalık </a:t>
            </a:r>
            <a:r>
              <a:rPr lang="tr-TR" dirty="0"/>
              <a:t>çocuklardan cümledeki sözcükleri </a:t>
            </a:r>
            <a:r>
              <a:rPr lang="tr-TR" u="sng" dirty="0"/>
              <a:t>el çırpma</a:t>
            </a:r>
            <a:r>
              <a:rPr lang="tr-TR" dirty="0"/>
              <a:t>, </a:t>
            </a:r>
            <a:r>
              <a:rPr lang="tr-TR" u="sng" dirty="0"/>
              <a:t>parmakla sayma ve kalemle masaya vurma </a:t>
            </a:r>
            <a:r>
              <a:rPr lang="tr-TR" dirty="0"/>
              <a:t>gibi etkinliklerle ayırmalarının istenmesiyle değerlendirilebilir (</a:t>
            </a:r>
            <a:r>
              <a:rPr lang="tr-TR" b="1" dirty="0"/>
              <a:t>Ör., </a:t>
            </a:r>
            <a:r>
              <a:rPr lang="tr-TR" b="1" dirty="0" smtClean="0"/>
              <a:t>/E</a:t>
            </a:r>
            <a:r>
              <a:rPr lang="tr-TR" b="1" dirty="0" smtClean="0"/>
              <a:t>l</a:t>
            </a:r>
            <a:r>
              <a:rPr lang="tr-TR" b="1" dirty="0" smtClean="0"/>
              <a:t>/ /</a:t>
            </a:r>
            <a:r>
              <a:rPr lang="tr-TR" b="1" dirty="0" err="1" smtClean="0"/>
              <a:t>di</a:t>
            </a:r>
            <a:r>
              <a:rPr lang="tr-TR" b="1" dirty="0" smtClean="0"/>
              <a:t>/ /</a:t>
            </a:r>
            <a:r>
              <a:rPr lang="tr-TR" b="1" dirty="0" smtClean="0"/>
              <a:t>ve</a:t>
            </a:r>
            <a:r>
              <a:rPr lang="tr-TR" b="1" dirty="0" smtClean="0"/>
              <a:t>/ /</a:t>
            </a:r>
            <a:r>
              <a:rPr lang="tr-TR" b="1" dirty="0" err="1" smtClean="0"/>
              <a:t>ni</a:t>
            </a:r>
            <a:r>
              <a:rPr lang="tr-TR" b="1" dirty="0" smtClean="0"/>
              <a:t>/ /</a:t>
            </a:r>
            <a:r>
              <a:rPr lang="tr-TR" b="1" dirty="0" smtClean="0"/>
              <a:t>elime</a:t>
            </a:r>
            <a:r>
              <a:rPr lang="tr-TR" b="1" dirty="0" smtClean="0"/>
              <a:t>/taktım/-Eldiveni elime taktım.) </a:t>
            </a:r>
            <a:endParaRPr lang="tr-TR" b="1" dirty="0"/>
          </a:p>
          <a:p>
            <a:endParaRPr lang="tr-TR" dirty="0" smtClean="0"/>
          </a:p>
          <a:p>
            <a:pPr marL="0" indent="0">
              <a:buNone/>
            </a:pPr>
            <a:r>
              <a:rPr lang="tr-TR" b="1" dirty="0" smtClean="0"/>
              <a:t>Hece </a:t>
            </a:r>
            <a:r>
              <a:rPr lang="tr-TR" b="1" dirty="0"/>
              <a:t>düzeyindeki farkındalık </a:t>
            </a:r>
            <a:r>
              <a:rPr lang="tr-TR" dirty="0"/>
              <a:t>çocuklardan sözcükteki heceleri </a:t>
            </a:r>
            <a:r>
              <a:rPr lang="tr-TR" u="sng" dirty="0"/>
              <a:t>el çırpma, parmakla sayma </a:t>
            </a:r>
            <a:r>
              <a:rPr lang="tr-TR" dirty="0"/>
              <a:t>ve </a:t>
            </a:r>
            <a:r>
              <a:rPr lang="tr-TR" u="sng" dirty="0"/>
              <a:t>kalemle masaya vurma </a:t>
            </a:r>
            <a:r>
              <a:rPr lang="tr-TR" dirty="0"/>
              <a:t>gibi etkinliklerle ayırmalarının istenmesiyle değerlendirilebilir </a:t>
            </a:r>
            <a:r>
              <a:rPr lang="tr-TR" b="1" dirty="0"/>
              <a:t>(Ör., </a:t>
            </a:r>
            <a:r>
              <a:rPr lang="tr-TR" b="1" dirty="0" smtClean="0"/>
              <a:t>/</a:t>
            </a:r>
            <a:r>
              <a:rPr lang="tr-TR" b="1" dirty="0" smtClean="0"/>
              <a:t>el</a:t>
            </a:r>
            <a:r>
              <a:rPr lang="tr-TR" b="1" dirty="0" smtClean="0"/>
              <a:t>/ /</a:t>
            </a:r>
            <a:r>
              <a:rPr lang="tr-TR" b="1" dirty="0" err="1" smtClean="0"/>
              <a:t>di</a:t>
            </a:r>
            <a:r>
              <a:rPr lang="tr-TR" b="1" dirty="0" smtClean="0"/>
              <a:t>/ /</a:t>
            </a:r>
            <a:r>
              <a:rPr lang="tr-TR" b="1" dirty="0" err="1" smtClean="0"/>
              <a:t>ven</a:t>
            </a:r>
            <a:r>
              <a:rPr lang="tr-TR" b="1" dirty="0" smtClean="0"/>
              <a:t>/). </a:t>
            </a:r>
            <a:endParaRPr lang="tr-TR" b="1" dirty="0"/>
          </a:p>
          <a:p>
            <a:pPr marL="0" indent="0">
              <a:buNone/>
            </a:pPr>
            <a:endParaRPr lang="en-US" dirty="0"/>
          </a:p>
        </p:txBody>
      </p:sp>
    </p:spTree>
    <p:extLst>
      <p:ext uri="{BB962C8B-B14F-4D97-AF65-F5344CB8AC3E}">
        <p14:creationId xmlns="" xmlns:p14="http://schemas.microsoft.com/office/powerpoint/2010/main" val="3460191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68760"/>
            <a:ext cx="7886700" cy="5160636"/>
          </a:xfrm>
        </p:spPr>
        <p:txBody>
          <a:bodyPr/>
          <a:lstStyle/>
          <a:p>
            <a:pPr marL="0" indent="0">
              <a:buNone/>
            </a:pPr>
            <a:r>
              <a:rPr lang="tr-TR" b="1" dirty="0"/>
              <a:t>Sesbirim düzeyindeki farkındalık </a:t>
            </a:r>
            <a:r>
              <a:rPr lang="tr-TR" dirty="0"/>
              <a:t>(sesbirim farkındalığı) </a:t>
            </a:r>
            <a:r>
              <a:rPr lang="tr-TR" i="1" dirty="0"/>
              <a:t>tanıma,</a:t>
            </a:r>
            <a:r>
              <a:rPr lang="tr-TR" dirty="0"/>
              <a:t> </a:t>
            </a:r>
            <a:r>
              <a:rPr lang="tr-TR" i="1" dirty="0"/>
              <a:t>ayırma </a:t>
            </a:r>
            <a:r>
              <a:rPr lang="tr-TR" dirty="0"/>
              <a:t>ve </a:t>
            </a:r>
            <a:r>
              <a:rPr lang="tr-TR" i="1" dirty="0"/>
              <a:t>birleştirme</a:t>
            </a:r>
            <a:r>
              <a:rPr lang="tr-TR" dirty="0"/>
              <a:t> </a:t>
            </a:r>
            <a:r>
              <a:rPr lang="tr-TR" dirty="0" smtClean="0"/>
              <a:t>boyutlarında ölçüşebilir. </a:t>
            </a:r>
          </a:p>
          <a:p>
            <a:r>
              <a:rPr lang="tr-TR" dirty="0" smtClean="0"/>
              <a:t>Sözcükteki sesleri tanıma</a:t>
            </a:r>
          </a:p>
          <a:p>
            <a:pPr marL="0" indent="0">
              <a:buNone/>
            </a:pPr>
            <a:r>
              <a:rPr lang="tr-TR" dirty="0" smtClean="0"/>
              <a:t>“</a:t>
            </a:r>
            <a:r>
              <a:rPr lang="tr-TR" sz="1800" b="1" dirty="0" smtClean="0"/>
              <a:t>Çocuktan”  </a:t>
            </a:r>
            <a:r>
              <a:rPr lang="tr-TR" sz="1800" dirty="0" smtClean="0"/>
              <a:t>verilen  üç  ya da  </a:t>
            </a:r>
            <a:r>
              <a:rPr lang="tr-TR" sz="1800" dirty="0"/>
              <a:t>dört </a:t>
            </a:r>
            <a:r>
              <a:rPr lang="tr-TR" sz="1800" dirty="0" smtClean="0"/>
              <a:t> sözcükten  başlangıç</a:t>
            </a:r>
            <a:r>
              <a:rPr lang="tr-TR" sz="1800" dirty="0"/>
              <a:t>, orta ya da son sesi benzer olanları eşleştirmesi istenir. </a:t>
            </a:r>
          </a:p>
          <a:p>
            <a:pPr marL="0" indent="0">
              <a:buNone/>
            </a:pPr>
            <a:r>
              <a:rPr lang="tr-TR" sz="1800" b="1" dirty="0"/>
              <a:t>ör., </a:t>
            </a:r>
            <a:r>
              <a:rPr lang="tr-TR" b="1" dirty="0" smtClean="0"/>
              <a:t>erik</a:t>
            </a:r>
            <a:r>
              <a:rPr lang="tr-TR" sz="1800" b="1" dirty="0" smtClean="0"/>
              <a:t>- elma-bot-ekmek «Hangileri </a:t>
            </a:r>
            <a:r>
              <a:rPr lang="tr-TR" sz="1800" b="1" dirty="0"/>
              <a:t>benziyor?» </a:t>
            </a:r>
            <a:r>
              <a:rPr lang="tr-TR" sz="1800" b="1" dirty="0" smtClean="0"/>
              <a:t> </a:t>
            </a:r>
            <a:r>
              <a:rPr lang="tr-TR" sz="1800" dirty="0" smtClean="0"/>
              <a:t>«</a:t>
            </a:r>
            <a:r>
              <a:rPr lang="tr-TR" sz="1800" dirty="0"/>
              <a:t>Hangileri aynı sesle başlıyor?»,</a:t>
            </a:r>
          </a:p>
          <a:p>
            <a:pPr marL="0" indent="0">
              <a:buNone/>
            </a:pPr>
            <a:r>
              <a:rPr lang="tr-TR" sz="1800" dirty="0"/>
              <a:t>«Hangileri aynı sesle başlıyor? Göster.» İsimleri benzer sesle başlayan nesne resimlerini göstermesi istenir.  </a:t>
            </a:r>
            <a:r>
              <a:rPr lang="tr-TR" sz="1800" dirty="0" smtClean="0"/>
              <a:t>(Görsel) </a:t>
            </a:r>
            <a:r>
              <a:rPr lang="tr-TR" sz="1800" dirty="0" smtClean="0"/>
              <a:t>(erik,elma,bot,ekmek resmi</a:t>
            </a:r>
            <a:r>
              <a:rPr lang="tr-TR" sz="1800" dirty="0" smtClean="0"/>
              <a:t>)</a:t>
            </a:r>
            <a:endParaRPr lang="tr-TR" sz="1800" dirty="0"/>
          </a:p>
          <a:p>
            <a:pPr marL="0" indent="0">
              <a:buNone/>
            </a:pPr>
            <a:r>
              <a:rPr lang="tr-TR" sz="1800" dirty="0"/>
              <a:t>Çocuktan verilen sesle başlayan sözcük bulması istenir ya da sözcüğün hangi sesle başladığı sorulabilir. </a:t>
            </a:r>
          </a:p>
          <a:p>
            <a:pPr marL="0" indent="0">
              <a:buNone/>
            </a:pPr>
            <a:r>
              <a:rPr lang="tr-TR" sz="1800" dirty="0" smtClean="0"/>
              <a:t>«/e/ </a:t>
            </a:r>
            <a:r>
              <a:rPr lang="tr-TR" sz="1800" dirty="0"/>
              <a:t>ile başlayan sözcük bulalım. Hangi sözcükler </a:t>
            </a:r>
            <a:r>
              <a:rPr lang="tr-TR" sz="1800" dirty="0" smtClean="0"/>
              <a:t>/e/ </a:t>
            </a:r>
            <a:r>
              <a:rPr lang="tr-TR" sz="1800" dirty="0"/>
              <a:t>ile başlıyor?»</a:t>
            </a:r>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4056" y="4078915"/>
            <a:ext cx="105129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53552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14422"/>
            <a:ext cx="7886700" cy="5072098"/>
          </a:xfrm>
        </p:spPr>
        <p:txBody>
          <a:bodyPr>
            <a:normAutofit/>
          </a:bodyPr>
          <a:lstStyle/>
          <a:p>
            <a:r>
              <a:rPr lang="tr-TR" i="1" u="sng" dirty="0" smtClean="0"/>
              <a:t>Sözcükteki sesleri ayırma</a:t>
            </a:r>
          </a:p>
          <a:p>
            <a:pPr marL="0" indent="0">
              <a:buNone/>
            </a:pPr>
            <a:r>
              <a:rPr lang="tr-TR" dirty="0" smtClean="0"/>
              <a:t>Çocuklardan </a:t>
            </a:r>
            <a:r>
              <a:rPr lang="tr-TR" dirty="0"/>
              <a:t>sözcükteki sesbirimleri </a:t>
            </a:r>
            <a:r>
              <a:rPr lang="tr-TR" u="sng" dirty="0"/>
              <a:t>el çırpma, parmakla sayma </a:t>
            </a:r>
            <a:r>
              <a:rPr lang="tr-TR" dirty="0"/>
              <a:t>ve </a:t>
            </a:r>
            <a:r>
              <a:rPr lang="tr-TR" u="sng" dirty="0"/>
              <a:t>kalemle masaya vurma </a:t>
            </a:r>
            <a:r>
              <a:rPr lang="tr-TR" dirty="0"/>
              <a:t>gibi etkinliklerle </a:t>
            </a:r>
            <a:r>
              <a:rPr lang="tr-TR" dirty="0" smtClean="0"/>
              <a:t>ayırmaları</a:t>
            </a:r>
          </a:p>
          <a:p>
            <a:pPr marL="0" indent="0">
              <a:buNone/>
            </a:pPr>
            <a:r>
              <a:rPr lang="tr-TR" dirty="0" smtClean="0"/>
              <a:t> </a:t>
            </a:r>
            <a:r>
              <a:rPr lang="tr-TR" b="1" dirty="0"/>
              <a:t>(ör., </a:t>
            </a:r>
            <a:r>
              <a:rPr lang="tr-TR" b="1" dirty="0" smtClean="0"/>
              <a:t>/e/ /l/ /m/a)   </a:t>
            </a:r>
            <a:r>
              <a:rPr lang="tr-TR" b="1" dirty="0" smtClean="0"/>
              <a:t>ya da</a:t>
            </a:r>
          </a:p>
          <a:p>
            <a:pPr marL="0" indent="0">
              <a:buNone/>
            </a:pPr>
            <a:r>
              <a:rPr lang="tr-TR" dirty="0" smtClean="0"/>
              <a:t> </a:t>
            </a:r>
            <a:r>
              <a:rPr lang="tr-TR" dirty="0"/>
              <a:t>sözcükten bir sesbirim atarak yeni sözcük oluşturmaları (ör., </a:t>
            </a:r>
            <a:r>
              <a:rPr lang="tr-TR" dirty="0" smtClean="0"/>
              <a:t>erik-eri gibi </a:t>
            </a:r>
            <a:r>
              <a:rPr lang="tr-TR" dirty="0"/>
              <a:t>) istenir. </a:t>
            </a:r>
            <a:endParaRPr lang="tr-TR" dirty="0" smtClean="0"/>
          </a:p>
          <a:p>
            <a:pPr marL="0" indent="0">
              <a:buNone/>
            </a:pPr>
            <a:r>
              <a:rPr lang="tr-TR" b="1" dirty="0" smtClean="0"/>
              <a:t>«</a:t>
            </a:r>
            <a:r>
              <a:rPr lang="tr-TR" b="1" dirty="0" smtClean="0"/>
              <a:t>erik</a:t>
            </a:r>
            <a:r>
              <a:rPr lang="tr-TR" b="1" dirty="0" smtClean="0"/>
              <a:t> </a:t>
            </a:r>
            <a:r>
              <a:rPr lang="tr-TR" b="1" dirty="0" smtClean="0"/>
              <a:t>de, şimdi </a:t>
            </a:r>
            <a:r>
              <a:rPr lang="tr-TR" b="1" dirty="0" smtClean="0"/>
              <a:t>/k/ </a:t>
            </a:r>
            <a:r>
              <a:rPr lang="tr-TR" b="1" dirty="0" smtClean="0"/>
              <a:t>olmadan söyle.»</a:t>
            </a:r>
          </a:p>
          <a:p>
            <a:endParaRPr lang="tr-TR" dirty="0" smtClean="0"/>
          </a:p>
          <a:p>
            <a:r>
              <a:rPr lang="tr-TR" i="1" u="sng" dirty="0" smtClean="0"/>
              <a:t>Sözcükteki sesleri birleştirme</a:t>
            </a:r>
          </a:p>
          <a:p>
            <a:pPr marL="0" indent="0">
              <a:buNone/>
            </a:pPr>
            <a:r>
              <a:rPr lang="tr-TR" dirty="0" smtClean="0"/>
              <a:t>Çocuğa sözcüğün </a:t>
            </a:r>
            <a:r>
              <a:rPr lang="tr-TR" dirty="0"/>
              <a:t>sesbirimleri ayrı söylenir ve </a:t>
            </a:r>
            <a:r>
              <a:rPr lang="tr-TR" dirty="0" smtClean="0"/>
              <a:t>sözcüğü</a:t>
            </a:r>
            <a:r>
              <a:rPr lang="tr-TR" dirty="0"/>
              <a:t>, verilen sesbirimleri birleştirerek söylemesi istenir </a:t>
            </a:r>
            <a:endParaRPr lang="tr-TR" dirty="0" smtClean="0"/>
          </a:p>
          <a:p>
            <a:pPr marL="0" indent="0">
              <a:buNone/>
            </a:pPr>
            <a:r>
              <a:rPr lang="tr-TR" b="1" dirty="0" smtClean="0"/>
              <a:t>(/</a:t>
            </a:r>
            <a:r>
              <a:rPr lang="tr-TR" b="1" dirty="0"/>
              <a:t>e</a:t>
            </a:r>
            <a:r>
              <a:rPr lang="tr-TR" b="1" dirty="0" smtClean="0"/>
              <a:t>/ /r/ /i/k/- erik) </a:t>
            </a:r>
            <a:endParaRPr lang="en-GB" b="1" dirty="0"/>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4056" y="4078915"/>
            <a:ext cx="105129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25494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285728"/>
            <a:ext cx="7105672" cy="5625494"/>
          </a:xfrm>
        </p:spPr>
        <p:txBody>
          <a:bodyPr>
            <a:normAutofit/>
          </a:bodyPr>
          <a:lstStyle/>
          <a:p>
            <a:pPr>
              <a:buFont typeface="Arial" panose="020B0604020202020204" pitchFamily="34" charset="0"/>
              <a:buChar char="•"/>
            </a:pPr>
            <a:endParaRPr lang="tr-TR" b="1" u="sng" dirty="0" smtClean="0"/>
          </a:p>
          <a:p>
            <a:pPr>
              <a:buFont typeface="Arial" panose="020B0604020202020204" pitchFamily="34" charset="0"/>
              <a:buChar char="•"/>
            </a:pPr>
            <a:r>
              <a:rPr lang="tr-TR" b="1" u="sng" dirty="0" smtClean="0"/>
              <a:t>Sesbilgisel </a:t>
            </a:r>
            <a:r>
              <a:rPr lang="tr-TR" b="1" u="sng" dirty="0"/>
              <a:t>bilgiyi geri getirmenin değerlendirilmesi: </a:t>
            </a:r>
            <a:endParaRPr lang="tr-TR" b="1" u="sng" dirty="0" smtClean="0"/>
          </a:p>
          <a:p>
            <a:pPr>
              <a:buFont typeface="Arial" panose="020B0604020202020204" pitchFamily="34" charset="0"/>
              <a:buChar char="•"/>
            </a:pPr>
            <a:r>
              <a:rPr lang="tr-TR" u="sng" dirty="0" smtClean="0"/>
              <a:t>Sesbilgisel </a:t>
            </a:r>
            <a:r>
              <a:rPr lang="tr-TR" u="sng" dirty="0"/>
              <a:t>bilgiyi geri getirme/hatırlama</a:t>
            </a:r>
            <a:r>
              <a:rPr lang="tr-TR" dirty="0"/>
              <a:t> </a:t>
            </a:r>
            <a:endParaRPr lang="tr-TR" dirty="0" smtClean="0"/>
          </a:p>
          <a:p>
            <a:pPr>
              <a:buNone/>
            </a:pPr>
            <a:r>
              <a:rPr lang="tr-TR" dirty="0" smtClean="0"/>
              <a:t>   çocuklardan </a:t>
            </a:r>
            <a:r>
              <a:rPr lang="tr-TR" dirty="0"/>
              <a:t>bir </a:t>
            </a:r>
            <a:r>
              <a:rPr lang="tr-TR" dirty="0" smtClean="0"/>
              <a:t>dizi  </a:t>
            </a:r>
            <a:r>
              <a:rPr lang="tr-TR" b="1" dirty="0" smtClean="0"/>
              <a:t>harf, sayı, renk ve tanıdık nesneleri vb</a:t>
            </a:r>
            <a:r>
              <a:rPr lang="tr-TR" dirty="0" smtClean="0"/>
              <a:t>. </a:t>
            </a:r>
            <a:r>
              <a:rPr lang="tr-TR" dirty="0"/>
              <a:t>hızlı bir şekilde isimlendirmeleri istenerek değerlendirilir </a:t>
            </a:r>
            <a:r>
              <a:rPr lang="tr-TR" dirty="0" smtClean="0"/>
              <a:t>.</a:t>
            </a:r>
          </a:p>
          <a:p>
            <a:pPr marL="0" indent="0">
              <a:buFont typeface="Arial" panose="020B0604020202020204" pitchFamily="34" charset="0"/>
              <a:buNone/>
              <a:defRPr/>
            </a:pPr>
            <a:r>
              <a:rPr lang="tr-TR" dirty="0" smtClean="0"/>
              <a:t>Ör.  “E”  (tarak), “S” (yılan) gibi</a:t>
            </a:r>
          </a:p>
          <a:p>
            <a:pPr marL="0" indent="0">
              <a:buFont typeface="Arial" panose="020B0604020202020204" pitchFamily="34" charset="0"/>
              <a:buNone/>
              <a:defRPr/>
            </a:pPr>
            <a:r>
              <a:rPr lang="tr-TR" dirty="0" smtClean="0"/>
              <a:t>        “1” bir  (direk,telefon direği,dedemin bastonu vb.)</a:t>
            </a:r>
          </a:p>
          <a:p>
            <a:pPr marL="0" indent="0">
              <a:buFont typeface="Arial" panose="020B0604020202020204" pitchFamily="34" charset="0"/>
              <a:buNone/>
              <a:defRPr/>
            </a:pPr>
            <a:r>
              <a:rPr lang="tr-TR" dirty="0" smtClean="0"/>
              <a:t>        “Sarı”   (güneş) ,  “mavi”  (deniz) gibi</a:t>
            </a:r>
          </a:p>
          <a:p>
            <a:pPr marL="0" indent="0">
              <a:buFont typeface="Arial" panose="020B0604020202020204" pitchFamily="34" charset="0"/>
              <a:buNone/>
              <a:defRPr/>
            </a:pPr>
            <a:endParaRPr lang="tr-TR" dirty="0" smtClean="0"/>
          </a:p>
          <a:p>
            <a:pPr>
              <a:buNone/>
            </a:pPr>
            <a:endParaRPr lang="tr-TR" dirty="0"/>
          </a:p>
          <a:p>
            <a:pPr>
              <a:buFont typeface="Arial" panose="020B0604020202020204" pitchFamily="34" charset="0"/>
              <a:buChar char="•"/>
            </a:pPr>
            <a:r>
              <a:rPr lang="tr-TR" b="1" u="sng" dirty="0"/>
              <a:t>Sesbilgisel belleğin değerlendirilmesi: </a:t>
            </a:r>
            <a:endParaRPr lang="tr-TR" b="1" u="sng" dirty="0" smtClean="0"/>
          </a:p>
          <a:p>
            <a:pPr>
              <a:buNone/>
            </a:pPr>
            <a:r>
              <a:rPr lang="tr-TR" dirty="0" smtClean="0"/>
              <a:t>     Sesbilgisel </a:t>
            </a:r>
            <a:r>
              <a:rPr lang="tr-TR" dirty="0"/>
              <a:t>bellek çocuklardan hızlı bir şekilde söylenen </a:t>
            </a:r>
            <a:r>
              <a:rPr lang="tr-TR" u="sng" dirty="0"/>
              <a:t>sayı, harf ve anlamsız sözcükler gibi bir dizi anlamlı ve anlamsız sözel parçaları</a:t>
            </a:r>
            <a:r>
              <a:rPr lang="tr-TR" dirty="0"/>
              <a:t> </a:t>
            </a:r>
            <a:r>
              <a:rPr lang="tr-TR" b="1" u="sng" dirty="0"/>
              <a:t>tekrarlamalarının</a:t>
            </a:r>
            <a:r>
              <a:rPr lang="tr-TR" dirty="0"/>
              <a:t> istenmesiyle </a:t>
            </a:r>
            <a:r>
              <a:rPr lang="tr-TR" dirty="0" smtClean="0"/>
              <a:t>değerlendirilir.</a:t>
            </a:r>
            <a:endParaRPr lang="tr-TR" dirty="0"/>
          </a:p>
          <a:p>
            <a:pPr marL="0" indent="0">
              <a:buNone/>
            </a:pPr>
            <a:endParaRPr lang="en-US" dirty="0"/>
          </a:p>
        </p:txBody>
      </p:sp>
      <p:pic>
        <p:nvPicPr>
          <p:cNvPr id="7" name="6 Resim" descr="elma görselleri ile ilgili görsel sonucu"/>
          <p:cNvPicPr/>
          <p:nvPr/>
        </p:nvPicPr>
        <p:blipFill>
          <a:blip r:embed="rId2" cstate="print"/>
          <a:srcRect/>
          <a:stretch>
            <a:fillRect/>
          </a:stretch>
        </p:blipFill>
        <p:spPr bwMode="auto">
          <a:xfrm>
            <a:off x="1857355" y="3429000"/>
            <a:ext cx="785819" cy="571504"/>
          </a:xfrm>
          <a:prstGeom prst="rect">
            <a:avLst/>
          </a:prstGeom>
          <a:noFill/>
          <a:ln w="9525">
            <a:noFill/>
            <a:miter lim="800000"/>
            <a:headEnd/>
            <a:tailEnd/>
          </a:ln>
        </p:spPr>
      </p:pic>
    </p:spTree>
    <p:extLst>
      <p:ext uri="{BB962C8B-B14F-4D97-AF65-F5344CB8AC3E}">
        <p14:creationId xmlns="" xmlns:p14="http://schemas.microsoft.com/office/powerpoint/2010/main" val="982917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662793"/>
            <a:ext cx="7886700" cy="3827180"/>
          </a:xfrm>
        </p:spPr>
        <p:txBody>
          <a:bodyPr/>
          <a:lstStyle/>
          <a:p>
            <a:r>
              <a:rPr lang="tr-TR" dirty="0" smtClean="0"/>
              <a:t>Alfabetik bilgi</a:t>
            </a:r>
          </a:p>
          <a:p>
            <a:pPr marL="0" indent="0" algn="just">
              <a:buNone/>
            </a:pPr>
            <a:r>
              <a:rPr lang="tr-TR" dirty="0" smtClean="0"/>
              <a:t>Alfabedeki harfler karışık sırada tek tek ya da liste halinde gösterilerek harfin adının ya da sesinin söylenmesi beklenir.</a:t>
            </a:r>
          </a:p>
          <a:p>
            <a:pPr marL="0" indent="0" algn="just">
              <a:buNone/>
            </a:pPr>
            <a:r>
              <a:rPr lang="tr-TR" dirty="0" smtClean="0"/>
              <a:t> </a:t>
            </a:r>
            <a:r>
              <a:rPr lang="tr-TR" dirty="0"/>
              <a:t>Değerlendirici elindeki harf listesine doğru yanıtları “+” olarak işaretler. </a:t>
            </a:r>
            <a:endParaRPr lang="tr-TR" dirty="0" smtClean="0"/>
          </a:p>
          <a:p>
            <a:pPr marL="0" indent="0" algn="just">
              <a:buNone/>
            </a:pPr>
            <a:r>
              <a:rPr lang="tr-TR" dirty="0" smtClean="0"/>
              <a:t>Çocuk </a:t>
            </a:r>
            <a:r>
              <a:rPr lang="tr-TR" dirty="0"/>
              <a:t>yanıt vermediğinde harfin yanına “–“ işareti konulur, </a:t>
            </a:r>
            <a:endParaRPr lang="tr-TR" dirty="0" smtClean="0"/>
          </a:p>
          <a:p>
            <a:pPr marL="0" indent="0" algn="just">
              <a:buNone/>
            </a:pPr>
            <a:r>
              <a:rPr lang="tr-TR" dirty="0" smtClean="0"/>
              <a:t>yanlış </a:t>
            </a:r>
            <a:r>
              <a:rPr lang="tr-TR" dirty="0"/>
              <a:t>yanıt durumunda ise çocuğun isimlendirdiği harf ya da seslettiği harf </a:t>
            </a:r>
            <a:r>
              <a:rPr lang="tr-TR" dirty="0" smtClean="0"/>
              <a:t>yazılır.  </a:t>
            </a:r>
          </a:p>
          <a:p>
            <a:pPr marL="0" indent="0">
              <a:buNone/>
            </a:pPr>
            <a:endParaRPr lang="tr-TR" dirty="0" smtClean="0">
              <a:solidFill>
                <a:schemeClr val="tx1"/>
              </a:solidFill>
            </a:endParaRPr>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4056" y="4078915"/>
            <a:ext cx="105129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218732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1" y="142852"/>
            <a:ext cx="7177110" cy="1285884"/>
          </a:xfrm>
        </p:spPr>
        <p:txBody>
          <a:bodyPr>
            <a:normAutofit/>
          </a:bodyPr>
          <a:lstStyle/>
          <a:p>
            <a:r>
              <a:rPr lang="tr-TR" sz="1800" dirty="0" smtClean="0"/>
              <a:t>Aşağıdakileri 1. sütundan başlayarak yukarıdan aşağıya doğru sesli bir şekilde okuduktan sonra iki kez daha okuyarak toplam üç kez sesli tekrar yapınız. (Okuyamadığında   ilgili  harfe dönüp tablodan tekrar çalışın. </a:t>
            </a:r>
            <a:endParaRPr lang="tr-TR" sz="1800" dirty="0"/>
          </a:p>
        </p:txBody>
      </p:sp>
      <p:sp>
        <p:nvSpPr>
          <p:cNvPr id="3" name="2 İçerik Yer Tutucusu"/>
          <p:cNvSpPr>
            <a:spLocks noGrp="1"/>
          </p:cNvSpPr>
          <p:nvPr>
            <p:ph idx="1"/>
          </p:nvPr>
        </p:nvSpPr>
        <p:spPr>
          <a:xfrm>
            <a:off x="857224" y="1500174"/>
            <a:ext cx="8001056" cy="4411048"/>
          </a:xfrm>
        </p:spPr>
        <p:txBody>
          <a:bodyPr/>
          <a:lstStyle/>
          <a:p>
            <a:pPr>
              <a:buNone/>
            </a:pPr>
            <a:r>
              <a:rPr lang="tr-TR" dirty="0" smtClean="0"/>
              <a:t>e                                           ı                                         al   </a:t>
            </a:r>
          </a:p>
          <a:p>
            <a:pPr>
              <a:buNone/>
            </a:pPr>
            <a:r>
              <a:rPr lang="tr-TR" dirty="0" smtClean="0"/>
              <a:t>l                                            e                                         el</a:t>
            </a:r>
          </a:p>
          <a:p>
            <a:pPr>
              <a:buNone/>
            </a:pPr>
            <a:r>
              <a:rPr lang="tr-TR" dirty="0" smtClean="0"/>
              <a:t>a                                          a                                         </a:t>
            </a:r>
            <a:r>
              <a:rPr lang="tr-TR" dirty="0" err="1" smtClean="0"/>
              <a:t>le</a:t>
            </a:r>
            <a:r>
              <a:rPr lang="tr-TR" dirty="0" smtClean="0"/>
              <a:t>       </a:t>
            </a:r>
          </a:p>
          <a:p>
            <a:pPr>
              <a:buNone/>
            </a:pPr>
            <a:r>
              <a:rPr lang="tr-TR" dirty="0" smtClean="0"/>
              <a:t>l                                            l                                          la</a:t>
            </a:r>
          </a:p>
          <a:p>
            <a:pPr>
              <a:buNone/>
            </a:pPr>
            <a:r>
              <a:rPr lang="tr-TR" dirty="0" smtClean="0"/>
              <a:t>e                                          e                                        al</a:t>
            </a:r>
          </a:p>
          <a:p>
            <a:pPr>
              <a:buNone/>
            </a:pPr>
            <a:r>
              <a:rPr lang="tr-TR" dirty="0" smtClean="0"/>
              <a:t>a                                          l                                          el</a:t>
            </a:r>
          </a:p>
          <a:p>
            <a:pPr>
              <a:buNone/>
            </a:pPr>
            <a:r>
              <a:rPr lang="tr-TR" dirty="0" smtClean="0"/>
              <a:t>e                                          l                                          la</a:t>
            </a:r>
          </a:p>
          <a:p>
            <a:pPr>
              <a:buNone/>
            </a:pPr>
            <a:r>
              <a:rPr lang="tr-TR" dirty="0" smtClean="0"/>
              <a:t>a                                          a                                        al</a:t>
            </a:r>
          </a:p>
          <a:p>
            <a:pPr>
              <a:buNone/>
            </a:pPr>
            <a:endParaRPr lang="tr-TR" dirty="0" smtClean="0"/>
          </a:p>
        </p:txBody>
      </p:sp>
      <p:graphicFrame>
        <p:nvGraphicFramePr>
          <p:cNvPr id="5" name="4 Tablo"/>
          <p:cNvGraphicFramePr>
            <a:graphicFrameLocks noGrp="1"/>
          </p:cNvGraphicFramePr>
          <p:nvPr/>
        </p:nvGraphicFramePr>
        <p:xfrm>
          <a:off x="1643042" y="1571612"/>
          <a:ext cx="1143008" cy="3160776"/>
        </p:xfrm>
        <a:graphic>
          <a:graphicData uri="http://schemas.openxmlformats.org/drawingml/2006/table">
            <a:tbl>
              <a:tblPr firstRow="1" bandRow="1">
                <a:tableStyleId>{5C22544A-7EE6-4342-B048-85BDC9FD1C3A}</a:tableStyleId>
              </a:tblPr>
              <a:tblGrid>
                <a:gridCol w="1143008"/>
              </a:tblGrid>
              <a:tr h="357194">
                <a:tc>
                  <a:txBody>
                    <a:bodyPr/>
                    <a:lstStyle/>
                    <a:p>
                      <a:endParaRPr lang="tr-TR" dirty="0"/>
                    </a:p>
                  </a:txBody>
                  <a:tcPr>
                    <a:solidFill>
                      <a:schemeClr val="bg2">
                        <a:lumMod val="90000"/>
                      </a:schemeClr>
                    </a:solidFill>
                  </a:tcPr>
                </a:tc>
              </a:tr>
              <a:tr h="348624">
                <a:tc>
                  <a:txBody>
                    <a:bodyPr/>
                    <a:lstStyle/>
                    <a:p>
                      <a:endParaRPr lang="tr-TR" dirty="0"/>
                    </a:p>
                  </a:txBody>
                  <a:tcPr/>
                </a:tc>
              </a:tr>
              <a:tr h="411492">
                <a:tc>
                  <a:txBody>
                    <a:bodyPr/>
                    <a:lstStyle/>
                    <a:p>
                      <a:endParaRPr lang="tr-TR" dirty="0"/>
                    </a:p>
                  </a:txBody>
                  <a:tcPr/>
                </a:tc>
              </a:tr>
              <a:tr h="331124">
                <a:tc>
                  <a:txBody>
                    <a:bodyPr/>
                    <a:lstStyle/>
                    <a:p>
                      <a:endParaRPr lang="tr-TR" dirty="0"/>
                    </a:p>
                  </a:txBody>
                  <a:tcPr/>
                </a:tc>
              </a:tr>
              <a:tr h="437558">
                <a:tc>
                  <a:txBody>
                    <a:bodyPr/>
                    <a:lstStyle/>
                    <a:p>
                      <a:endParaRPr lang="tr-TR" dirty="0"/>
                    </a:p>
                  </a:txBody>
                  <a:tcPr/>
                </a:tc>
              </a:tr>
              <a:tr h="411128">
                <a:tc>
                  <a:txBody>
                    <a:bodyPr/>
                    <a:lstStyle/>
                    <a:p>
                      <a:endParaRPr lang="tr-TR" dirty="0"/>
                    </a:p>
                  </a:txBody>
                  <a:tcPr/>
                </a:tc>
              </a:tr>
              <a:tr h="357190">
                <a:tc>
                  <a:txBody>
                    <a:bodyPr/>
                    <a:lstStyle/>
                    <a:p>
                      <a:endParaRPr lang="tr-TR" dirty="0"/>
                    </a:p>
                  </a:txBody>
                  <a:tcPr/>
                </a:tc>
              </a:tr>
              <a:tr h="437558">
                <a:tc>
                  <a:txBody>
                    <a:bodyPr/>
                    <a:lstStyle/>
                    <a:p>
                      <a:endParaRPr lang="tr-TR" dirty="0"/>
                    </a:p>
                  </a:txBody>
                  <a:tcPr/>
                </a:tc>
              </a:tr>
            </a:tbl>
          </a:graphicData>
        </a:graphic>
      </p:graphicFrame>
      <p:pic>
        <p:nvPicPr>
          <p:cNvPr id="6" name="5 Resim" descr="İlgili resim"/>
          <p:cNvPicPr/>
          <p:nvPr/>
        </p:nvPicPr>
        <p:blipFill>
          <a:blip r:embed="rId2"/>
          <a:srcRect/>
          <a:stretch>
            <a:fillRect/>
          </a:stretch>
        </p:blipFill>
        <p:spPr bwMode="auto">
          <a:xfrm>
            <a:off x="1785918" y="1643050"/>
            <a:ext cx="258837" cy="272375"/>
          </a:xfrm>
          <a:prstGeom prst="rect">
            <a:avLst/>
          </a:prstGeom>
          <a:noFill/>
          <a:ln w="9525">
            <a:noFill/>
            <a:miter lim="800000"/>
            <a:headEnd/>
            <a:tailEnd/>
          </a:ln>
        </p:spPr>
      </p:pic>
      <p:pic>
        <p:nvPicPr>
          <p:cNvPr id="7" name="6 Resim" descr="İlgili resim"/>
          <p:cNvPicPr/>
          <p:nvPr/>
        </p:nvPicPr>
        <p:blipFill>
          <a:blip r:embed="rId2"/>
          <a:srcRect/>
          <a:stretch>
            <a:fillRect/>
          </a:stretch>
        </p:blipFill>
        <p:spPr bwMode="auto">
          <a:xfrm>
            <a:off x="1785918" y="2000240"/>
            <a:ext cx="258837" cy="272375"/>
          </a:xfrm>
          <a:prstGeom prst="rect">
            <a:avLst/>
          </a:prstGeom>
          <a:noFill/>
          <a:ln w="9525">
            <a:noFill/>
            <a:miter lim="800000"/>
            <a:headEnd/>
            <a:tailEnd/>
          </a:ln>
        </p:spPr>
      </p:pic>
      <p:pic>
        <p:nvPicPr>
          <p:cNvPr id="8" name="7 Resim" descr="İlgili resim"/>
          <p:cNvPicPr/>
          <p:nvPr/>
        </p:nvPicPr>
        <p:blipFill>
          <a:blip r:embed="rId2"/>
          <a:srcRect/>
          <a:stretch>
            <a:fillRect/>
          </a:stretch>
        </p:blipFill>
        <p:spPr bwMode="auto">
          <a:xfrm>
            <a:off x="2357422" y="1643050"/>
            <a:ext cx="258837" cy="272375"/>
          </a:xfrm>
          <a:prstGeom prst="rect">
            <a:avLst/>
          </a:prstGeom>
          <a:noFill/>
          <a:ln w="9525">
            <a:noFill/>
            <a:miter lim="800000"/>
            <a:headEnd/>
            <a:tailEnd/>
          </a:ln>
        </p:spPr>
      </p:pic>
      <p:pic>
        <p:nvPicPr>
          <p:cNvPr id="9" name="8 Resim" descr="İlgili resim"/>
          <p:cNvPicPr/>
          <p:nvPr/>
        </p:nvPicPr>
        <p:blipFill>
          <a:blip r:embed="rId2"/>
          <a:srcRect/>
          <a:stretch>
            <a:fillRect/>
          </a:stretch>
        </p:blipFill>
        <p:spPr bwMode="auto">
          <a:xfrm>
            <a:off x="2071670" y="1643050"/>
            <a:ext cx="258837" cy="272375"/>
          </a:xfrm>
          <a:prstGeom prst="rect">
            <a:avLst/>
          </a:prstGeom>
          <a:noFill/>
          <a:ln w="9525">
            <a:noFill/>
            <a:miter lim="800000"/>
            <a:headEnd/>
            <a:tailEnd/>
          </a:ln>
        </p:spPr>
      </p:pic>
      <p:pic>
        <p:nvPicPr>
          <p:cNvPr id="10" name="9 Resim" descr="İlgili resim"/>
          <p:cNvPicPr/>
          <p:nvPr/>
        </p:nvPicPr>
        <p:blipFill>
          <a:blip r:embed="rId2"/>
          <a:srcRect/>
          <a:stretch>
            <a:fillRect/>
          </a:stretch>
        </p:blipFill>
        <p:spPr bwMode="auto">
          <a:xfrm>
            <a:off x="2357422" y="2786058"/>
            <a:ext cx="258837" cy="272375"/>
          </a:xfrm>
          <a:prstGeom prst="rect">
            <a:avLst/>
          </a:prstGeom>
          <a:noFill/>
          <a:ln w="9525">
            <a:noFill/>
            <a:miter lim="800000"/>
            <a:headEnd/>
            <a:tailEnd/>
          </a:ln>
        </p:spPr>
      </p:pic>
      <p:pic>
        <p:nvPicPr>
          <p:cNvPr id="11" name="10 Resim" descr="İlgili resim"/>
          <p:cNvPicPr/>
          <p:nvPr/>
        </p:nvPicPr>
        <p:blipFill>
          <a:blip r:embed="rId2"/>
          <a:srcRect/>
          <a:stretch>
            <a:fillRect/>
          </a:stretch>
        </p:blipFill>
        <p:spPr bwMode="auto">
          <a:xfrm>
            <a:off x="2071670" y="2786058"/>
            <a:ext cx="258837" cy="272375"/>
          </a:xfrm>
          <a:prstGeom prst="rect">
            <a:avLst/>
          </a:prstGeom>
          <a:noFill/>
          <a:ln w="9525">
            <a:noFill/>
            <a:miter lim="800000"/>
            <a:headEnd/>
            <a:tailEnd/>
          </a:ln>
        </p:spPr>
      </p:pic>
      <p:pic>
        <p:nvPicPr>
          <p:cNvPr id="12" name="11 Resim" descr="İlgili resim"/>
          <p:cNvPicPr/>
          <p:nvPr/>
        </p:nvPicPr>
        <p:blipFill>
          <a:blip r:embed="rId2"/>
          <a:srcRect/>
          <a:stretch>
            <a:fillRect/>
          </a:stretch>
        </p:blipFill>
        <p:spPr bwMode="auto">
          <a:xfrm>
            <a:off x="1785918" y="2786058"/>
            <a:ext cx="258837" cy="272375"/>
          </a:xfrm>
          <a:prstGeom prst="rect">
            <a:avLst/>
          </a:prstGeom>
          <a:noFill/>
          <a:ln w="9525">
            <a:noFill/>
            <a:miter lim="800000"/>
            <a:headEnd/>
            <a:tailEnd/>
          </a:ln>
        </p:spPr>
      </p:pic>
      <p:pic>
        <p:nvPicPr>
          <p:cNvPr id="13" name="12 Resim" descr="İlgili resim"/>
          <p:cNvPicPr/>
          <p:nvPr/>
        </p:nvPicPr>
        <p:blipFill>
          <a:blip r:embed="rId2"/>
          <a:srcRect/>
          <a:stretch>
            <a:fillRect/>
          </a:stretch>
        </p:blipFill>
        <p:spPr bwMode="auto">
          <a:xfrm>
            <a:off x="2357422" y="2428868"/>
            <a:ext cx="258837" cy="272375"/>
          </a:xfrm>
          <a:prstGeom prst="rect">
            <a:avLst/>
          </a:prstGeom>
          <a:noFill/>
          <a:ln w="9525">
            <a:noFill/>
            <a:miter lim="800000"/>
            <a:headEnd/>
            <a:tailEnd/>
          </a:ln>
        </p:spPr>
      </p:pic>
      <p:pic>
        <p:nvPicPr>
          <p:cNvPr id="14" name="13 Resim" descr="İlgili resim"/>
          <p:cNvPicPr/>
          <p:nvPr/>
        </p:nvPicPr>
        <p:blipFill>
          <a:blip r:embed="rId2"/>
          <a:srcRect/>
          <a:stretch>
            <a:fillRect/>
          </a:stretch>
        </p:blipFill>
        <p:spPr bwMode="auto">
          <a:xfrm>
            <a:off x="2071670" y="2428868"/>
            <a:ext cx="258837" cy="272375"/>
          </a:xfrm>
          <a:prstGeom prst="rect">
            <a:avLst/>
          </a:prstGeom>
          <a:noFill/>
          <a:ln w="9525">
            <a:noFill/>
            <a:miter lim="800000"/>
            <a:headEnd/>
            <a:tailEnd/>
          </a:ln>
        </p:spPr>
      </p:pic>
      <p:pic>
        <p:nvPicPr>
          <p:cNvPr id="15" name="14 Resim" descr="İlgili resim"/>
          <p:cNvPicPr/>
          <p:nvPr/>
        </p:nvPicPr>
        <p:blipFill>
          <a:blip r:embed="rId2"/>
          <a:srcRect/>
          <a:stretch>
            <a:fillRect/>
          </a:stretch>
        </p:blipFill>
        <p:spPr bwMode="auto">
          <a:xfrm>
            <a:off x="1785918" y="2428868"/>
            <a:ext cx="258837" cy="272375"/>
          </a:xfrm>
          <a:prstGeom prst="rect">
            <a:avLst/>
          </a:prstGeom>
          <a:noFill/>
          <a:ln w="9525">
            <a:noFill/>
            <a:miter lim="800000"/>
            <a:headEnd/>
            <a:tailEnd/>
          </a:ln>
        </p:spPr>
      </p:pic>
      <p:pic>
        <p:nvPicPr>
          <p:cNvPr id="16" name="15 Resim" descr="İlgili resim"/>
          <p:cNvPicPr/>
          <p:nvPr/>
        </p:nvPicPr>
        <p:blipFill>
          <a:blip r:embed="rId2"/>
          <a:srcRect/>
          <a:stretch>
            <a:fillRect/>
          </a:stretch>
        </p:blipFill>
        <p:spPr bwMode="auto">
          <a:xfrm>
            <a:off x="2357422" y="2000240"/>
            <a:ext cx="258837" cy="272375"/>
          </a:xfrm>
          <a:prstGeom prst="rect">
            <a:avLst/>
          </a:prstGeom>
          <a:noFill/>
          <a:ln w="9525">
            <a:noFill/>
            <a:miter lim="800000"/>
            <a:headEnd/>
            <a:tailEnd/>
          </a:ln>
        </p:spPr>
      </p:pic>
      <p:pic>
        <p:nvPicPr>
          <p:cNvPr id="17" name="16 Resim" descr="İlgili resim"/>
          <p:cNvPicPr/>
          <p:nvPr/>
        </p:nvPicPr>
        <p:blipFill>
          <a:blip r:embed="rId2"/>
          <a:srcRect/>
          <a:stretch>
            <a:fillRect/>
          </a:stretch>
        </p:blipFill>
        <p:spPr bwMode="auto">
          <a:xfrm>
            <a:off x="2071670" y="2000240"/>
            <a:ext cx="258837" cy="272375"/>
          </a:xfrm>
          <a:prstGeom prst="rect">
            <a:avLst/>
          </a:prstGeom>
          <a:noFill/>
          <a:ln w="9525">
            <a:noFill/>
            <a:miter lim="800000"/>
            <a:headEnd/>
            <a:tailEnd/>
          </a:ln>
        </p:spPr>
      </p:pic>
      <p:pic>
        <p:nvPicPr>
          <p:cNvPr id="18" name="17 Resim" descr="İlgili resim"/>
          <p:cNvPicPr/>
          <p:nvPr/>
        </p:nvPicPr>
        <p:blipFill>
          <a:blip r:embed="rId2"/>
          <a:srcRect/>
          <a:stretch>
            <a:fillRect/>
          </a:stretch>
        </p:blipFill>
        <p:spPr bwMode="auto">
          <a:xfrm>
            <a:off x="2071670" y="3214686"/>
            <a:ext cx="258837" cy="272375"/>
          </a:xfrm>
          <a:prstGeom prst="rect">
            <a:avLst/>
          </a:prstGeom>
          <a:noFill/>
          <a:ln w="9525">
            <a:noFill/>
            <a:miter lim="800000"/>
            <a:headEnd/>
            <a:tailEnd/>
          </a:ln>
        </p:spPr>
      </p:pic>
      <p:pic>
        <p:nvPicPr>
          <p:cNvPr id="19" name="18 Resim" descr="İlgili resim"/>
          <p:cNvPicPr/>
          <p:nvPr/>
        </p:nvPicPr>
        <p:blipFill>
          <a:blip r:embed="rId2"/>
          <a:srcRect/>
          <a:stretch>
            <a:fillRect/>
          </a:stretch>
        </p:blipFill>
        <p:spPr bwMode="auto">
          <a:xfrm>
            <a:off x="1785918" y="3214686"/>
            <a:ext cx="258837" cy="272375"/>
          </a:xfrm>
          <a:prstGeom prst="rect">
            <a:avLst/>
          </a:prstGeom>
          <a:noFill/>
          <a:ln w="9525">
            <a:noFill/>
            <a:miter lim="800000"/>
            <a:headEnd/>
            <a:tailEnd/>
          </a:ln>
        </p:spPr>
      </p:pic>
      <p:pic>
        <p:nvPicPr>
          <p:cNvPr id="20" name="19 Resim" descr="İlgili resim"/>
          <p:cNvPicPr/>
          <p:nvPr/>
        </p:nvPicPr>
        <p:blipFill>
          <a:blip r:embed="rId2"/>
          <a:srcRect/>
          <a:stretch>
            <a:fillRect/>
          </a:stretch>
        </p:blipFill>
        <p:spPr bwMode="auto">
          <a:xfrm>
            <a:off x="2357422" y="3214686"/>
            <a:ext cx="258837" cy="272375"/>
          </a:xfrm>
          <a:prstGeom prst="rect">
            <a:avLst/>
          </a:prstGeom>
          <a:noFill/>
          <a:ln w="9525">
            <a:noFill/>
            <a:miter lim="800000"/>
            <a:headEnd/>
            <a:tailEnd/>
          </a:ln>
        </p:spPr>
      </p:pic>
      <p:pic>
        <p:nvPicPr>
          <p:cNvPr id="21" name="20 Resim" descr="İlgili resim"/>
          <p:cNvPicPr/>
          <p:nvPr/>
        </p:nvPicPr>
        <p:blipFill>
          <a:blip r:embed="rId2"/>
          <a:srcRect/>
          <a:stretch>
            <a:fillRect/>
          </a:stretch>
        </p:blipFill>
        <p:spPr bwMode="auto">
          <a:xfrm>
            <a:off x="1785918" y="3643314"/>
            <a:ext cx="258837" cy="272375"/>
          </a:xfrm>
          <a:prstGeom prst="rect">
            <a:avLst/>
          </a:prstGeom>
          <a:noFill/>
          <a:ln w="9525">
            <a:noFill/>
            <a:miter lim="800000"/>
            <a:headEnd/>
            <a:tailEnd/>
          </a:ln>
        </p:spPr>
      </p:pic>
      <p:pic>
        <p:nvPicPr>
          <p:cNvPr id="22" name="21 Resim" descr="İlgili resim"/>
          <p:cNvPicPr/>
          <p:nvPr/>
        </p:nvPicPr>
        <p:blipFill>
          <a:blip r:embed="rId2"/>
          <a:srcRect/>
          <a:stretch>
            <a:fillRect/>
          </a:stretch>
        </p:blipFill>
        <p:spPr bwMode="auto">
          <a:xfrm>
            <a:off x="2071670" y="3643314"/>
            <a:ext cx="258837" cy="272375"/>
          </a:xfrm>
          <a:prstGeom prst="rect">
            <a:avLst/>
          </a:prstGeom>
          <a:noFill/>
          <a:ln w="9525">
            <a:noFill/>
            <a:miter lim="800000"/>
            <a:headEnd/>
            <a:tailEnd/>
          </a:ln>
        </p:spPr>
      </p:pic>
      <p:pic>
        <p:nvPicPr>
          <p:cNvPr id="23" name="22 Resim" descr="İlgili resim"/>
          <p:cNvPicPr/>
          <p:nvPr/>
        </p:nvPicPr>
        <p:blipFill>
          <a:blip r:embed="rId2"/>
          <a:srcRect/>
          <a:stretch>
            <a:fillRect/>
          </a:stretch>
        </p:blipFill>
        <p:spPr bwMode="auto">
          <a:xfrm>
            <a:off x="2357422" y="3643314"/>
            <a:ext cx="258837" cy="272375"/>
          </a:xfrm>
          <a:prstGeom prst="rect">
            <a:avLst/>
          </a:prstGeom>
          <a:noFill/>
          <a:ln w="9525">
            <a:noFill/>
            <a:miter lim="800000"/>
            <a:headEnd/>
            <a:tailEnd/>
          </a:ln>
        </p:spPr>
      </p:pic>
      <p:pic>
        <p:nvPicPr>
          <p:cNvPr id="24" name="23 Resim" descr="İlgili resim"/>
          <p:cNvPicPr/>
          <p:nvPr/>
        </p:nvPicPr>
        <p:blipFill>
          <a:blip r:embed="rId2"/>
          <a:srcRect/>
          <a:stretch>
            <a:fillRect/>
          </a:stretch>
        </p:blipFill>
        <p:spPr bwMode="auto">
          <a:xfrm>
            <a:off x="2071670" y="4000504"/>
            <a:ext cx="258837" cy="272375"/>
          </a:xfrm>
          <a:prstGeom prst="rect">
            <a:avLst/>
          </a:prstGeom>
          <a:noFill/>
          <a:ln w="9525">
            <a:noFill/>
            <a:miter lim="800000"/>
            <a:headEnd/>
            <a:tailEnd/>
          </a:ln>
        </p:spPr>
      </p:pic>
      <p:pic>
        <p:nvPicPr>
          <p:cNvPr id="25" name="24 Resim" descr="İlgili resim"/>
          <p:cNvPicPr/>
          <p:nvPr/>
        </p:nvPicPr>
        <p:blipFill>
          <a:blip r:embed="rId2"/>
          <a:srcRect/>
          <a:stretch>
            <a:fillRect/>
          </a:stretch>
        </p:blipFill>
        <p:spPr bwMode="auto">
          <a:xfrm>
            <a:off x="1785918" y="4000504"/>
            <a:ext cx="258837" cy="272375"/>
          </a:xfrm>
          <a:prstGeom prst="rect">
            <a:avLst/>
          </a:prstGeom>
          <a:noFill/>
          <a:ln w="9525">
            <a:noFill/>
            <a:miter lim="800000"/>
            <a:headEnd/>
            <a:tailEnd/>
          </a:ln>
        </p:spPr>
      </p:pic>
      <p:pic>
        <p:nvPicPr>
          <p:cNvPr id="26" name="25 Resim" descr="İlgili resim"/>
          <p:cNvPicPr/>
          <p:nvPr/>
        </p:nvPicPr>
        <p:blipFill>
          <a:blip r:embed="rId2"/>
          <a:srcRect/>
          <a:stretch>
            <a:fillRect/>
          </a:stretch>
        </p:blipFill>
        <p:spPr bwMode="auto">
          <a:xfrm>
            <a:off x="2357422" y="4000504"/>
            <a:ext cx="258837" cy="272375"/>
          </a:xfrm>
          <a:prstGeom prst="rect">
            <a:avLst/>
          </a:prstGeom>
          <a:noFill/>
          <a:ln w="9525">
            <a:noFill/>
            <a:miter lim="800000"/>
            <a:headEnd/>
            <a:tailEnd/>
          </a:ln>
        </p:spPr>
      </p:pic>
      <p:pic>
        <p:nvPicPr>
          <p:cNvPr id="27" name="26 Resim" descr="İlgili resim"/>
          <p:cNvPicPr/>
          <p:nvPr/>
        </p:nvPicPr>
        <p:blipFill>
          <a:blip r:embed="rId2"/>
          <a:srcRect/>
          <a:stretch>
            <a:fillRect/>
          </a:stretch>
        </p:blipFill>
        <p:spPr bwMode="auto">
          <a:xfrm>
            <a:off x="2428860" y="4357694"/>
            <a:ext cx="258837" cy="272375"/>
          </a:xfrm>
          <a:prstGeom prst="rect">
            <a:avLst/>
          </a:prstGeom>
          <a:noFill/>
          <a:ln w="9525">
            <a:noFill/>
            <a:miter lim="800000"/>
            <a:headEnd/>
            <a:tailEnd/>
          </a:ln>
        </p:spPr>
      </p:pic>
      <p:pic>
        <p:nvPicPr>
          <p:cNvPr id="28" name="27 Resim" descr="İlgili resim"/>
          <p:cNvPicPr/>
          <p:nvPr/>
        </p:nvPicPr>
        <p:blipFill>
          <a:blip r:embed="rId2"/>
          <a:srcRect/>
          <a:stretch>
            <a:fillRect/>
          </a:stretch>
        </p:blipFill>
        <p:spPr bwMode="auto">
          <a:xfrm>
            <a:off x="2143108" y="4357694"/>
            <a:ext cx="258837" cy="272375"/>
          </a:xfrm>
          <a:prstGeom prst="rect">
            <a:avLst/>
          </a:prstGeom>
          <a:noFill/>
          <a:ln w="9525">
            <a:noFill/>
            <a:miter lim="800000"/>
            <a:headEnd/>
            <a:tailEnd/>
          </a:ln>
        </p:spPr>
      </p:pic>
      <p:pic>
        <p:nvPicPr>
          <p:cNvPr id="29" name="28 Resim" descr="İlgili resim"/>
          <p:cNvPicPr/>
          <p:nvPr/>
        </p:nvPicPr>
        <p:blipFill>
          <a:blip r:embed="rId2"/>
          <a:srcRect/>
          <a:stretch>
            <a:fillRect/>
          </a:stretch>
        </p:blipFill>
        <p:spPr bwMode="auto">
          <a:xfrm>
            <a:off x="1785918" y="4357694"/>
            <a:ext cx="258837" cy="272375"/>
          </a:xfrm>
          <a:prstGeom prst="rect">
            <a:avLst/>
          </a:prstGeom>
          <a:noFill/>
          <a:ln w="9525">
            <a:noFill/>
            <a:miter lim="800000"/>
            <a:headEnd/>
            <a:tailEnd/>
          </a:ln>
        </p:spPr>
      </p:pic>
      <p:graphicFrame>
        <p:nvGraphicFramePr>
          <p:cNvPr id="31" name="30 Tablo"/>
          <p:cNvGraphicFramePr>
            <a:graphicFrameLocks noGrp="1"/>
          </p:cNvGraphicFramePr>
          <p:nvPr/>
        </p:nvGraphicFramePr>
        <p:xfrm>
          <a:off x="4214810" y="1571608"/>
          <a:ext cx="1285884" cy="3143280"/>
        </p:xfrm>
        <a:graphic>
          <a:graphicData uri="http://schemas.openxmlformats.org/drawingml/2006/table">
            <a:tbl>
              <a:tblPr firstRow="1" bandRow="1">
                <a:tableStyleId>{5C22544A-7EE6-4342-B048-85BDC9FD1C3A}</a:tableStyleId>
              </a:tblPr>
              <a:tblGrid>
                <a:gridCol w="1285884"/>
              </a:tblGrid>
              <a:tr h="392910">
                <a:tc>
                  <a:txBody>
                    <a:bodyPr/>
                    <a:lstStyle/>
                    <a:p>
                      <a:endParaRPr lang="tr-TR" dirty="0"/>
                    </a:p>
                  </a:txBody>
                  <a:tcPr>
                    <a:solidFill>
                      <a:schemeClr val="bg1">
                        <a:lumMod val="95000"/>
                      </a:schemeClr>
                    </a:solidFill>
                  </a:tcPr>
                </a:tc>
              </a:tr>
              <a:tr h="392910">
                <a:tc>
                  <a:txBody>
                    <a:bodyPr/>
                    <a:lstStyle/>
                    <a:p>
                      <a:endParaRPr lang="tr-TR"/>
                    </a:p>
                  </a:txBody>
                  <a:tcPr/>
                </a:tc>
              </a:tr>
              <a:tr h="392910">
                <a:tc>
                  <a:txBody>
                    <a:bodyPr/>
                    <a:lstStyle/>
                    <a:p>
                      <a:endParaRPr lang="tr-TR"/>
                    </a:p>
                  </a:txBody>
                  <a:tcPr/>
                </a:tc>
              </a:tr>
              <a:tr h="392910">
                <a:tc>
                  <a:txBody>
                    <a:bodyPr/>
                    <a:lstStyle/>
                    <a:p>
                      <a:endParaRPr lang="tr-TR" dirty="0"/>
                    </a:p>
                  </a:txBody>
                  <a:tcPr/>
                </a:tc>
              </a:tr>
              <a:tr h="392910">
                <a:tc>
                  <a:txBody>
                    <a:bodyPr/>
                    <a:lstStyle/>
                    <a:p>
                      <a:endParaRPr lang="tr-TR"/>
                    </a:p>
                  </a:txBody>
                  <a:tcPr/>
                </a:tc>
              </a:tr>
              <a:tr h="392910">
                <a:tc>
                  <a:txBody>
                    <a:bodyPr/>
                    <a:lstStyle/>
                    <a:p>
                      <a:endParaRPr lang="tr-TR"/>
                    </a:p>
                  </a:txBody>
                  <a:tcPr/>
                </a:tc>
              </a:tr>
              <a:tr h="392910">
                <a:tc>
                  <a:txBody>
                    <a:bodyPr/>
                    <a:lstStyle/>
                    <a:p>
                      <a:endParaRPr lang="tr-TR"/>
                    </a:p>
                  </a:txBody>
                  <a:tcPr/>
                </a:tc>
              </a:tr>
              <a:tr h="392910">
                <a:tc>
                  <a:txBody>
                    <a:bodyPr/>
                    <a:lstStyle/>
                    <a:p>
                      <a:endParaRPr lang="tr-TR" dirty="0"/>
                    </a:p>
                  </a:txBody>
                  <a:tcPr/>
                </a:tc>
              </a:tr>
            </a:tbl>
          </a:graphicData>
        </a:graphic>
      </p:graphicFrame>
      <p:graphicFrame>
        <p:nvGraphicFramePr>
          <p:cNvPr id="32" name="31 Tablo"/>
          <p:cNvGraphicFramePr>
            <a:graphicFrameLocks noGrp="1"/>
          </p:cNvGraphicFramePr>
          <p:nvPr/>
        </p:nvGraphicFramePr>
        <p:xfrm>
          <a:off x="6929454" y="1571608"/>
          <a:ext cx="1357322" cy="3143272"/>
        </p:xfrm>
        <a:graphic>
          <a:graphicData uri="http://schemas.openxmlformats.org/drawingml/2006/table">
            <a:tbl>
              <a:tblPr firstRow="1" bandRow="1">
                <a:tableStyleId>{5C22544A-7EE6-4342-B048-85BDC9FD1C3A}</a:tableStyleId>
              </a:tblPr>
              <a:tblGrid>
                <a:gridCol w="1357322"/>
              </a:tblGrid>
              <a:tr h="392909">
                <a:tc>
                  <a:txBody>
                    <a:bodyPr/>
                    <a:lstStyle/>
                    <a:p>
                      <a:endParaRPr lang="tr-TR" dirty="0"/>
                    </a:p>
                  </a:txBody>
                  <a:tcPr>
                    <a:solidFill>
                      <a:schemeClr val="bg1">
                        <a:lumMod val="95000"/>
                      </a:schemeClr>
                    </a:solidFill>
                  </a:tcPr>
                </a:tc>
              </a:tr>
              <a:tr h="392909">
                <a:tc>
                  <a:txBody>
                    <a:bodyPr/>
                    <a:lstStyle/>
                    <a:p>
                      <a:endParaRPr lang="tr-TR"/>
                    </a:p>
                  </a:txBody>
                  <a:tcPr/>
                </a:tc>
              </a:tr>
              <a:tr h="392909">
                <a:tc>
                  <a:txBody>
                    <a:bodyPr/>
                    <a:lstStyle/>
                    <a:p>
                      <a:endParaRPr lang="tr-TR"/>
                    </a:p>
                  </a:txBody>
                  <a:tcPr/>
                </a:tc>
              </a:tr>
              <a:tr h="392909">
                <a:tc>
                  <a:txBody>
                    <a:bodyPr/>
                    <a:lstStyle/>
                    <a:p>
                      <a:endParaRPr lang="tr-TR"/>
                    </a:p>
                  </a:txBody>
                  <a:tcPr/>
                </a:tc>
              </a:tr>
              <a:tr h="392909">
                <a:tc>
                  <a:txBody>
                    <a:bodyPr/>
                    <a:lstStyle/>
                    <a:p>
                      <a:endParaRPr lang="tr-TR"/>
                    </a:p>
                  </a:txBody>
                  <a:tcPr/>
                </a:tc>
              </a:tr>
              <a:tr h="392909">
                <a:tc>
                  <a:txBody>
                    <a:bodyPr/>
                    <a:lstStyle/>
                    <a:p>
                      <a:endParaRPr lang="tr-TR"/>
                    </a:p>
                  </a:txBody>
                  <a:tcPr/>
                </a:tc>
              </a:tr>
              <a:tr h="392909">
                <a:tc>
                  <a:txBody>
                    <a:bodyPr/>
                    <a:lstStyle/>
                    <a:p>
                      <a:endParaRPr lang="tr-TR"/>
                    </a:p>
                  </a:txBody>
                  <a:tcPr/>
                </a:tc>
              </a:tr>
              <a:tr h="392909">
                <a:tc>
                  <a:txBody>
                    <a:bodyPr/>
                    <a:lstStyle/>
                    <a:p>
                      <a:endParaRPr lang="tr-TR" dirty="0"/>
                    </a:p>
                  </a:txBody>
                  <a:tcPr/>
                </a:tc>
              </a:tr>
            </a:tbl>
          </a:graphicData>
        </a:graphic>
      </p:graphicFrame>
      <p:pic>
        <p:nvPicPr>
          <p:cNvPr id="33" name="32 Resim" descr="İlgili resim"/>
          <p:cNvPicPr/>
          <p:nvPr/>
        </p:nvPicPr>
        <p:blipFill>
          <a:blip r:embed="rId2"/>
          <a:srcRect/>
          <a:stretch>
            <a:fillRect/>
          </a:stretch>
        </p:blipFill>
        <p:spPr bwMode="auto">
          <a:xfrm>
            <a:off x="4286248" y="1643050"/>
            <a:ext cx="258837" cy="272375"/>
          </a:xfrm>
          <a:prstGeom prst="rect">
            <a:avLst/>
          </a:prstGeom>
          <a:noFill/>
          <a:ln w="9525">
            <a:noFill/>
            <a:miter lim="800000"/>
            <a:headEnd/>
            <a:tailEnd/>
          </a:ln>
        </p:spPr>
      </p:pic>
      <p:pic>
        <p:nvPicPr>
          <p:cNvPr id="34" name="33 Resim" descr="İlgili resim"/>
          <p:cNvPicPr/>
          <p:nvPr/>
        </p:nvPicPr>
        <p:blipFill>
          <a:blip r:embed="rId2"/>
          <a:srcRect/>
          <a:stretch>
            <a:fillRect/>
          </a:stretch>
        </p:blipFill>
        <p:spPr bwMode="auto">
          <a:xfrm>
            <a:off x="4643438" y="1643050"/>
            <a:ext cx="258837" cy="272375"/>
          </a:xfrm>
          <a:prstGeom prst="rect">
            <a:avLst/>
          </a:prstGeom>
          <a:noFill/>
          <a:ln w="9525">
            <a:noFill/>
            <a:miter lim="800000"/>
            <a:headEnd/>
            <a:tailEnd/>
          </a:ln>
        </p:spPr>
      </p:pic>
      <p:pic>
        <p:nvPicPr>
          <p:cNvPr id="35" name="34 Resim" descr="İlgili resim"/>
          <p:cNvPicPr/>
          <p:nvPr/>
        </p:nvPicPr>
        <p:blipFill>
          <a:blip r:embed="rId2"/>
          <a:srcRect/>
          <a:stretch>
            <a:fillRect/>
          </a:stretch>
        </p:blipFill>
        <p:spPr bwMode="auto">
          <a:xfrm>
            <a:off x="5000628" y="1643050"/>
            <a:ext cx="258837" cy="272375"/>
          </a:xfrm>
          <a:prstGeom prst="rect">
            <a:avLst/>
          </a:prstGeom>
          <a:noFill/>
          <a:ln w="9525">
            <a:noFill/>
            <a:miter lim="800000"/>
            <a:headEnd/>
            <a:tailEnd/>
          </a:ln>
        </p:spPr>
      </p:pic>
      <p:pic>
        <p:nvPicPr>
          <p:cNvPr id="36" name="35 Resim" descr="İlgili resim"/>
          <p:cNvPicPr/>
          <p:nvPr/>
        </p:nvPicPr>
        <p:blipFill>
          <a:blip r:embed="rId2"/>
          <a:srcRect/>
          <a:stretch>
            <a:fillRect/>
          </a:stretch>
        </p:blipFill>
        <p:spPr bwMode="auto">
          <a:xfrm>
            <a:off x="4286248" y="2000240"/>
            <a:ext cx="258837" cy="272375"/>
          </a:xfrm>
          <a:prstGeom prst="rect">
            <a:avLst/>
          </a:prstGeom>
          <a:noFill/>
          <a:ln w="9525">
            <a:noFill/>
            <a:miter lim="800000"/>
            <a:headEnd/>
            <a:tailEnd/>
          </a:ln>
        </p:spPr>
      </p:pic>
      <p:pic>
        <p:nvPicPr>
          <p:cNvPr id="37" name="36 Resim" descr="İlgili resim"/>
          <p:cNvPicPr/>
          <p:nvPr/>
        </p:nvPicPr>
        <p:blipFill>
          <a:blip r:embed="rId2"/>
          <a:srcRect/>
          <a:stretch>
            <a:fillRect/>
          </a:stretch>
        </p:blipFill>
        <p:spPr bwMode="auto">
          <a:xfrm>
            <a:off x="4714876" y="2000240"/>
            <a:ext cx="258837" cy="272375"/>
          </a:xfrm>
          <a:prstGeom prst="rect">
            <a:avLst/>
          </a:prstGeom>
          <a:noFill/>
          <a:ln w="9525">
            <a:noFill/>
            <a:miter lim="800000"/>
            <a:headEnd/>
            <a:tailEnd/>
          </a:ln>
        </p:spPr>
      </p:pic>
      <p:pic>
        <p:nvPicPr>
          <p:cNvPr id="38" name="37 Resim" descr="İlgili resim"/>
          <p:cNvPicPr/>
          <p:nvPr/>
        </p:nvPicPr>
        <p:blipFill>
          <a:blip r:embed="rId2"/>
          <a:srcRect/>
          <a:stretch>
            <a:fillRect/>
          </a:stretch>
        </p:blipFill>
        <p:spPr bwMode="auto">
          <a:xfrm>
            <a:off x="5000628" y="2000240"/>
            <a:ext cx="258837" cy="272375"/>
          </a:xfrm>
          <a:prstGeom prst="rect">
            <a:avLst/>
          </a:prstGeom>
          <a:noFill/>
          <a:ln w="9525">
            <a:noFill/>
            <a:miter lim="800000"/>
            <a:headEnd/>
            <a:tailEnd/>
          </a:ln>
        </p:spPr>
      </p:pic>
      <p:pic>
        <p:nvPicPr>
          <p:cNvPr id="39" name="38 Resim" descr="İlgili resim"/>
          <p:cNvPicPr/>
          <p:nvPr/>
        </p:nvPicPr>
        <p:blipFill>
          <a:blip r:embed="rId2"/>
          <a:srcRect/>
          <a:stretch>
            <a:fillRect/>
          </a:stretch>
        </p:blipFill>
        <p:spPr bwMode="auto">
          <a:xfrm>
            <a:off x="4286248" y="2428868"/>
            <a:ext cx="258837" cy="272375"/>
          </a:xfrm>
          <a:prstGeom prst="rect">
            <a:avLst/>
          </a:prstGeom>
          <a:noFill/>
          <a:ln w="9525">
            <a:noFill/>
            <a:miter lim="800000"/>
            <a:headEnd/>
            <a:tailEnd/>
          </a:ln>
        </p:spPr>
      </p:pic>
      <p:pic>
        <p:nvPicPr>
          <p:cNvPr id="40" name="39 Resim" descr="İlgili resim"/>
          <p:cNvPicPr/>
          <p:nvPr/>
        </p:nvPicPr>
        <p:blipFill>
          <a:blip r:embed="rId2"/>
          <a:srcRect/>
          <a:stretch>
            <a:fillRect/>
          </a:stretch>
        </p:blipFill>
        <p:spPr bwMode="auto">
          <a:xfrm>
            <a:off x="4643438" y="2428868"/>
            <a:ext cx="258837" cy="272375"/>
          </a:xfrm>
          <a:prstGeom prst="rect">
            <a:avLst/>
          </a:prstGeom>
          <a:noFill/>
          <a:ln w="9525">
            <a:noFill/>
            <a:miter lim="800000"/>
            <a:headEnd/>
            <a:tailEnd/>
          </a:ln>
        </p:spPr>
      </p:pic>
      <p:pic>
        <p:nvPicPr>
          <p:cNvPr id="41" name="40 Resim" descr="İlgili resim"/>
          <p:cNvPicPr/>
          <p:nvPr/>
        </p:nvPicPr>
        <p:blipFill>
          <a:blip r:embed="rId2"/>
          <a:srcRect/>
          <a:stretch>
            <a:fillRect/>
          </a:stretch>
        </p:blipFill>
        <p:spPr bwMode="auto">
          <a:xfrm>
            <a:off x="5000628" y="2428868"/>
            <a:ext cx="258837" cy="272375"/>
          </a:xfrm>
          <a:prstGeom prst="rect">
            <a:avLst/>
          </a:prstGeom>
          <a:noFill/>
          <a:ln w="9525">
            <a:noFill/>
            <a:miter lim="800000"/>
            <a:headEnd/>
            <a:tailEnd/>
          </a:ln>
        </p:spPr>
      </p:pic>
      <p:pic>
        <p:nvPicPr>
          <p:cNvPr id="42" name="41 Resim" descr="İlgili resim"/>
          <p:cNvPicPr/>
          <p:nvPr/>
        </p:nvPicPr>
        <p:blipFill>
          <a:blip r:embed="rId2"/>
          <a:srcRect/>
          <a:stretch>
            <a:fillRect/>
          </a:stretch>
        </p:blipFill>
        <p:spPr bwMode="auto">
          <a:xfrm>
            <a:off x="4286248" y="2857496"/>
            <a:ext cx="258837" cy="272375"/>
          </a:xfrm>
          <a:prstGeom prst="rect">
            <a:avLst/>
          </a:prstGeom>
          <a:noFill/>
          <a:ln w="9525">
            <a:noFill/>
            <a:miter lim="800000"/>
            <a:headEnd/>
            <a:tailEnd/>
          </a:ln>
        </p:spPr>
      </p:pic>
      <p:pic>
        <p:nvPicPr>
          <p:cNvPr id="43" name="42 Resim" descr="İlgili resim"/>
          <p:cNvPicPr/>
          <p:nvPr/>
        </p:nvPicPr>
        <p:blipFill>
          <a:blip r:embed="rId2"/>
          <a:srcRect/>
          <a:stretch>
            <a:fillRect/>
          </a:stretch>
        </p:blipFill>
        <p:spPr bwMode="auto">
          <a:xfrm>
            <a:off x="4643438" y="2857496"/>
            <a:ext cx="258837" cy="272375"/>
          </a:xfrm>
          <a:prstGeom prst="rect">
            <a:avLst/>
          </a:prstGeom>
          <a:noFill/>
          <a:ln w="9525">
            <a:noFill/>
            <a:miter lim="800000"/>
            <a:headEnd/>
            <a:tailEnd/>
          </a:ln>
        </p:spPr>
      </p:pic>
      <p:pic>
        <p:nvPicPr>
          <p:cNvPr id="44" name="43 Resim" descr="İlgili resim"/>
          <p:cNvPicPr/>
          <p:nvPr/>
        </p:nvPicPr>
        <p:blipFill>
          <a:blip r:embed="rId2"/>
          <a:srcRect/>
          <a:stretch>
            <a:fillRect/>
          </a:stretch>
        </p:blipFill>
        <p:spPr bwMode="auto">
          <a:xfrm>
            <a:off x="5000628" y="2857496"/>
            <a:ext cx="258837" cy="272375"/>
          </a:xfrm>
          <a:prstGeom prst="rect">
            <a:avLst/>
          </a:prstGeom>
          <a:noFill/>
          <a:ln w="9525">
            <a:noFill/>
            <a:miter lim="800000"/>
            <a:headEnd/>
            <a:tailEnd/>
          </a:ln>
        </p:spPr>
      </p:pic>
      <p:pic>
        <p:nvPicPr>
          <p:cNvPr id="45" name="44 Resim" descr="İlgili resim"/>
          <p:cNvPicPr/>
          <p:nvPr/>
        </p:nvPicPr>
        <p:blipFill>
          <a:blip r:embed="rId2"/>
          <a:srcRect/>
          <a:stretch>
            <a:fillRect/>
          </a:stretch>
        </p:blipFill>
        <p:spPr bwMode="auto">
          <a:xfrm>
            <a:off x="4286248" y="3143248"/>
            <a:ext cx="258837" cy="272375"/>
          </a:xfrm>
          <a:prstGeom prst="rect">
            <a:avLst/>
          </a:prstGeom>
          <a:noFill/>
          <a:ln w="9525">
            <a:noFill/>
            <a:miter lim="800000"/>
            <a:headEnd/>
            <a:tailEnd/>
          </a:ln>
        </p:spPr>
      </p:pic>
      <p:pic>
        <p:nvPicPr>
          <p:cNvPr id="46" name="45 Resim" descr="İlgili resim"/>
          <p:cNvPicPr/>
          <p:nvPr/>
        </p:nvPicPr>
        <p:blipFill>
          <a:blip r:embed="rId2"/>
          <a:srcRect/>
          <a:stretch>
            <a:fillRect/>
          </a:stretch>
        </p:blipFill>
        <p:spPr bwMode="auto">
          <a:xfrm>
            <a:off x="4643438" y="3214686"/>
            <a:ext cx="258837" cy="272375"/>
          </a:xfrm>
          <a:prstGeom prst="rect">
            <a:avLst/>
          </a:prstGeom>
          <a:noFill/>
          <a:ln w="9525">
            <a:noFill/>
            <a:miter lim="800000"/>
            <a:headEnd/>
            <a:tailEnd/>
          </a:ln>
        </p:spPr>
      </p:pic>
      <p:pic>
        <p:nvPicPr>
          <p:cNvPr id="47" name="46 Resim" descr="İlgili resim"/>
          <p:cNvPicPr/>
          <p:nvPr/>
        </p:nvPicPr>
        <p:blipFill>
          <a:blip r:embed="rId2"/>
          <a:srcRect/>
          <a:stretch>
            <a:fillRect/>
          </a:stretch>
        </p:blipFill>
        <p:spPr bwMode="auto">
          <a:xfrm>
            <a:off x="5000628" y="3214686"/>
            <a:ext cx="258837" cy="272375"/>
          </a:xfrm>
          <a:prstGeom prst="rect">
            <a:avLst/>
          </a:prstGeom>
          <a:noFill/>
          <a:ln w="9525">
            <a:noFill/>
            <a:miter lim="800000"/>
            <a:headEnd/>
            <a:tailEnd/>
          </a:ln>
        </p:spPr>
      </p:pic>
      <p:pic>
        <p:nvPicPr>
          <p:cNvPr id="48" name="47 Resim" descr="İlgili resim"/>
          <p:cNvPicPr/>
          <p:nvPr/>
        </p:nvPicPr>
        <p:blipFill>
          <a:blip r:embed="rId2"/>
          <a:srcRect/>
          <a:stretch>
            <a:fillRect/>
          </a:stretch>
        </p:blipFill>
        <p:spPr bwMode="auto">
          <a:xfrm>
            <a:off x="4286248" y="3571876"/>
            <a:ext cx="258837" cy="272375"/>
          </a:xfrm>
          <a:prstGeom prst="rect">
            <a:avLst/>
          </a:prstGeom>
          <a:noFill/>
          <a:ln w="9525">
            <a:noFill/>
            <a:miter lim="800000"/>
            <a:headEnd/>
            <a:tailEnd/>
          </a:ln>
        </p:spPr>
      </p:pic>
      <p:pic>
        <p:nvPicPr>
          <p:cNvPr id="49" name="48 Resim" descr="İlgili resim"/>
          <p:cNvPicPr/>
          <p:nvPr/>
        </p:nvPicPr>
        <p:blipFill>
          <a:blip r:embed="rId2"/>
          <a:srcRect/>
          <a:stretch>
            <a:fillRect/>
          </a:stretch>
        </p:blipFill>
        <p:spPr bwMode="auto">
          <a:xfrm>
            <a:off x="4643438" y="3571876"/>
            <a:ext cx="258837" cy="272375"/>
          </a:xfrm>
          <a:prstGeom prst="rect">
            <a:avLst/>
          </a:prstGeom>
          <a:noFill/>
          <a:ln w="9525">
            <a:noFill/>
            <a:miter lim="800000"/>
            <a:headEnd/>
            <a:tailEnd/>
          </a:ln>
        </p:spPr>
      </p:pic>
      <p:pic>
        <p:nvPicPr>
          <p:cNvPr id="50" name="49 Resim" descr="İlgili resim"/>
          <p:cNvPicPr/>
          <p:nvPr/>
        </p:nvPicPr>
        <p:blipFill>
          <a:blip r:embed="rId2"/>
          <a:srcRect/>
          <a:stretch>
            <a:fillRect/>
          </a:stretch>
        </p:blipFill>
        <p:spPr bwMode="auto">
          <a:xfrm>
            <a:off x="5000628" y="3571876"/>
            <a:ext cx="258837" cy="272375"/>
          </a:xfrm>
          <a:prstGeom prst="rect">
            <a:avLst/>
          </a:prstGeom>
          <a:noFill/>
          <a:ln w="9525">
            <a:noFill/>
            <a:miter lim="800000"/>
            <a:headEnd/>
            <a:tailEnd/>
          </a:ln>
        </p:spPr>
      </p:pic>
      <p:pic>
        <p:nvPicPr>
          <p:cNvPr id="51" name="50 Resim" descr="İlgili resim"/>
          <p:cNvPicPr/>
          <p:nvPr/>
        </p:nvPicPr>
        <p:blipFill>
          <a:blip r:embed="rId2"/>
          <a:srcRect/>
          <a:stretch>
            <a:fillRect/>
          </a:stretch>
        </p:blipFill>
        <p:spPr bwMode="auto">
          <a:xfrm>
            <a:off x="4286248" y="4000504"/>
            <a:ext cx="258837" cy="272375"/>
          </a:xfrm>
          <a:prstGeom prst="rect">
            <a:avLst/>
          </a:prstGeom>
          <a:noFill/>
          <a:ln w="9525">
            <a:noFill/>
            <a:miter lim="800000"/>
            <a:headEnd/>
            <a:tailEnd/>
          </a:ln>
        </p:spPr>
      </p:pic>
      <p:pic>
        <p:nvPicPr>
          <p:cNvPr id="52" name="51 Resim" descr="İlgili resim"/>
          <p:cNvPicPr/>
          <p:nvPr/>
        </p:nvPicPr>
        <p:blipFill>
          <a:blip r:embed="rId2"/>
          <a:srcRect/>
          <a:stretch>
            <a:fillRect/>
          </a:stretch>
        </p:blipFill>
        <p:spPr bwMode="auto">
          <a:xfrm>
            <a:off x="4643438" y="4000504"/>
            <a:ext cx="258837" cy="272375"/>
          </a:xfrm>
          <a:prstGeom prst="rect">
            <a:avLst/>
          </a:prstGeom>
          <a:noFill/>
          <a:ln w="9525">
            <a:noFill/>
            <a:miter lim="800000"/>
            <a:headEnd/>
            <a:tailEnd/>
          </a:ln>
        </p:spPr>
      </p:pic>
      <p:pic>
        <p:nvPicPr>
          <p:cNvPr id="53" name="52 Resim" descr="İlgili resim"/>
          <p:cNvPicPr/>
          <p:nvPr/>
        </p:nvPicPr>
        <p:blipFill>
          <a:blip r:embed="rId2"/>
          <a:srcRect/>
          <a:stretch>
            <a:fillRect/>
          </a:stretch>
        </p:blipFill>
        <p:spPr bwMode="auto">
          <a:xfrm>
            <a:off x="5000628" y="4000504"/>
            <a:ext cx="258837" cy="272375"/>
          </a:xfrm>
          <a:prstGeom prst="rect">
            <a:avLst/>
          </a:prstGeom>
          <a:noFill/>
          <a:ln w="9525">
            <a:noFill/>
            <a:miter lim="800000"/>
            <a:headEnd/>
            <a:tailEnd/>
          </a:ln>
        </p:spPr>
      </p:pic>
      <p:pic>
        <p:nvPicPr>
          <p:cNvPr id="54" name="53 Resim" descr="İlgili resim"/>
          <p:cNvPicPr/>
          <p:nvPr/>
        </p:nvPicPr>
        <p:blipFill>
          <a:blip r:embed="rId2"/>
          <a:srcRect/>
          <a:stretch>
            <a:fillRect/>
          </a:stretch>
        </p:blipFill>
        <p:spPr bwMode="auto">
          <a:xfrm>
            <a:off x="4286248" y="4429132"/>
            <a:ext cx="258837" cy="272375"/>
          </a:xfrm>
          <a:prstGeom prst="rect">
            <a:avLst/>
          </a:prstGeom>
          <a:noFill/>
          <a:ln w="9525">
            <a:noFill/>
            <a:miter lim="800000"/>
            <a:headEnd/>
            <a:tailEnd/>
          </a:ln>
        </p:spPr>
      </p:pic>
      <p:pic>
        <p:nvPicPr>
          <p:cNvPr id="55" name="54 Resim" descr="İlgili resim"/>
          <p:cNvPicPr/>
          <p:nvPr/>
        </p:nvPicPr>
        <p:blipFill>
          <a:blip r:embed="rId2"/>
          <a:srcRect/>
          <a:stretch>
            <a:fillRect/>
          </a:stretch>
        </p:blipFill>
        <p:spPr bwMode="auto">
          <a:xfrm>
            <a:off x="4643438" y="4429132"/>
            <a:ext cx="258837" cy="272375"/>
          </a:xfrm>
          <a:prstGeom prst="rect">
            <a:avLst/>
          </a:prstGeom>
          <a:noFill/>
          <a:ln w="9525">
            <a:noFill/>
            <a:miter lim="800000"/>
            <a:headEnd/>
            <a:tailEnd/>
          </a:ln>
        </p:spPr>
      </p:pic>
      <p:pic>
        <p:nvPicPr>
          <p:cNvPr id="56" name="55 Resim" descr="İlgili resim"/>
          <p:cNvPicPr/>
          <p:nvPr/>
        </p:nvPicPr>
        <p:blipFill>
          <a:blip r:embed="rId2"/>
          <a:srcRect/>
          <a:stretch>
            <a:fillRect/>
          </a:stretch>
        </p:blipFill>
        <p:spPr bwMode="auto">
          <a:xfrm>
            <a:off x="5000628" y="4429132"/>
            <a:ext cx="258837" cy="272375"/>
          </a:xfrm>
          <a:prstGeom prst="rect">
            <a:avLst/>
          </a:prstGeom>
          <a:noFill/>
          <a:ln w="9525">
            <a:noFill/>
            <a:miter lim="800000"/>
            <a:headEnd/>
            <a:tailEnd/>
          </a:ln>
        </p:spPr>
      </p:pic>
      <p:pic>
        <p:nvPicPr>
          <p:cNvPr id="57" name="56 Resim" descr="İlgili resim"/>
          <p:cNvPicPr/>
          <p:nvPr/>
        </p:nvPicPr>
        <p:blipFill>
          <a:blip r:embed="rId2"/>
          <a:srcRect/>
          <a:stretch>
            <a:fillRect/>
          </a:stretch>
        </p:blipFill>
        <p:spPr bwMode="auto">
          <a:xfrm>
            <a:off x="7000892" y="1643050"/>
            <a:ext cx="258837" cy="272375"/>
          </a:xfrm>
          <a:prstGeom prst="rect">
            <a:avLst/>
          </a:prstGeom>
          <a:noFill/>
          <a:ln w="9525">
            <a:noFill/>
            <a:miter lim="800000"/>
            <a:headEnd/>
            <a:tailEnd/>
          </a:ln>
        </p:spPr>
      </p:pic>
      <p:pic>
        <p:nvPicPr>
          <p:cNvPr id="58" name="57 Resim" descr="İlgili resim"/>
          <p:cNvPicPr/>
          <p:nvPr/>
        </p:nvPicPr>
        <p:blipFill>
          <a:blip r:embed="rId2"/>
          <a:srcRect/>
          <a:stretch>
            <a:fillRect/>
          </a:stretch>
        </p:blipFill>
        <p:spPr bwMode="auto">
          <a:xfrm>
            <a:off x="7358082" y="1643050"/>
            <a:ext cx="258837" cy="272375"/>
          </a:xfrm>
          <a:prstGeom prst="rect">
            <a:avLst/>
          </a:prstGeom>
          <a:noFill/>
          <a:ln w="9525">
            <a:noFill/>
            <a:miter lim="800000"/>
            <a:headEnd/>
            <a:tailEnd/>
          </a:ln>
        </p:spPr>
      </p:pic>
      <p:pic>
        <p:nvPicPr>
          <p:cNvPr id="59" name="58 Resim" descr="İlgili resim"/>
          <p:cNvPicPr/>
          <p:nvPr/>
        </p:nvPicPr>
        <p:blipFill>
          <a:blip r:embed="rId2"/>
          <a:srcRect/>
          <a:stretch>
            <a:fillRect/>
          </a:stretch>
        </p:blipFill>
        <p:spPr bwMode="auto">
          <a:xfrm>
            <a:off x="7715272" y="1643050"/>
            <a:ext cx="258837" cy="272375"/>
          </a:xfrm>
          <a:prstGeom prst="rect">
            <a:avLst/>
          </a:prstGeom>
          <a:noFill/>
          <a:ln w="9525">
            <a:noFill/>
            <a:miter lim="800000"/>
            <a:headEnd/>
            <a:tailEnd/>
          </a:ln>
        </p:spPr>
      </p:pic>
      <p:pic>
        <p:nvPicPr>
          <p:cNvPr id="60" name="59 Resim" descr="İlgili resim"/>
          <p:cNvPicPr/>
          <p:nvPr/>
        </p:nvPicPr>
        <p:blipFill>
          <a:blip r:embed="rId2"/>
          <a:srcRect/>
          <a:stretch>
            <a:fillRect/>
          </a:stretch>
        </p:blipFill>
        <p:spPr bwMode="auto">
          <a:xfrm>
            <a:off x="6929454" y="3214686"/>
            <a:ext cx="258837" cy="272375"/>
          </a:xfrm>
          <a:prstGeom prst="rect">
            <a:avLst/>
          </a:prstGeom>
          <a:noFill/>
          <a:ln w="9525">
            <a:noFill/>
            <a:miter lim="800000"/>
            <a:headEnd/>
            <a:tailEnd/>
          </a:ln>
        </p:spPr>
      </p:pic>
      <p:pic>
        <p:nvPicPr>
          <p:cNvPr id="61" name="60 Resim" descr="İlgili resim"/>
          <p:cNvPicPr/>
          <p:nvPr/>
        </p:nvPicPr>
        <p:blipFill>
          <a:blip r:embed="rId2"/>
          <a:srcRect/>
          <a:stretch>
            <a:fillRect/>
          </a:stretch>
        </p:blipFill>
        <p:spPr bwMode="auto">
          <a:xfrm>
            <a:off x="7715272" y="2857496"/>
            <a:ext cx="258837" cy="272375"/>
          </a:xfrm>
          <a:prstGeom prst="rect">
            <a:avLst/>
          </a:prstGeom>
          <a:noFill/>
          <a:ln w="9525">
            <a:noFill/>
            <a:miter lim="800000"/>
            <a:headEnd/>
            <a:tailEnd/>
          </a:ln>
        </p:spPr>
      </p:pic>
      <p:pic>
        <p:nvPicPr>
          <p:cNvPr id="62" name="61 Resim" descr="İlgili resim"/>
          <p:cNvPicPr/>
          <p:nvPr/>
        </p:nvPicPr>
        <p:blipFill>
          <a:blip r:embed="rId2"/>
          <a:srcRect/>
          <a:stretch>
            <a:fillRect/>
          </a:stretch>
        </p:blipFill>
        <p:spPr bwMode="auto">
          <a:xfrm>
            <a:off x="7429520" y="2857496"/>
            <a:ext cx="258837" cy="272375"/>
          </a:xfrm>
          <a:prstGeom prst="rect">
            <a:avLst/>
          </a:prstGeom>
          <a:noFill/>
          <a:ln w="9525">
            <a:noFill/>
            <a:miter lim="800000"/>
            <a:headEnd/>
            <a:tailEnd/>
          </a:ln>
        </p:spPr>
      </p:pic>
      <p:pic>
        <p:nvPicPr>
          <p:cNvPr id="63" name="62 Resim" descr="İlgili resim"/>
          <p:cNvPicPr/>
          <p:nvPr/>
        </p:nvPicPr>
        <p:blipFill>
          <a:blip r:embed="rId2"/>
          <a:srcRect/>
          <a:stretch>
            <a:fillRect/>
          </a:stretch>
        </p:blipFill>
        <p:spPr bwMode="auto">
          <a:xfrm>
            <a:off x="7000892" y="2857496"/>
            <a:ext cx="258837" cy="272375"/>
          </a:xfrm>
          <a:prstGeom prst="rect">
            <a:avLst/>
          </a:prstGeom>
          <a:noFill/>
          <a:ln w="9525">
            <a:noFill/>
            <a:miter lim="800000"/>
            <a:headEnd/>
            <a:tailEnd/>
          </a:ln>
        </p:spPr>
      </p:pic>
      <p:pic>
        <p:nvPicPr>
          <p:cNvPr id="64" name="63 Resim" descr="İlgili resim"/>
          <p:cNvPicPr/>
          <p:nvPr/>
        </p:nvPicPr>
        <p:blipFill>
          <a:blip r:embed="rId2"/>
          <a:srcRect/>
          <a:stretch>
            <a:fillRect/>
          </a:stretch>
        </p:blipFill>
        <p:spPr bwMode="auto">
          <a:xfrm>
            <a:off x="7715272" y="2500306"/>
            <a:ext cx="258837" cy="272375"/>
          </a:xfrm>
          <a:prstGeom prst="rect">
            <a:avLst/>
          </a:prstGeom>
          <a:noFill/>
          <a:ln w="9525">
            <a:noFill/>
            <a:miter lim="800000"/>
            <a:headEnd/>
            <a:tailEnd/>
          </a:ln>
        </p:spPr>
      </p:pic>
      <p:pic>
        <p:nvPicPr>
          <p:cNvPr id="65" name="64 Resim" descr="İlgili resim"/>
          <p:cNvPicPr/>
          <p:nvPr/>
        </p:nvPicPr>
        <p:blipFill>
          <a:blip r:embed="rId2"/>
          <a:srcRect/>
          <a:stretch>
            <a:fillRect/>
          </a:stretch>
        </p:blipFill>
        <p:spPr bwMode="auto">
          <a:xfrm>
            <a:off x="7429520" y="2500306"/>
            <a:ext cx="258837" cy="272375"/>
          </a:xfrm>
          <a:prstGeom prst="rect">
            <a:avLst/>
          </a:prstGeom>
          <a:noFill/>
          <a:ln w="9525">
            <a:noFill/>
            <a:miter lim="800000"/>
            <a:headEnd/>
            <a:tailEnd/>
          </a:ln>
        </p:spPr>
      </p:pic>
      <p:pic>
        <p:nvPicPr>
          <p:cNvPr id="66" name="65 Resim" descr="İlgili resim"/>
          <p:cNvPicPr/>
          <p:nvPr/>
        </p:nvPicPr>
        <p:blipFill>
          <a:blip r:embed="rId2"/>
          <a:srcRect/>
          <a:stretch>
            <a:fillRect/>
          </a:stretch>
        </p:blipFill>
        <p:spPr bwMode="auto">
          <a:xfrm>
            <a:off x="7000892" y="2500306"/>
            <a:ext cx="258837" cy="272375"/>
          </a:xfrm>
          <a:prstGeom prst="rect">
            <a:avLst/>
          </a:prstGeom>
          <a:noFill/>
          <a:ln w="9525">
            <a:noFill/>
            <a:miter lim="800000"/>
            <a:headEnd/>
            <a:tailEnd/>
          </a:ln>
        </p:spPr>
      </p:pic>
      <p:pic>
        <p:nvPicPr>
          <p:cNvPr id="67" name="66 Resim" descr="İlgili resim"/>
          <p:cNvPicPr/>
          <p:nvPr/>
        </p:nvPicPr>
        <p:blipFill>
          <a:blip r:embed="rId2"/>
          <a:srcRect/>
          <a:stretch>
            <a:fillRect/>
          </a:stretch>
        </p:blipFill>
        <p:spPr bwMode="auto">
          <a:xfrm>
            <a:off x="7715272" y="2071678"/>
            <a:ext cx="258837" cy="272375"/>
          </a:xfrm>
          <a:prstGeom prst="rect">
            <a:avLst/>
          </a:prstGeom>
          <a:noFill/>
          <a:ln w="9525">
            <a:noFill/>
            <a:miter lim="800000"/>
            <a:headEnd/>
            <a:tailEnd/>
          </a:ln>
        </p:spPr>
      </p:pic>
      <p:pic>
        <p:nvPicPr>
          <p:cNvPr id="68" name="67 Resim" descr="İlgili resim"/>
          <p:cNvPicPr/>
          <p:nvPr/>
        </p:nvPicPr>
        <p:blipFill>
          <a:blip r:embed="rId2"/>
          <a:srcRect/>
          <a:stretch>
            <a:fillRect/>
          </a:stretch>
        </p:blipFill>
        <p:spPr bwMode="auto">
          <a:xfrm>
            <a:off x="7358082" y="2071678"/>
            <a:ext cx="258837" cy="272375"/>
          </a:xfrm>
          <a:prstGeom prst="rect">
            <a:avLst/>
          </a:prstGeom>
          <a:noFill/>
          <a:ln w="9525">
            <a:noFill/>
            <a:miter lim="800000"/>
            <a:headEnd/>
            <a:tailEnd/>
          </a:ln>
        </p:spPr>
      </p:pic>
      <p:pic>
        <p:nvPicPr>
          <p:cNvPr id="69" name="68 Resim" descr="İlgili resim"/>
          <p:cNvPicPr/>
          <p:nvPr/>
        </p:nvPicPr>
        <p:blipFill>
          <a:blip r:embed="rId2"/>
          <a:srcRect/>
          <a:stretch>
            <a:fillRect/>
          </a:stretch>
        </p:blipFill>
        <p:spPr bwMode="auto">
          <a:xfrm>
            <a:off x="7000892" y="2071678"/>
            <a:ext cx="258837" cy="272375"/>
          </a:xfrm>
          <a:prstGeom prst="rect">
            <a:avLst/>
          </a:prstGeom>
          <a:noFill/>
          <a:ln w="9525">
            <a:noFill/>
            <a:miter lim="800000"/>
            <a:headEnd/>
            <a:tailEnd/>
          </a:ln>
        </p:spPr>
      </p:pic>
      <p:pic>
        <p:nvPicPr>
          <p:cNvPr id="70" name="69 Resim" descr="İlgili resim"/>
          <p:cNvPicPr/>
          <p:nvPr/>
        </p:nvPicPr>
        <p:blipFill>
          <a:blip r:embed="rId2"/>
          <a:srcRect/>
          <a:stretch>
            <a:fillRect/>
          </a:stretch>
        </p:blipFill>
        <p:spPr bwMode="auto">
          <a:xfrm>
            <a:off x="7786710" y="4371071"/>
            <a:ext cx="258837" cy="272375"/>
          </a:xfrm>
          <a:prstGeom prst="rect">
            <a:avLst/>
          </a:prstGeom>
          <a:noFill/>
          <a:ln w="9525">
            <a:noFill/>
            <a:miter lim="800000"/>
            <a:headEnd/>
            <a:tailEnd/>
          </a:ln>
        </p:spPr>
      </p:pic>
      <p:pic>
        <p:nvPicPr>
          <p:cNvPr id="71" name="70 Resim" descr="İlgili resim"/>
          <p:cNvPicPr/>
          <p:nvPr/>
        </p:nvPicPr>
        <p:blipFill>
          <a:blip r:embed="rId2"/>
          <a:srcRect/>
          <a:stretch>
            <a:fillRect/>
          </a:stretch>
        </p:blipFill>
        <p:spPr bwMode="auto">
          <a:xfrm>
            <a:off x="7358082" y="4429132"/>
            <a:ext cx="258837" cy="272375"/>
          </a:xfrm>
          <a:prstGeom prst="rect">
            <a:avLst/>
          </a:prstGeom>
          <a:noFill/>
          <a:ln w="9525">
            <a:noFill/>
            <a:miter lim="800000"/>
            <a:headEnd/>
            <a:tailEnd/>
          </a:ln>
        </p:spPr>
      </p:pic>
      <p:pic>
        <p:nvPicPr>
          <p:cNvPr id="72" name="71 Resim" descr="İlgili resim"/>
          <p:cNvPicPr/>
          <p:nvPr/>
        </p:nvPicPr>
        <p:blipFill>
          <a:blip r:embed="rId2"/>
          <a:srcRect/>
          <a:stretch>
            <a:fillRect/>
          </a:stretch>
        </p:blipFill>
        <p:spPr bwMode="auto">
          <a:xfrm>
            <a:off x="7000892" y="4429132"/>
            <a:ext cx="258837" cy="272375"/>
          </a:xfrm>
          <a:prstGeom prst="rect">
            <a:avLst/>
          </a:prstGeom>
          <a:noFill/>
          <a:ln w="9525">
            <a:noFill/>
            <a:miter lim="800000"/>
            <a:headEnd/>
            <a:tailEnd/>
          </a:ln>
        </p:spPr>
      </p:pic>
      <p:pic>
        <p:nvPicPr>
          <p:cNvPr id="73" name="72 Resim" descr="İlgili resim"/>
          <p:cNvPicPr/>
          <p:nvPr/>
        </p:nvPicPr>
        <p:blipFill>
          <a:blip r:embed="rId2"/>
          <a:srcRect/>
          <a:stretch>
            <a:fillRect/>
          </a:stretch>
        </p:blipFill>
        <p:spPr bwMode="auto">
          <a:xfrm>
            <a:off x="7715272" y="4000504"/>
            <a:ext cx="258837" cy="272375"/>
          </a:xfrm>
          <a:prstGeom prst="rect">
            <a:avLst/>
          </a:prstGeom>
          <a:noFill/>
          <a:ln w="9525">
            <a:noFill/>
            <a:miter lim="800000"/>
            <a:headEnd/>
            <a:tailEnd/>
          </a:ln>
        </p:spPr>
      </p:pic>
      <p:pic>
        <p:nvPicPr>
          <p:cNvPr id="74" name="73 Resim" descr="İlgili resim"/>
          <p:cNvPicPr/>
          <p:nvPr/>
        </p:nvPicPr>
        <p:blipFill>
          <a:blip r:embed="rId2"/>
          <a:srcRect/>
          <a:stretch>
            <a:fillRect/>
          </a:stretch>
        </p:blipFill>
        <p:spPr bwMode="auto">
          <a:xfrm>
            <a:off x="7358082" y="4000504"/>
            <a:ext cx="258837" cy="272375"/>
          </a:xfrm>
          <a:prstGeom prst="rect">
            <a:avLst/>
          </a:prstGeom>
          <a:noFill/>
          <a:ln w="9525">
            <a:noFill/>
            <a:miter lim="800000"/>
            <a:headEnd/>
            <a:tailEnd/>
          </a:ln>
        </p:spPr>
      </p:pic>
      <p:pic>
        <p:nvPicPr>
          <p:cNvPr id="75" name="74 Resim" descr="İlgili resim"/>
          <p:cNvPicPr/>
          <p:nvPr/>
        </p:nvPicPr>
        <p:blipFill>
          <a:blip r:embed="rId2"/>
          <a:srcRect/>
          <a:stretch>
            <a:fillRect/>
          </a:stretch>
        </p:blipFill>
        <p:spPr bwMode="auto">
          <a:xfrm>
            <a:off x="7000892" y="4000504"/>
            <a:ext cx="258837" cy="272375"/>
          </a:xfrm>
          <a:prstGeom prst="rect">
            <a:avLst/>
          </a:prstGeom>
          <a:noFill/>
          <a:ln w="9525">
            <a:noFill/>
            <a:miter lim="800000"/>
            <a:headEnd/>
            <a:tailEnd/>
          </a:ln>
        </p:spPr>
      </p:pic>
      <p:pic>
        <p:nvPicPr>
          <p:cNvPr id="76" name="75 Resim" descr="İlgili resim"/>
          <p:cNvPicPr/>
          <p:nvPr/>
        </p:nvPicPr>
        <p:blipFill>
          <a:blip r:embed="rId2"/>
          <a:srcRect/>
          <a:stretch>
            <a:fillRect/>
          </a:stretch>
        </p:blipFill>
        <p:spPr bwMode="auto">
          <a:xfrm>
            <a:off x="7715272" y="3643314"/>
            <a:ext cx="258837" cy="272375"/>
          </a:xfrm>
          <a:prstGeom prst="rect">
            <a:avLst/>
          </a:prstGeom>
          <a:noFill/>
          <a:ln w="9525">
            <a:noFill/>
            <a:miter lim="800000"/>
            <a:headEnd/>
            <a:tailEnd/>
          </a:ln>
        </p:spPr>
      </p:pic>
      <p:pic>
        <p:nvPicPr>
          <p:cNvPr id="77" name="76 Resim" descr="İlgili resim"/>
          <p:cNvPicPr/>
          <p:nvPr/>
        </p:nvPicPr>
        <p:blipFill>
          <a:blip r:embed="rId2"/>
          <a:srcRect/>
          <a:stretch>
            <a:fillRect/>
          </a:stretch>
        </p:blipFill>
        <p:spPr bwMode="auto">
          <a:xfrm>
            <a:off x="7358082" y="3571876"/>
            <a:ext cx="258837" cy="272375"/>
          </a:xfrm>
          <a:prstGeom prst="rect">
            <a:avLst/>
          </a:prstGeom>
          <a:noFill/>
          <a:ln w="9525">
            <a:noFill/>
            <a:miter lim="800000"/>
            <a:headEnd/>
            <a:tailEnd/>
          </a:ln>
        </p:spPr>
      </p:pic>
      <p:pic>
        <p:nvPicPr>
          <p:cNvPr id="78" name="77 Resim" descr="İlgili resim"/>
          <p:cNvPicPr/>
          <p:nvPr/>
        </p:nvPicPr>
        <p:blipFill>
          <a:blip r:embed="rId2"/>
          <a:srcRect/>
          <a:stretch>
            <a:fillRect/>
          </a:stretch>
        </p:blipFill>
        <p:spPr bwMode="auto">
          <a:xfrm>
            <a:off x="6929454" y="3571876"/>
            <a:ext cx="258837" cy="272375"/>
          </a:xfrm>
          <a:prstGeom prst="rect">
            <a:avLst/>
          </a:prstGeom>
          <a:noFill/>
          <a:ln w="9525">
            <a:noFill/>
            <a:miter lim="800000"/>
            <a:headEnd/>
            <a:tailEnd/>
          </a:ln>
        </p:spPr>
      </p:pic>
      <p:pic>
        <p:nvPicPr>
          <p:cNvPr id="79" name="78 Resim" descr="İlgili resim"/>
          <p:cNvPicPr/>
          <p:nvPr/>
        </p:nvPicPr>
        <p:blipFill>
          <a:blip r:embed="rId2"/>
          <a:srcRect/>
          <a:stretch>
            <a:fillRect/>
          </a:stretch>
        </p:blipFill>
        <p:spPr bwMode="auto">
          <a:xfrm>
            <a:off x="7715272" y="3214686"/>
            <a:ext cx="258837" cy="272375"/>
          </a:xfrm>
          <a:prstGeom prst="rect">
            <a:avLst/>
          </a:prstGeom>
          <a:noFill/>
          <a:ln w="9525">
            <a:noFill/>
            <a:miter lim="800000"/>
            <a:headEnd/>
            <a:tailEnd/>
          </a:ln>
        </p:spPr>
      </p:pic>
      <p:pic>
        <p:nvPicPr>
          <p:cNvPr id="80" name="79 Resim" descr="İlgili resim"/>
          <p:cNvPicPr/>
          <p:nvPr/>
        </p:nvPicPr>
        <p:blipFill>
          <a:blip r:embed="rId2"/>
          <a:srcRect/>
          <a:stretch>
            <a:fillRect/>
          </a:stretch>
        </p:blipFill>
        <p:spPr bwMode="auto">
          <a:xfrm>
            <a:off x="7286644" y="3214686"/>
            <a:ext cx="258837" cy="27237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43051"/>
            <a:ext cx="7886700" cy="3946922"/>
          </a:xfrm>
        </p:spPr>
        <p:txBody>
          <a:bodyPr>
            <a:normAutofit/>
          </a:bodyPr>
          <a:lstStyle/>
          <a:p>
            <a:pPr marL="0" indent="0">
              <a:buNone/>
            </a:pPr>
            <a:r>
              <a:rPr lang="tr-TR" b="1" dirty="0" smtClean="0"/>
              <a:t>Sözcük okuma becerilerinin değerlendirilmesi</a:t>
            </a:r>
          </a:p>
          <a:p>
            <a:r>
              <a:rPr lang="tr-TR" dirty="0" smtClean="0"/>
              <a:t>Sözcük okuma becerilerinin bağlam dışında değerlendirilmesi </a:t>
            </a:r>
            <a:r>
              <a:rPr lang="tr-TR" dirty="0" smtClean="0">
                <a:hlinkClick r:id="rId2" action="ppaction://hlinkfile"/>
              </a:rPr>
              <a:t>Sözcük listesi.docx</a:t>
            </a:r>
            <a:endParaRPr lang="tr-TR" dirty="0" smtClean="0"/>
          </a:p>
          <a:p>
            <a:pPr marL="0" indent="0">
              <a:buNone/>
            </a:pPr>
            <a:r>
              <a:rPr lang="tr-TR" dirty="0"/>
              <a:t>	</a:t>
            </a:r>
            <a:r>
              <a:rPr lang="tr-TR" dirty="0" smtClean="0"/>
              <a:t>Sık karşılaşılan sözcüklerin bağlam dışında okunması</a:t>
            </a:r>
          </a:p>
          <a:p>
            <a:pPr marL="0" indent="0">
              <a:buNone/>
            </a:pPr>
            <a:r>
              <a:rPr lang="tr-TR" dirty="0"/>
              <a:t>	</a:t>
            </a:r>
            <a:r>
              <a:rPr lang="tr-TR" dirty="0" smtClean="0"/>
              <a:t>Yeni karşılaşılan sözcüklerin bağlam dışında okunması</a:t>
            </a:r>
          </a:p>
          <a:p>
            <a:pPr marL="0" indent="0">
              <a:buNone/>
            </a:pPr>
            <a:r>
              <a:rPr lang="tr-TR" dirty="0"/>
              <a:t>	</a:t>
            </a:r>
            <a:r>
              <a:rPr lang="tr-TR" dirty="0" smtClean="0"/>
              <a:t>Anlamsız sözcüklerin bağlam dışında okunması</a:t>
            </a:r>
          </a:p>
          <a:p>
            <a:pPr marL="0" indent="0">
              <a:buNone/>
            </a:pPr>
            <a:r>
              <a:rPr lang="tr-TR" dirty="0" smtClean="0"/>
              <a:t>Sözcükler sınıf düzeyine göre belirlenir.</a:t>
            </a:r>
          </a:p>
          <a:p>
            <a:pPr marL="0" indent="0">
              <a:buNone/>
            </a:pPr>
            <a:r>
              <a:rPr lang="tr-TR" dirty="0" smtClean="0"/>
              <a:t>20-25 arası sözcük belirlenir.</a:t>
            </a:r>
          </a:p>
          <a:p>
            <a:pPr marL="0" indent="0">
              <a:buNone/>
            </a:pPr>
            <a:r>
              <a:rPr lang="tr-TR" dirty="0" smtClean="0"/>
              <a:t>Listedeki sözcüklerin </a:t>
            </a:r>
            <a:r>
              <a:rPr lang="tr-TR" b="1" dirty="0" smtClean="0"/>
              <a:t>%70’inin </a:t>
            </a:r>
            <a:r>
              <a:rPr lang="tr-TR" dirty="0" smtClean="0"/>
              <a:t>doğru okunması beklenir. </a:t>
            </a:r>
          </a:p>
          <a:p>
            <a:pPr marL="0" indent="0">
              <a:buNone/>
            </a:pPr>
            <a:r>
              <a:rPr lang="tr-TR" dirty="0" smtClean="0"/>
              <a:t>Kartlarda </a:t>
            </a:r>
            <a:r>
              <a:rPr lang="tr-TR" dirty="0"/>
              <a:t>ya da sözcük </a:t>
            </a:r>
            <a:r>
              <a:rPr lang="tr-TR" dirty="0" smtClean="0"/>
              <a:t>listelerinde okutulabilir. </a:t>
            </a:r>
            <a:endParaRPr lang="en-GB" dirty="0"/>
          </a:p>
        </p:txBody>
      </p:sp>
      <p:pic>
        <p:nvPicPr>
          <p:cNvPr id="4" name="Picture 2" descr="C:\Users\SAMSUNG\Desktop\fluency.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64056" y="4078915"/>
            <a:ext cx="105129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338904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85860"/>
            <a:ext cx="8366495" cy="4714890"/>
          </a:xfrm>
        </p:spPr>
        <p:txBody>
          <a:bodyPr>
            <a:normAutofit/>
          </a:bodyPr>
          <a:lstStyle/>
          <a:p>
            <a:r>
              <a:rPr lang="tr-TR" dirty="0" smtClean="0"/>
              <a:t>Sözcük okuma becerilerinin bağlam içinde değerlendirilmesi</a:t>
            </a:r>
          </a:p>
          <a:p>
            <a:pPr marL="0" indent="0">
              <a:buNone/>
            </a:pPr>
            <a:endParaRPr lang="tr-TR" dirty="0" smtClean="0"/>
          </a:p>
          <a:p>
            <a:pPr marL="0" indent="0">
              <a:buNone/>
            </a:pPr>
            <a:r>
              <a:rPr lang="tr-TR" dirty="0"/>
              <a:t>	</a:t>
            </a:r>
            <a:r>
              <a:rPr lang="tr-TR" u="sng" dirty="0" err="1" smtClean="0"/>
              <a:t>İnformal</a:t>
            </a:r>
            <a:r>
              <a:rPr lang="tr-TR" u="sng" dirty="0" smtClean="0"/>
              <a:t> okuma envanteri</a:t>
            </a:r>
          </a:p>
          <a:p>
            <a:pPr marL="0" indent="0">
              <a:buNone/>
            </a:pPr>
            <a:r>
              <a:rPr lang="tr-TR" dirty="0" smtClean="0"/>
              <a:t>Hangi </a:t>
            </a:r>
            <a:r>
              <a:rPr lang="tr-TR" dirty="0"/>
              <a:t>amaçla kullanırız?	</a:t>
            </a:r>
            <a:endParaRPr lang="tr-TR" dirty="0" smtClean="0"/>
          </a:p>
          <a:p>
            <a:pPr marL="0" indent="0">
              <a:buNone/>
            </a:pPr>
            <a:r>
              <a:rPr lang="tr-TR" dirty="0" smtClean="0"/>
              <a:t>	Okuma hızını belirleyebiliriz.</a:t>
            </a:r>
          </a:p>
          <a:p>
            <a:pPr marL="0" indent="0">
              <a:buNone/>
            </a:pPr>
            <a:r>
              <a:rPr lang="tr-TR" dirty="0" smtClean="0"/>
              <a:t>	Okuma doğruluğunu belirleyebiliriz.</a:t>
            </a:r>
          </a:p>
          <a:p>
            <a:pPr marL="0" indent="0">
              <a:buNone/>
            </a:pPr>
            <a:r>
              <a:rPr lang="tr-TR" dirty="0"/>
              <a:t>	</a:t>
            </a:r>
            <a:r>
              <a:rPr lang="tr-TR" dirty="0" smtClean="0"/>
              <a:t>Okuma hatalarını analiz edebiliriz. </a:t>
            </a:r>
          </a:p>
          <a:p>
            <a:pPr marL="0" indent="0">
              <a:buNone/>
            </a:pPr>
            <a:r>
              <a:rPr lang="tr-TR" dirty="0"/>
              <a:t>	</a:t>
            </a:r>
            <a:r>
              <a:rPr lang="tr-TR" dirty="0" smtClean="0"/>
              <a:t>Okuma doğruluğunu belirleyerek öğrencinin okuma düzeyine ilişkin bilgi elde edebiliriz. </a:t>
            </a:r>
            <a:endParaRPr lang="tr-TR" dirty="0"/>
          </a:p>
          <a:p>
            <a:pPr marL="0" indent="0">
              <a:buNone/>
            </a:pPr>
            <a:r>
              <a:rPr lang="tr-TR" dirty="0" smtClean="0"/>
              <a:t>	Okuduğunu anlama becerilerine ilişkin bilgi elde edebiliriz. </a:t>
            </a:r>
            <a:endParaRPr lang="en-GB" dirty="0"/>
          </a:p>
        </p:txBody>
      </p:sp>
      <p:pic>
        <p:nvPicPr>
          <p:cNvPr id="4" name="Picture 2" descr="C:\Users\SAMSUNG\Desktop\fluency.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15272" y="4500570"/>
            <a:ext cx="1196163" cy="15629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887925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72868"/>
            <a:ext cx="7886700" cy="3917105"/>
          </a:xfrm>
        </p:spPr>
        <p:txBody>
          <a:bodyPr>
            <a:normAutofit/>
          </a:bodyPr>
          <a:lstStyle/>
          <a:p>
            <a:pPr marL="0" indent="0">
              <a:buNone/>
            </a:pPr>
            <a:r>
              <a:rPr lang="tr-TR" dirty="0" smtClean="0"/>
              <a:t>Okuma envanterinin hazırlanması</a:t>
            </a:r>
            <a:endParaRPr lang="tr-TR" dirty="0"/>
          </a:p>
          <a:p>
            <a:pPr marL="0" indent="0">
              <a:buNone/>
            </a:pPr>
            <a:r>
              <a:rPr lang="tr-TR" dirty="0" smtClean="0"/>
              <a:t>	Her sınıf düzeyinden öykü ya da bilgilendirici metin seçilir. </a:t>
            </a:r>
          </a:p>
          <a:p>
            <a:pPr marL="0" indent="0">
              <a:buNone/>
            </a:pPr>
            <a:r>
              <a:rPr lang="tr-TR" dirty="0"/>
              <a:t>	</a:t>
            </a:r>
            <a:r>
              <a:rPr lang="tr-TR" dirty="0" smtClean="0"/>
              <a:t>Metinlere ilişkin sorular hazırlanır. </a:t>
            </a:r>
          </a:p>
          <a:p>
            <a:pPr marL="0" indent="0">
              <a:buNone/>
            </a:pPr>
            <a:endParaRPr lang="tr-TR" dirty="0" smtClean="0"/>
          </a:p>
          <a:p>
            <a:pPr marL="0" indent="0">
              <a:buNone/>
            </a:pPr>
            <a:r>
              <a:rPr lang="tr-TR" dirty="0" smtClean="0"/>
              <a:t>Okuma envanterinin uygulanması</a:t>
            </a:r>
          </a:p>
          <a:p>
            <a:pPr marL="0" indent="0">
              <a:buNone/>
            </a:pPr>
            <a:r>
              <a:rPr lang="tr-TR" dirty="0"/>
              <a:t>	</a:t>
            </a:r>
            <a:r>
              <a:rPr lang="tr-TR" dirty="0" smtClean="0"/>
              <a:t>Sınıf düzeyinden başlayarak alt sınıf düzeylerine doğru gidilir. </a:t>
            </a:r>
          </a:p>
          <a:p>
            <a:pPr marL="0" indent="0">
              <a:buNone/>
            </a:pPr>
            <a:r>
              <a:rPr lang="tr-TR" dirty="0"/>
              <a:t>	</a:t>
            </a:r>
            <a:r>
              <a:rPr lang="tr-TR" dirty="0" smtClean="0"/>
              <a:t>Bireysel uygulanır. </a:t>
            </a:r>
          </a:p>
          <a:p>
            <a:pPr marL="0" indent="0">
              <a:buNone/>
            </a:pPr>
            <a:r>
              <a:rPr lang="tr-TR" dirty="0"/>
              <a:t>	</a:t>
            </a:r>
            <a:r>
              <a:rPr lang="tr-TR" dirty="0" smtClean="0"/>
              <a:t>Amaca göre öğrenciye sesli ya da sessiz okuma yaptırılır. </a:t>
            </a:r>
            <a:endParaRPr lang="en-GB" dirty="0"/>
          </a:p>
        </p:txBody>
      </p:sp>
      <p:pic>
        <p:nvPicPr>
          <p:cNvPr id="4" name="Picture 2" descr="C:\Users\SAMSUNG\Desktop\fluency.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35186" y="4078915"/>
            <a:ext cx="118021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40563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OKUMA BOZUKLUĞU</a:t>
            </a:r>
            <a:br>
              <a:rPr lang="tr-TR" dirty="0" smtClean="0"/>
            </a:br>
            <a:r>
              <a:rPr lang="tr-TR" dirty="0" smtClean="0"/>
              <a:t>DİSLEKSİ ÖZELLİKLERİ</a:t>
            </a:r>
            <a:endParaRPr lang="tr-TR" dirty="0"/>
          </a:p>
        </p:txBody>
      </p:sp>
      <p:sp>
        <p:nvSpPr>
          <p:cNvPr id="3" name="2 İçerik Yer Tutucusu"/>
          <p:cNvSpPr>
            <a:spLocks noGrp="1"/>
          </p:cNvSpPr>
          <p:nvPr>
            <p:ph idx="1"/>
          </p:nvPr>
        </p:nvSpPr>
        <p:spPr/>
        <p:txBody>
          <a:bodyPr/>
          <a:lstStyle/>
          <a:p>
            <a:pPr>
              <a:buNone/>
            </a:pPr>
            <a:endParaRPr lang="tr-TR" dirty="0" smtClean="0"/>
          </a:p>
          <a:p>
            <a:pPr>
              <a:buFont typeface="Wingdings" pitchFamily="2" charset="2"/>
              <a:buChar char="Ø"/>
            </a:pPr>
            <a:r>
              <a:rPr lang="tr-TR" dirty="0" smtClean="0"/>
              <a:t> Konuşmaya geç başlama</a:t>
            </a:r>
          </a:p>
          <a:p>
            <a:pPr>
              <a:buFont typeface="Wingdings" pitchFamily="2" charset="2"/>
              <a:buChar char="Ø"/>
            </a:pPr>
            <a:r>
              <a:rPr lang="tr-TR" dirty="0" smtClean="0"/>
              <a:t>Konuşmanın yavaş gelişmesi ve tam bir ifade yetisi kazanamaması,</a:t>
            </a:r>
          </a:p>
          <a:p>
            <a:pPr>
              <a:buFont typeface="Wingdings" pitchFamily="2" charset="2"/>
              <a:buChar char="Ø"/>
            </a:pPr>
            <a:r>
              <a:rPr lang="tr-TR" dirty="0" smtClean="0"/>
              <a:t>Beceriksizlik ve ince motor  hareketlerde kusurlar,</a:t>
            </a:r>
          </a:p>
          <a:p>
            <a:pPr>
              <a:buFont typeface="Wingdings" pitchFamily="2" charset="2"/>
              <a:buChar char="Ø"/>
            </a:pPr>
            <a:r>
              <a:rPr lang="tr-TR" dirty="0" smtClean="0"/>
              <a:t>El </a:t>
            </a:r>
            <a:r>
              <a:rPr lang="tr-TR" dirty="0" err="1" smtClean="0"/>
              <a:t>dominansının</a:t>
            </a:r>
            <a:r>
              <a:rPr lang="tr-TR" dirty="0" smtClean="0"/>
              <a:t> </a:t>
            </a:r>
            <a:r>
              <a:rPr lang="tr-TR" sz="1200" dirty="0" smtClean="0"/>
              <a:t>(yönetme-hükmetme) </a:t>
            </a:r>
            <a:r>
              <a:rPr lang="tr-TR" dirty="0" smtClean="0"/>
              <a:t>yerleşmesinde zorluk </a:t>
            </a:r>
          </a:p>
          <a:p>
            <a:pPr>
              <a:buNone/>
            </a:pPr>
            <a:r>
              <a:rPr lang="tr-TR" dirty="0" smtClean="0"/>
              <a:t> söz konusu olur.</a:t>
            </a:r>
          </a:p>
          <a:p>
            <a:pPr>
              <a:buFont typeface="Wingdings" pitchFamily="2" charset="2"/>
              <a:buChar char="Ø"/>
            </a:pPr>
            <a:r>
              <a:rPr lang="tr-TR" dirty="0" smtClean="0"/>
              <a:t>Dizi bellekte gecikme </a:t>
            </a:r>
            <a:r>
              <a:rPr lang="tr-TR" sz="1200" dirty="0" smtClean="0"/>
              <a:t>(alfabeyi , ayları ve haftanın günlerini sayma gibi)</a:t>
            </a:r>
          </a:p>
          <a:p>
            <a:pPr>
              <a:buFont typeface="Wingdings" pitchFamily="2" charset="2"/>
              <a:buChar char="Ø"/>
            </a:pPr>
            <a:r>
              <a:rPr lang="tr-TR" dirty="0" smtClean="0"/>
              <a:t>Ve Görsel bellekte sıralama sorunları vardır.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255971"/>
            <a:ext cx="7886700" cy="227444"/>
          </a:xfrm>
        </p:spPr>
        <p:txBody>
          <a:bodyPr>
            <a:normAutofit fontScale="90000"/>
          </a:bodyPr>
          <a:lstStyle/>
          <a:p>
            <a:pPr algn="ctr"/>
            <a:r>
              <a:rPr lang="tr-TR" dirty="0" smtClean="0"/>
              <a:t/>
            </a:r>
            <a:br>
              <a:rPr lang="tr-TR" dirty="0" smtClean="0"/>
            </a:br>
            <a:endParaRPr lang="en-GB" dirty="0"/>
          </a:p>
        </p:txBody>
      </p:sp>
      <p:sp>
        <p:nvSpPr>
          <p:cNvPr id="3" name="İçerik Yer Tutucusu 2"/>
          <p:cNvSpPr>
            <a:spLocks noGrp="1"/>
          </p:cNvSpPr>
          <p:nvPr>
            <p:ph idx="1"/>
          </p:nvPr>
        </p:nvSpPr>
        <p:spPr>
          <a:xfrm>
            <a:off x="628650" y="1112431"/>
            <a:ext cx="7886700" cy="4888319"/>
          </a:xfrm>
        </p:spPr>
        <p:txBody>
          <a:bodyPr>
            <a:normAutofit fontScale="92500" lnSpcReduction="20000"/>
          </a:bodyPr>
          <a:lstStyle/>
          <a:p>
            <a:pPr marL="0" indent="0" algn="ctr">
              <a:buNone/>
            </a:pPr>
            <a:r>
              <a:rPr lang="tr-TR" sz="2700" b="1" dirty="0"/>
              <a:t>Okuma Hızının Belirlenmesi</a:t>
            </a:r>
            <a:endParaRPr lang="tr-TR" sz="2700" dirty="0"/>
          </a:p>
          <a:p>
            <a:pPr marL="0" indent="0">
              <a:buNone/>
            </a:pPr>
            <a:r>
              <a:rPr lang="tr-TR" sz="2400" dirty="0"/>
              <a:t>Öğrenci metni sesli okurken öğretmen önündeki kopyada 1 dakikada doğru okunan sözcüklerin sayısını hesaplar. </a:t>
            </a:r>
          </a:p>
          <a:p>
            <a:pPr marL="0" indent="0" algn="ctr">
              <a:buNone/>
            </a:pPr>
            <a:endParaRPr lang="tr-TR" sz="2700" b="1" dirty="0"/>
          </a:p>
          <a:p>
            <a:pPr marL="0" indent="0" algn="ctr">
              <a:buNone/>
            </a:pPr>
            <a:r>
              <a:rPr lang="tr-TR" sz="2700" b="1" dirty="0"/>
              <a:t>Okuma Doğruluğunun Belirlenmesi</a:t>
            </a:r>
          </a:p>
          <a:p>
            <a:pPr marL="0" indent="0">
              <a:buNone/>
            </a:pPr>
            <a:r>
              <a:rPr lang="tr-TR" sz="2400" dirty="0">
                <a:latin typeface="Times New Roman" pitchFamily="18" charset="0"/>
                <a:cs typeface="Times New Roman" pitchFamily="18" charset="0"/>
              </a:rPr>
              <a:t>Öğrencinin metnin tümünde okuduğu doğru sözcük sayısı metindeki toplam sözcük sayısına bölünür ve yüz ile çarpılır.  </a:t>
            </a:r>
          </a:p>
          <a:p>
            <a:pPr marL="0" indent="0">
              <a:buNone/>
            </a:pPr>
            <a:endParaRPr lang="tr-TR" dirty="0" smtClean="0">
              <a:latin typeface="Times New Roman" pitchFamily="18" charset="0"/>
              <a:cs typeface="Times New Roman" pitchFamily="18" charset="0"/>
            </a:endParaRPr>
          </a:p>
          <a:p>
            <a:pPr marL="0" indent="0" algn="ctr">
              <a:buNone/>
            </a:pPr>
            <a:r>
              <a:rPr lang="tr-TR" sz="2700" b="1" dirty="0">
                <a:latin typeface="Times New Roman" pitchFamily="18" charset="0"/>
                <a:cs typeface="Times New Roman" pitchFamily="18" charset="0"/>
              </a:rPr>
              <a:t>Okuma Hatalarının Analiz Edilmesi</a:t>
            </a:r>
          </a:p>
          <a:p>
            <a:pPr marL="0" indent="0" algn="just">
              <a:buNone/>
            </a:pPr>
            <a:r>
              <a:rPr lang="tr-TR" sz="2400" dirty="0">
                <a:latin typeface="Times New Roman" pitchFamily="18" charset="0"/>
                <a:cs typeface="Times New Roman" pitchFamily="18" charset="0"/>
              </a:rPr>
              <a:t>Öğrenci okurken öğretmen önündeki kopya üzerinde hataları işaretler ve daha sonra okuma becerilerini değerlendirme kayıt formuna hataları kayıt eder. </a:t>
            </a:r>
          </a:p>
          <a:p>
            <a:pPr marL="0" indent="0" algn="just">
              <a:buNone/>
            </a:pPr>
            <a:endParaRPr lang="tr-TR"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734067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606846"/>
            <a:ext cx="7886700" cy="3883127"/>
          </a:xfrm>
        </p:spPr>
        <p:txBody>
          <a:bodyPr>
            <a:normAutofit fontScale="85000" lnSpcReduction="20000"/>
          </a:bodyPr>
          <a:lstStyle/>
          <a:p>
            <a:pPr marL="0" indent="0" algn="ctr">
              <a:buNone/>
            </a:pPr>
            <a:r>
              <a:rPr lang="tr-TR" sz="2400" b="1" dirty="0">
                <a:latin typeface="Times New Roman" pitchFamily="18" charset="0"/>
                <a:cs typeface="Times New Roman" pitchFamily="18" charset="0"/>
              </a:rPr>
              <a:t>Okuma Prozodisinin Değerlendirilmesi</a:t>
            </a:r>
          </a:p>
          <a:p>
            <a:pPr marL="0" indent="0" algn="ctr">
              <a:buNone/>
            </a:pPr>
            <a:endParaRPr lang="tr-TR" sz="2400" b="1" dirty="0">
              <a:latin typeface="Times New Roman" pitchFamily="18" charset="0"/>
              <a:cs typeface="Times New Roman" pitchFamily="18" charset="0"/>
            </a:endParaRPr>
          </a:p>
          <a:p>
            <a:pPr>
              <a:buNone/>
            </a:pPr>
            <a:r>
              <a:rPr lang="tr-TR" sz="2400" dirty="0"/>
              <a:t>Öğrencinin okumadaki</a:t>
            </a:r>
          </a:p>
          <a:p>
            <a:r>
              <a:rPr lang="tr-TR" sz="2400" dirty="0"/>
              <a:t>ifadesi, okuma doğallığı</a:t>
            </a:r>
          </a:p>
          <a:p>
            <a:r>
              <a:rPr lang="tr-TR" sz="2400" dirty="0"/>
              <a:t>ses yüksekliği,</a:t>
            </a:r>
          </a:p>
          <a:p>
            <a:r>
              <a:rPr lang="tr-TR" sz="2400" dirty="0"/>
              <a:t>duraklamaları, noktalama işaretlerine dikkati, </a:t>
            </a:r>
          </a:p>
          <a:p>
            <a:r>
              <a:rPr lang="tr-TR" sz="2400" dirty="0"/>
              <a:t>vurguları,</a:t>
            </a:r>
          </a:p>
          <a:p>
            <a:r>
              <a:rPr lang="tr-TR" sz="2400" dirty="0"/>
              <a:t>ses tonu, </a:t>
            </a:r>
          </a:p>
          <a:p>
            <a:r>
              <a:rPr lang="tr-TR" sz="2400" dirty="0"/>
              <a:t>hızı </a:t>
            </a:r>
          </a:p>
          <a:p>
            <a:pPr marL="0" indent="0" algn="just">
              <a:buNone/>
            </a:pPr>
            <a:r>
              <a:rPr lang="tr-TR" sz="2400" dirty="0">
                <a:latin typeface="Times New Roman" pitchFamily="18" charset="0"/>
                <a:cs typeface="Times New Roman" pitchFamily="18" charset="0"/>
              </a:rPr>
              <a:t>gözlem yoluyla değerlendirilir. </a:t>
            </a:r>
          </a:p>
          <a:p>
            <a:pPr marL="0" indent="0">
              <a:buNone/>
            </a:pPr>
            <a:endParaRPr lang="en-GB" dirty="0"/>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4056" y="4078915"/>
            <a:ext cx="1051294" cy="16267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951423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214290"/>
            <a:ext cx="6591985" cy="5696932"/>
          </a:xfrm>
        </p:spPr>
        <p:txBody>
          <a:bodyPr/>
          <a:lstStyle/>
          <a:p>
            <a:r>
              <a:rPr lang="tr-TR" dirty="0" smtClean="0">
                <a:hlinkClick r:id="rId2" action="ppaction://hlinkfile"/>
              </a:rPr>
              <a:t>Değerlendirme formu</a:t>
            </a:r>
            <a:endParaRPr lang="en-US" dirty="0" smtClean="0"/>
          </a:p>
          <a:p>
            <a:pPr>
              <a:buNone/>
            </a:pPr>
            <a:endParaRPr lang="en-US" dirty="0"/>
          </a:p>
        </p:txBody>
      </p:sp>
    </p:spTree>
    <p:extLst>
      <p:ext uri="{BB962C8B-B14F-4D97-AF65-F5344CB8AC3E}">
        <p14:creationId xmlns="" xmlns:p14="http://schemas.microsoft.com/office/powerpoint/2010/main" val="2054198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tr-TR" i="1" dirty="0"/>
              <a:t>Okuduğunu anlama becerilerinin </a:t>
            </a:r>
            <a:r>
              <a:rPr lang="tr-TR" i="1" dirty="0" smtClean="0"/>
              <a:t>değerlendirilmesi</a:t>
            </a:r>
          </a:p>
          <a:p>
            <a:pPr marL="0" indent="0">
              <a:buNone/>
            </a:pPr>
            <a:r>
              <a:rPr lang="tr-TR" i="1" dirty="0" smtClean="0"/>
              <a:t>(Sorular, ana düşüncenin istenmesi, başlık önerme, özetleme yaptırma vb.)</a:t>
            </a:r>
            <a:endParaRPr lang="tr-TR" i="1" dirty="0"/>
          </a:p>
          <a:p>
            <a:r>
              <a:rPr lang="tr-TR" i="1" dirty="0"/>
              <a:t>Sözcük bilgisinin </a:t>
            </a:r>
            <a:r>
              <a:rPr lang="tr-TR" i="1" dirty="0" smtClean="0"/>
              <a:t>değerlendirilmesi </a:t>
            </a:r>
          </a:p>
          <a:p>
            <a:pPr marL="0" indent="0">
              <a:buNone/>
            </a:pPr>
            <a:r>
              <a:rPr lang="tr-TR" dirty="0" smtClean="0"/>
              <a:t>(sözcüğü </a:t>
            </a:r>
            <a:r>
              <a:rPr lang="tr-TR" dirty="0"/>
              <a:t>öğrencilere </a:t>
            </a:r>
            <a:r>
              <a:rPr lang="tr-TR" dirty="0" smtClean="0"/>
              <a:t>tanımlatma; </a:t>
            </a:r>
            <a:r>
              <a:rPr lang="tr-TR" dirty="0"/>
              <a:t>onlardan sözcüğü cümle içinde kullanmalarını </a:t>
            </a:r>
            <a:r>
              <a:rPr lang="tr-TR" dirty="0" smtClean="0"/>
              <a:t>isteme </a:t>
            </a:r>
            <a:r>
              <a:rPr lang="tr-TR" dirty="0"/>
              <a:t>sözcüğün eş anlamlısını ya da zıt anlamlısını söylemelerini </a:t>
            </a:r>
            <a:r>
              <a:rPr lang="tr-TR" dirty="0" smtClean="0"/>
              <a:t>isteme, </a:t>
            </a:r>
            <a:r>
              <a:rPr lang="tr-TR" dirty="0"/>
              <a:t>sözcükle ilişkili diğer sözcükleri </a:t>
            </a:r>
            <a:r>
              <a:rPr lang="tr-TR" dirty="0" smtClean="0"/>
              <a:t>sorma; </a:t>
            </a:r>
            <a:r>
              <a:rPr lang="tr-TR" dirty="0"/>
              <a:t>metinde boş bırakılan yerleri uygun sözcükle doldurmalarını </a:t>
            </a:r>
            <a:r>
              <a:rPr lang="tr-TR" dirty="0" smtClean="0"/>
              <a:t>isteme vb.)</a:t>
            </a:r>
            <a:endParaRPr lang="tr-TR" dirty="0"/>
          </a:p>
        </p:txBody>
      </p:sp>
    </p:spTree>
    <p:extLst>
      <p:ext uri="{BB962C8B-B14F-4D97-AF65-F5344CB8AC3E}">
        <p14:creationId xmlns="" xmlns:p14="http://schemas.microsoft.com/office/powerpoint/2010/main" val="4095729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79512" y="45785"/>
            <a:ext cx="880561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Okuma Hızı </a:t>
            </a:r>
            <a:b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Okuma Hızı Norm Çalışması 1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Erden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Kurdoğlu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Uslu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2002)</a:t>
            </a:r>
            <a:endParaRPr kumimoji="0" lang="en-US" sz="28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5" name="4 İçerik Yer Tutucusu"/>
          <p:cNvGraphicFramePr>
            <a:graphicFrameLocks noGrp="1"/>
          </p:cNvGraphicFramePr>
          <p:nvPr>
            <p:ph idx="1"/>
          </p:nvPr>
        </p:nvGraphicFramePr>
        <p:xfrm>
          <a:off x="457200" y="1268760"/>
          <a:ext cx="8229600" cy="438912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413380">
                <a:tc>
                  <a:txBody>
                    <a:bodyPr/>
                    <a:lstStyle/>
                    <a:p>
                      <a:pPr algn="ctr">
                        <a:lnSpc>
                          <a:spcPct val="150000"/>
                        </a:lnSpc>
                        <a:spcAft>
                          <a:spcPts val="0"/>
                        </a:spcAft>
                      </a:pPr>
                      <a:r>
                        <a:rPr lang="tr-TR" sz="3200" dirty="0">
                          <a:latin typeface="Times New Roman"/>
                          <a:ea typeface="Calibri"/>
                          <a:cs typeface="Times New Roman"/>
                        </a:rPr>
                        <a:t>Sınıf Düzeyi</a:t>
                      </a:r>
                      <a:endParaRPr lang="tr-TR" sz="3200" dirty="0">
                        <a:latin typeface="Calibri"/>
                        <a:ea typeface="Calibri"/>
                        <a:cs typeface="Times New Roman"/>
                      </a:endParaRPr>
                    </a:p>
                  </a:txBody>
                  <a:tcPr marL="68580" marR="68580" marT="0" marB="0">
                    <a:solidFill>
                      <a:schemeClr val="accent5">
                        <a:lumMod val="75000"/>
                      </a:schemeClr>
                    </a:solidFill>
                  </a:tcPr>
                </a:tc>
                <a:tc>
                  <a:txBody>
                    <a:bodyPr/>
                    <a:lstStyle/>
                    <a:p>
                      <a:pPr algn="ctr">
                        <a:lnSpc>
                          <a:spcPct val="150000"/>
                        </a:lnSpc>
                        <a:spcAft>
                          <a:spcPts val="0"/>
                        </a:spcAft>
                      </a:pPr>
                      <a:r>
                        <a:rPr lang="tr-TR" sz="3200">
                          <a:latin typeface="Times New Roman"/>
                          <a:ea typeface="Calibri"/>
                          <a:cs typeface="Times New Roman"/>
                        </a:rPr>
                        <a:t>Ortalama</a:t>
                      </a:r>
                      <a:endParaRPr lang="tr-TR" sz="3200">
                        <a:latin typeface="Calibri"/>
                        <a:ea typeface="Calibri"/>
                        <a:cs typeface="Times New Roman"/>
                      </a:endParaRPr>
                    </a:p>
                  </a:txBody>
                  <a:tcPr marL="68580" marR="68580" marT="0" marB="0">
                    <a:solidFill>
                      <a:schemeClr val="accent5">
                        <a:lumMod val="75000"/>
                      </a:schemeClr>
                    </a:solidFill>
                  </a:tcPr>
                </a:tc>
                <a:tc>
                  <a:txBody>
                    <a:bodyPr/>
                    <a:lstStyle/>
                    <a:p>
                      <a:pPr algn="ctr">
                        <a:lnSpc>
                          <a:spcPct val="150000"/>
                        </a:lnSpc>
                        <a:spcAft>
                          <a:spcPts val="0"/>
                        </a:spcAft>
                      </a:pPr>
                      <a:r>
                        <a:rPr lang="tr-TR" sz="3200" dirty="0">
                          <a:latin typeface="Times New Roman"/>
                          <a:ea typeface="Calibri"/>
                          <a:cs typeface="Times New Roman"/>
                        </a:rPr>
                        <a:t>SS</a:t>
                      </a:r>
                      <a:endParaRPr lang="tr-TR" sz="3200" dirty="0">
                        <a:latin typeface="Calibri"/>
                        <a:ea typeface="Calibri"/>
                        <a:cs typeface="Times New Roman"/>
                      </a:endParaRPr>
                    </a:p>
                  </a:txBody>
                  <a:tcPr marL="68580" marR="68580" marT="0" marB="0">
                    <a:solidFill>
                      <a:schemeClr val="accent5">
                        <a:lumMod val="75000"/>
                      </a:schemeClr>
                    </a:solidFill>
                  </a:tcPr>
                </a:tc>
                <a:extLst>
                  <a:ext uri="{0D108BD9-81ED-4DB2-BD59-A6C34878D82A}">
                    <a16:rowId xmlns="" xmlns:a16="http://schemas.microsoft.com/office/drawing/2014/main" val="10000"/>
                  </a:ext>
                </a:extLst>
              </a:tr>
              <a:tr h="413380">
                <a:tc>
                  <a:txBody>
                    <a:bodyPr/>
                    <a:lstStyle/>
                    <a:p>
                      <a:pPr algn="ctr">
                        <a:lnSpc>
                          <a:spcPct val="150000"/>
                        </a:lnSpc>
                        <a:spcAft>
                          <a:spcPts val="0"/>
                        </a:spcAft>
                      </a:pPr>
                      <a:r>
                        <a:rPr lang="tr-TR" sz="3200">
                          <a:latin typeface="Times New Roman"/>
                          <a:ea typeface="Calibri"/>
                          <a:cs typeface="Times New Roman"/>
                        </a:rPr>
                        <a:t>1. Sınıf</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dirty="0">
                          <a:latin typeface="Times New Roman"/>
                          <a:ea typeface="Calibri"/>
                          <a:cs typeface="Times New Roman"/>
                        </a:rPr>
                        <a:t>45.30</a:t>
                      </a:r>
                      <a:endParaRPr lang="tr-TR" sz="3200" dirty="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27.47</a:t>
                      </a:r>
                      <a:endParaRPr lang="tr-TR" sz="3200">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13380">
                <a:tc>
                  <a:txBody>
                    <a:bodyPr/>
                    <a:lstStyle/>
                    <a:p>
                      <a:pPr algn="ctr">
                        <a:lnSpc>
                          <a:spcPct val="150000"/>
                        </a:lnSpc>
                        <a:spcAft>
                          <a:spcPts val="0"/>
                        </a:spcAft>
                      </a:pPr>
                      <a:r>
                        <a:rPr lang="tr-TR" sz="3200">
                          <a:latin typeface="Times New Roman"/>
                          <a:ea typeface="Calibri"/>
                          <a:cs typeface="Times New Roman"/>
                        </a:rPr>
                        <a:t>2. Sınıf</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73.13</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31.16</a:t>
                      </a:r>
                      <a:endParaRPr lang="tr-TR" sz="3200">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413380">
                <a:tc>
                  <a:txBody>
                    <a:bodyPr/>
                    <a:lstStyle/>
                    <a:p>
                      <a:pPr algn="ctr">
                        <a:lnSpc>
                          <a:spcPct val="150000"/>
                        </a:lnSpc>
                        <a:spcAft>
                          <a:spcPts val="0"/>
                        </a:spcAft>
                      </a:pPr>
                      <a:r>
                        <a:rPr lang="tr-TR" sz="3200">
                          <a:latin typeface="Times New Roman"/>
                          <a:ea typeface="Calibri"/>
                          <a:cs typeface="Times New Roman"/>
                        </a:rPr>
                        <a:t>3. Sınıf</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91.46</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31.16</a:t>
                      </a:r>
                      <a:endParaRPr lang="tr-TR" sz="3200">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13380">
                <a:tc>
                  <a:txBody>
                    <a:bodyPr/>
                    <a:lstStyle/>
                    <a:p>
                      <a:pPr algn="ctr">
                        <a:lnSpc>
                          <a:spcPct val="150000"/>
                        </a:lnSpc>
                        <a:spcAft>
                          <a:spcPts val="0"/>
                        </a:spcAft>
                      </a:pPr>
                      <a:r>
                        <a:rPr lang="tr-TR" sz="3200">
                          <a:latin typeface="Times New Roman"/>
                          <a:ea typeface="Calibri"/>
                          <a:cs typeface="Times New Roman"/>
                        </a:rPr>
                        <a:t>4. Sınıf</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97.07</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45.86</a:t>
                      </a:r>
                      <a:endParaRPr lang="tr-TR" sz="3200">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13380">
                <a:tc>
                  <a:txBody>
                    <a:bodyPr/>
                    <a:lstStyle/>
                    <a:p>
                      <a:pPr algn="ctr">
                        <a:lnSpc>
                          <a:spcPct val="150000"/>
                        </a:lnSpc>
                        <a:spcAft>
                          <a:spcPts val="0"/>
                        </a:spcAft>
                      </a:pPr>
                      <a:r>
                        <a:rPr lang="tr-TR" sz="3200">
                          <a:latin typeface="Times New Roman"/>
                          <a:ea typeface="Calibri"/>
                          <a:cs typeface="Times New Roman"/>
                        </a:rPr>
                        <a:t>5. Sınıf</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a:latin typeface="Times New Roman"/>
                          <a:ea typeface="Calibri"/>
                          <a:cs typeface="Times New Roman"/>
                        </a:rPr>
                        <a:t>120.76</a:t>
                      </a:r>
                      <a:endParaRPr lang="tr-TR" sz="3200">
                        <a:latin typeface="Calibri"/>
                        <a:ea typeface="Calibri"/>
                        <a:cs typeface="Times New Roman"/>
                      </a:endParaRPr>
                    </a:p>
                  </a:txBody>
                  <a:tcPr marL="68580" marR="68580" marT="0" marB="0"/>
                </a:tc>
                <a:tc>
                  <a:txBody>
                    <a:bodyPr/>
                    <a:lstStyle/>
                    <a:p>
                      <a:pPr algn="ctr">
                        <a:lnSpc>
                          <a:spcPct val="150000"/>
                        </a:lnSpc>
                        <a:spcAft>
                          <a:spcPts val="0"/>
                        </a:spcAft>
                      </a:pPr>
                      <a:r>
                        <a:rPr lang="tr-TR" sz="3200" dirty="0">
                          <a:latin typeface="Times New Roman"/>
                          <a:ea typeface="Calibri"/>
                          <a:cs typeface="Times New Roman"/>
                        </a:rPr>
                        <a:t>52.87</a:t>
                      </a:r>
                      <a:endParaRPr lang="tr-TR" sz="3200" dirty="0">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400" dirty="0">
                <a:ln>
                  <a:noFill/>
                </a:ln>
                <a:solidFill>
                  <a:schemeClr val="tx1"/>
                </a:solidFill>
                <a:effectLst/>
                <a:latin typeface="Times New Roman" pitchFamily="18" charset="0"/>
                <a:ea typeface="Calibri" pitchFamily="34" charset="0"/>
                <a:cs typeface="Times New Roman" pitchFamily="18" charset="0"/>
              </a:rPr>
              <a:t>Okuma Hızı Norm Çalışması 1 </a:t>
            </a:r>
            <a:r>
              <a:rPr lang="tr-TR" sz="2400" dirty="0">
                <a:solidFill>
                  <a:schemeClr val="tx1"/>
                </a:solidFill>
                <a:latin typeface="Times New Roman" pitchFamily="18" charset="0"/>
                <a:cs typeface="Times New Roman" pitchFamily="18" charset="0"/>
              </a:rPr>
              <a:t>(Gökçe-</a:t>
            </a:r>
            <a:r>
              <a:rPr lang="tr-TR" sz="2400" dirty="0" err="1">
                <a:solidFill>
                  <a:schemeClr val="tx1"/>
                </a:solidFill>
                <a:latin typeface="Times New Roman" pitchFamily="18" charset="0"/>
                <a:cs typeface="Times New Roman" pitchFamily="18" charset="0"/>
              </a:rPr>
              <a:t>Sarıpınar</a:t>
            </a:r>
            <a:r>
              <a:rPr lang="tr-TR" sz="2400" dirty="0">
                <a:solidFill>
                  <a:schemeClr val="tx1"/>
                </a:solidFill>
                <a:latin typeface="Times New Roman" pitchFamily="18" charset="0"/>
                <a:cs typeface="Times New Roman" pitchFamily="18" charset="0"/>
              </a:rPr>
              <a:t> ve Erden, 2010</a:t>
            </a:r>
            <a:r>
              <a:rPr lang="tr-TR" sz="24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1943100" y="2133600"/>
          <a:ext cx="6591300" cy="3840480"/>
        </p:xfrm>
        <a:graphic>
          <a:graphicData uri="http://schemas.openxmlformats.org/drawingml/2006/table">
            <a:tbl>
              <a:tblPr firstRow="1" bandRow="1">
                <a:tableStyleId>{5C22544A-7EE6-4342-B048-85BDC9FD1C3A}</a:tableStyleId>
              </a:tblPr>
              <a:tblGrid>
                <a:gridCol w="2197100">
                  <a:extLst>
                    <a:ext uri="{9D8B030D-6E8A-4147-A177-3AD203B41FA5}">
                      <a16:colId xmlns="" xmlns:a16="http://schemas.microsoft.com/office/drawing/2014/main" val="20000"/>
                    </a:ext>
                  </a:extLst>
                </a:gridCol>
                <a:gridCol w="2197100">
                  <a:extLst>
                    <a:ext uri="{9D8B030D-6E8A-4147-A177-3AD203B41FA5}">
                      <a16:colId xmlns="" xmlns:a16="http://schemas.microsoft.com/office/drawing/2014/main" val="20001"/>
                    </a:ext>
                  </a:extLst>
                </a:gridCol>
                <a:gridCol w="2197100">
                  <a:extLst>
                    <a:ext uri="{9D8B030D-6E8A-4147-A177-3AD203B41FA5}">
                      <a16:colId xmlns="" xmlns:a16="http://schemas.microsoft.com/office/drawing/2014/main" val="20002"/>
                    </a:ext>
                  </a:extLst>
                </a:gridCol>
              </a:tblGrid>
              <a:tr h="370840">
                <a:tc>
                  <a:txBody>
                    <a:bodyPr/>
                    <a:lstStyle/>
                    <a:p>
                      <a:pPr algn="ctr">
                        <a:lnSpc>
                          <a:spcPct val="150000"/>
                        </a:lnSpc>
                        <a:spcAft>
                          <a:spcPts val="0"/>
                        </a:spcAft>
                      </a:pPr>
                      <a:r>
                        <a:rPr lang="tr-TR" sz="2800" dirty="0">
                          <a:latin typeface="Times New Roman"/>
                          <a:ea typeface="Calibri"/>
                          <a:cs typeface="Times New Roman"/>
                        </a:rPr>
                        <a:t>Sınıf Düzeyi</a:t>
                      </a:r>
                      <a:endParaRPr lang="tr-TR" sz="2800" dirty="0">
                        <a:latin typeface="Calibri"/>
                        <a:ea typeface="Calibri"/>
                        <a:cs typeface="Times New Roman"/>
                      </a:endParaRPr>
                    </a:p>
                  </a:txBody>
                  <a:tcPr marL="54928" marR="54928" marT="0" marB="0">
                    <a:solidFill>
                      <a:schemeClr val="accent5">
                        <a:lumMod val="75000"/>
                      </a:schemeClr>
                    </a:solidFill>
                  </a:tcPr>
                </a:tc>
                <a:tc>
                  <a:txBody>
                    <a:bodyPr/>
                    <a:lstStyle/>
                    <a:p>
                      <a:pPr algn="ctr">
                        <a:lnSpc>
                          <a:spcPct val="150000"/>
                        </a:lnSpc>
                        <a:spcAft>
                          <a:spcPts val="0"/>
                        </a:spcAft>
                      </a:pPr>
                      <a:r>
                        <a:rPr lang="tr-TR" sz="2800">
                          <a:latin typeface="Times New Roman"/>
                          <a:ea typeface="Calibri"/>
                          <a:cs typeface="Times New Roman"/>
                        </a:rPr>
                        <a:t>Ortalama</a:t>
                      </a:r>
                      <a:endParaRPr lang="tr-TR" sz="2800">
                        <a:latin typeface="Calibri"/>
                        <a:ea typeface="Calibri"/>
                        <a:cs typeface="Times New Roman"/>
                      </a:endParaRPr>
                    </a:p>
                  </a:txBody>
                  <a:tcPr marL="54928" marR="54928" marT="0" marB="0">
                    <a:solidFill>
                      <a:schemeClr val="accent5">
                        <a:lumMod val="75000"/>
                      </a:schemeClr>
                    </a:solidFill>
                  </a:tcPr>
                </a:tc>
                <a:tc>
                  <a:txBody>
                    <a:bodyPr/>
                    <a:lstStyle/>
                    <a:p>
                      <a:pPr algn="ctr">
                        <a:lnSpc>
                          <a:spcPct val="150000"/>
                        </a:lnSpc>
                        <a:spcAft>
                          <a:spcPts val="0"/>
                        </a:spcAft>
                      </a:pPr>
                      <a:r>
                        <a:rPr lang="tr-TR" sz="2800" dirty="0">
                          <a:latin typeface="Times New Roman"/>
                          <a:ea typeface="Calibri"/>
                          <a:cs typeface="Times New Roman"/>
                        </a:rPr>
                        <a:t>SS</a:t>
                      </a:r>
                      <a:endParaRPr lang="tr-TR" sz="2800" dirty="0">
                        <a:latin typeface="Calibri"/>
                        <a:ea typeface="Calibri"/>
                        <a:cs typeface="Times New Roman"/>
                      </a:endParaRPr>
                    </a:p>
                  </a:txBody>
                  <a:tcPr marL="54928" marR="54928" marT="0" marB="0">
                    <a:solidFill>
                      <a:schemeClr val="accent5">
                        <a:lumMod val="75000"/>
                      </a:schemeClr>
                    </a:solidFill>
                  </a:tcPr>
                </a:tc>
                <a:extLst>
                  <a:ext uri="{0D108BD9-81ED-4DB2-BD59-A6C34878D82A}">
                    <a16:rowId xmlns="" xmlns:a16="http://schemas.microsoft.com/office/drawing/2014/main" val="10000"/>
                  </a:ext>
                </a:extLst>
              </a:tr>
              <a:tr h="370840">
                <a:tc>
                  <a:txBody>
                    <a:bodyPr/>
                    <a:lstStyle/>
                    <a:p>
                      <a:pPr algn="ctr">
                        <a:lnSpc>
                          <a:spcPct val="150000"/>
                        </a:lnSpc>
                        <a:spcAft>
                          <a:spcPts val="0"/>
                        </a:spcAft>
                      </a:pPr>
                      <a:r>
                        <a:rPr lang="tr-TR" sz="2800">
                          <a:latin typeface="Times New Roman"/>
                          <a:ea typeface="Calibri"/>
                          <a:cs typeface="Times New Roman"/>
                        </a:rPr>
                        <a:t>1. Sınıf</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dirty="0" smtClean="0">
                          <a:solidFill>
                            <a:srgbClr val="000000"/>
                          </a:solidFill>
                          <a:latin typeface="Times New Roman"/>
                          <a:ea typeface="Calibri"/>
                          <a:cs typeface="Times New Roman"/>
                        </a:rPr>
                        <a:t>48.17</a:t>
                      </a:r>
                      <a:endParaRPr lang="tr-TR" sz="2800" dirty="0">
                        <a:latin typeface="Calibri"/>
                        <a:ea typeface="Calibri"/>
                        <a:cs typeface="Times New Roman"/>
                      </a:endParaRPr>
                    </a:p>
                  </a:txBody>
                  <a:tcPr marL="54928" marR="54928" marT="0" marB="0"/>
                </a:tc>
                <a:tc>
                  <a:txBody>
                    <a:bodyPr/>
                    <a:lstStyle/>
                    <a:p>
                      <a:pPr algn="ctr">
                        <a:lnSpc>
                          <a:spcPct val="150000"/>
                        </a:lnSpc>
                        <a:spcAft>
                          <a:spcPts val="0"/>
                        </a:spcAft>
                      </a:pPr>
                      <a:r>
                        <a:rPr lang="tr-TR" sz="2800">
                          <a:solidFill>
                            <a:srgbClr val="000000"/>
                          </a:solidFill>
                          <a:latin typeface="Times New Roman"/>
                          <a:ea typeface="Calibri"/>
                          <a:cs typeface="Times New Roman"/>
                        </a:rPr>
                        <a:t>15.17</a:t>
                      </a:r>
                      <a:endParaRPr lang="tr-TR" sz="2800">
                        <a:latin typeface="Calibri"/>
                        <a:ea typeface="Calibri"/>
                        <a:cs typeface="Times New Roman"/>
                      </a:endParaRPr>
                    </a:p>
                  </a:txBody>
                  <a:tcPr marL="54928" marR="54928" marT="0" marB="0"/>
                </a:tc>
                <a:extLst>
                  <a:ext uri="{0D108BD9-81ED-4DB2-BD59-A6C34878D82A}">
                    <a16:rowId xmlns="" xmlns:a16="http://schemas.microsoft.com/office/drawing/2014/main" val="10001"/>
                  </a:ext>
                </a:extLst>
              </a:tr>
              <a:tr h="370840">
                <a:tc>
                  <a:txBody>
                    <a:bodyPr/>
                    <a:lstStyle/>
                    <a:p>
                      <a:pPr algn="ctr">
                        <a:lnSpc>
                          <a:spcPct val="150000"/>
                        </a:lnSpc>
                        <a:spcAft>
                          <a:spcPts val="0"/>
                        </a:spcAft>
                      </a:pPr>
                      <a:r>
                        <a:rPr lang="tr-TR" sz="2800">
                          <a:latin typeface="Times New Roman"/>
                          <a:ea typeface="Calibri"/>
                          <a:cs typeface="Times New Roman"/>
                        </a:rPr>
                        <a:t>2. Sınıf</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dirty="0" smtClean="0">
                          <a:solidFill>
                            <a:srgbClr val="000000"/>
                          </a:solidFill>
                          <a:latin typeface="Times New Roman"/>
                          <a:ea typeface="Calibri"/>
                          <a:cs typeface="Times New Roman"/>
                        </a:rPr>
                        <a:t>73.37</a:t>
                      </a:r>
                      <a:endParaRPr lang="tr-TR" sz="2800" dirty="0">
                        <a:latin typeface="Calibri"/>
                        <a:ea typeface="Calibri"/>
                        <a:cs typeface="Times New Roman"/>
                      </a:endParaRPr>
                    </a:p>
                  </a:txBody>
                  <a:tcPr marL="54928" marR="54928" marT="0" marB="0"/>
                </a:tc>
                <a:tc>
                  <a:txBody>
                    <a:bodyPr/>
                    <a:lstStyle/>
                    <a:p>
                      <a:pPr algn="ctr">
                        <a:lnSpc>
                          <a:spcPct val="150000"/>
                        </a:lnSpc>
                        <a:spcAft>
                          <a:spcPts val="0"/>
                        </a:spcAft>
                      </a:pPr>
                      <a:r>
                        <a:rPr lang="tr-TR" sz="2800">
                          <a:solidFill>
                            <a:srgbClr val="000000"/>
                          </a:solidFill>
                          <a:latin typeface="Times New Roman"/>
                          <a:ea typeface="Calibri"/>
                          <a:cs typeface="Times New Roman"/>
                        </a:rPr>
                        <a:t>26.37</a:t>
                      </a:r>
                      <a:endParaRPr lang="tr-TR" sz="2800">
                        <a:latin typeface="Calibri"/>
                        <a:ea typeface="Calibri"/>
                        <a:cs typeface="Times New Roman"/>
                      </a:endParaRPr>
                    </a:p>
                  </a:txBody>
                  <a:tcPr marL="54928" marR="54928" marT="0" marB="0"/>
                </a:tc>
                <a:extLst>
                  <a:ext uri="{0D108BD9-81ED-4DB2-BD59-A6C34878D82A}">
                    <a16:rowId xmlns="" xmlns:a16="http://schemas.microsoft.com/office/drawing/2014/main" val="10002"/>
                  </a:ext>
                </a:extLst>
              </a:tr>
              <a:tr h="370840">
                <a:tc>
                  <a:txBody>
                    <a:bodyPr/>
                    <a:lstStyle/>
                    <a:p>
                      <a:pPr algn="ctr">
                        <a:lnSpc>
                          <a:spcPct val="150000"/>
                        </a:lnSpc>
                        <a:spcAft>
                          <a:spcPts val="0"/>
                        </a:spcAft>
                      </a:pPr>
                      <a:r>
                        <a:rPr lang="tr-TR" sz="2800">
                          <a:latin typeface="Times New Roman"/>
                          <a:ea typeface="Calibri"/>
                          <a:cs typeface="Times New Roman"/>
                        </a:rPr>
                        <a:t>3. Sınıf</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dirty="0" smtClean="0">
                          <a:solidFill>
                            <a:srgbClr val="000000"/>
                          </a:solidFill>
                          <a:latin typeface="Times New Roman"/>
                          <a:ea typeface="Calibri"/>
                          <a:cs typeface="Times New Roman"/>
                        </a:rPr>
                        <a:t>88.66</a:t>
                      </a:r>
                      <a:endParaRPr lang="tr-TR" sz="2800" dirty="0">
                        <a:latin typeface="Calibri"/>
                        <a:ea typeface="Calibri"/>
                        <a:cs typeface="Times New Roman"/>
                      </a:endParaRPr>
                    </a:p>
                  </a:txBody>
                  <a:tcPr marL="54928" marR="54928" marT="0" marB="0"/>
                </a:tc>
                <a:tc>
                  <a:txBody>
                    <a:bodyPr/>
                    <a:lstStyle/>
                    <a:p>
                      <a:pPr algn="ctr">
                        <a:lnSpc>
                          <a:spcPct val="150000"/>
                        </a:lnSpc>
                        <a:spcAft>
                          <a:spcPts val="0"/>
                        </a:spcAft>
                      </a:pPr>
                      <a:r>
                        <a:rPr lang="tr-TR" sz="2800">
                          <a:solidFill>
                            <a:srgbClr val="000000"/>
                          </a:solidFill>
                          <a:latin typeface="Times New Roman"/>
                          <a:ea typeface="Calibri"/>
                          <a:cs typeface="Times New Roman"/>
                        </a:rPr>
                        <a:t>24.72</a:t>
                      </a:r>
                      <a:endParaRPr lang="tr-TR" sz="2800">
                        <a:latin typeface="Calibri"/>
                        <a:ea typeface="Calibri"/>
                        <a:cs typeface="Times New Roman"/>
                      </a:endParaRPr>
                    </a:p>
                  </a:txBody>
                  <a:tcPr marL="54928" marR="54928" marT="0" marB="0"/>
                </a:tc>
                <a:extLst>
                  <a:ext uri="{0D108BD9-81ED-4DB2-BD59-A6C34878D82A}">
                    <a16:rowId xmlns="" xmlns:a16="http://schemas.microsoft.com/office/drawing/2014/main" val="10003"/>
                  </a:ext>
                </a:extLst>
              </a:tr>
              <a:tr h="370840">
                <a:tc>
                  <a:txBody>
                    <a:bodyPr/>
                    <a:lstStyle/>
                    <a:p>
                      <a:pPr algn="ctr">
                        <a:lnSpc>
                          <a:spcPct val="150000"/>
                        </a:lnSpc>
                        <a:spcAft>
                          <a:spcPts val="0"/>
                        </a:spcAft>
                      </a:pPr>
                      <a:r>
                        <a:rPr lang="tr-TR" sz="2800">
                          <a:latin typeface="Times New Roman"/>
                          <a:ea typeface="Calibri"/>
                          <a:cs typeface="Times New Roman"/>
                        </a:rPr>
                        <a:t>4. Sınıf</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dirty="0" smtClean="0">
                          <a:solidFill>
                            <a:srgbClr val="000000"/>
                          </a:solidFill>
                          <a:latin typeface="Times New Roman"/>
                          <a:ea typeface="Calibri"/>
                          <a:cs typeface="Times New Roman"/>
                        </a:rPr>
                        <a:t>99.34</a:t>
                      </a:r>
                      <a:endParaRPr lang="tr-TR" sz="2800" dirty="0">
                        <a:latin typeface="Calibri"/>
                        <a:ea typeface="Calibri"/>
                        <a:cs typeface="Times New Roman"/>
                      </a:endParaRPr>
                    </a:p>
                  </a:txBody>
                  <a:tcPr marL="54928" marR="54928" marT="0" marB="0"/>
                </a:tc>
                <a:tc>
                  <a:txBody>
                    <a:bodyPr/>
                    <a:lstStyle/>
                    <a:p>
                      <a:pPr algn="ctr">
                        <a:lnSpc>
                          <a:spcPct val="150000"/>
                        </a:lnSpc>
                        <a:spcAft>
                          <a:spcPts val="0"/>
                        </a:spcAft>
                      </a:pPr>
                      <a:r>
                        <a:rPr lang="tr-TR" sz="2800">
                          <a:solidFill>
                            <a:srgbClr val="000000"/>
                          </a:solidFill>
                          <a:latin typeface="Times New Roman"/>
                          <a:ea typeface="Calibri"/>
                          <a:cs typeface="Times New Roman"/>
                        </a:rPr>
                        <a:t>29.47</a:t>
                      </a:r>
                      <a:endParaRPr lang="tr-TR" sz="2800">
                        <a:latin typeface="Calibri"/>
                        <a:ea typeface="Calibri"/>
                        <a:cs typeface="Times New Roman"/>
                      </a:endParaRPr>
                    </a:p>
                  </a:txBody>
                  <a:tcPr marL="54928" marR="54928" marT="0" marB="0"/>
                </a:tc>
                <a:extLst>
                  <a:ext uri="{0D108BD9-81ED-4DB2-BD59-A6C34878D82A}">
                    <a16:rowId xmlns="" xmlns:a16="http://schemas.microsoft.com/office/drawing/2014/main" val="10004"/>
                  </a:ext>
                </a:extLst>
              </a:tr>
              <a:tr h="370840">
                <a:tc>
                  <a:txBody>
                    <a:bodyPr/>
                    <a:lstStyle/>
                    <a:p>
                      <a:pPr algn="ctr">
                        <a:lnSpc>
                          <a:spcPct val="150000"/>
                        </a:lnSpc>
                        <a:spcAft>
                          <a:spcPts val="0"/>
                        </a:spcAft>
                      </a:pPr>
                      <a:r>
                        <a:rPr lang="tr-TR" sz="2800">
                          <a:latin typeface="Times New Roman"/>
                          <a:ea typeface="Calibri"/>
                          <a:cs typeface="Times New Roman"/>
                        </a:rPr>
                        <a:t>5. Sınıf</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a:solidFill>
                            <a:srgbClr val="000000"/>
                          </a:solidFill>
                          <a:latin typeface="Times New Roman"/>
                          <a:ea typeface="Calibri"/>
                          <a:cs typeface="Times New Roman"/>
                        </a:rPr>
                        <a:t>104.35</a:t>
                      </a:r>
                      <a:endParaRPr lang="tr-TR" sz="2800">
                        <a:latin typeface="Calibri"/>
                        <a:ea typeface="Calibri"/>
                        <a:cs typeface="Times New Roman"/>
                      </a:endParaRPr>
                    </a:p>
                  </a:txBody>
                  <a:tcPr marL="54928" marR="54928" marT="0" marB="0"/>
                </a:tc>
                <a:tc>
                  <a:txBody>
                    <a:bodyPr/>
                    <a:lstStyle/>
                    <a:p>
                      <a:pPr algn="ctr">
                        <a:lnSpc>
                          <a:spcPct val="150000"/>
                        </a:lnSpc>
                        <a:spcAft>
                          <a:spcPts val="0"/>
                        </a:spcAft>
                      </a:pPr>
                      <a:r>
                        <a:rPr lang="tr-TR" sz="2800" dirty="0">
                          <a:solidFill>
                            <a:srgbClr val="000000"/>
                          </a:solidFill>
                          <a:latin typeface="Times New Roman"/>
                          <a:ea typeface="Calibri"/>
                          <a:cs typeface="Times New Roman"/>
                        </a:rPr>
                        <a:t>35 25</a:t>
                      </a:r>
                      <a:endParaRPr lang="tr-TR" sz="2800" dirty="0">
                        <a:latin typeface="Calibri"/>
                        <a:ea typeface="Calibri"/>
                        <a:cs typeface="Times New Roman"/>
                      </a:endParaRPr>
                    </a:p>
                  </a:txBody>
                  <a:tcPr marL="54928" marR="54928" marT="0" marB="0"/>
                </a:tc>
                <a:extLst>
                  <a:ext uri="{0D108BD9-81ED-4DB2-BD59-A6C34878D82A}">
                    <a16:rowId xmlns="" xmlns:a16="http://schemas.microsoft.com/office/drawing/2014/main" val="10005"/>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normAutofit/>
          </a:bodyPr>
          <a:lstStyle/>
          <a:p>
            <a:pPr algn="ctr"/>
            <a:r>
              <a:rPr lang="tr-TR" sz="2400" dirty="0" smtClean="0">
                <a:solidFill>
                  <a:schemeClr val="tx1"/>
                </a:solidFill>
              </a:rPr>
              <a:t>Okuma Doğruluğu ve Düzeyi</a:t>
            </a:r>
            <a:endParaRPr lang="tr-TR" sz="2400" dirty="0">
              <a:solidFill>
                <a:schemeClr val="tx1"/>
              </a:solidFill>
            </a:endParaRPr>
          </a:p>
        </p:txBody>
      </p:sp>
      <p:graphicFrame>
        <p:nvGraphicFramePr>
          <p:cNvPr id="4" name="3 İçerik Yer Tutucusu"/>
          <p:cNvGraphicFramePr>
            <a:graphicFrameLocks noGrp="1"/>
          </p:cNvGraphicFramePr>
          <p:nvPr>
            <p:ph idx="1"/>
            <p:extLst>
              <p:ext uri="{D42A27DB-BD31-4B8C-83A1-F6EECF244321}">
                <p14:modId xmlns="" xmlns:p14="http://schemas.microsoft.com/office/powerpoint/2010/main" val="2511027415"/>
              </p:ext>
            </p:extLst>
          </p:nvPr>
        </p:nvGraphicFramePr>
        <p:xfrm>
          <a:off x="457200" y="1052736"/>
          <a:ext cx="8229600" cy="4580224"/>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529669">
                <a:tc>
                  <a:txBody>
                    <a:bodyPr/>
                    <a:lstStyle/>
                    <a:p>
                      <a:pPr algn="ctr">
                        <a:lnSpc>
                          <a:spcPct val="115000"/>
                        </a:lnSpc>
                        <a:spcAft>
                          <a:spcPts val="0"/>
                        </a:spcAft>
                      </a:pPr>
                      <a:r>
                        <a:rPr lang="tr-TR" sz="1400" dirty="0">
                          <a:latin typeface="Times New Roman"/>
                          <a:ea typeface="Calibri"/>
                          <a:cs typeface="Times New Roman"/>
                        </a:rPr>
                        <a:t>Okuma Düzeyi</a:t>
                      </a:r>
                      <a:endParaRPr lang="tr-TR" sz="1400" dirty="0">
                        <a:latin typeface="Calibri"/>
                        <a:ea typeface="Calibri"/>
                        <a:cs typeface="Times New Roman"/>
                      </a:endParaRPr>
                    </a:p>
                  </a:txBody>
                  <a:tcPr marL="68580" marR="68580" marT="0" marB="0"/>
                </a:tc>
                <a:tc>
                  <a:txBody>
                    <a:bodyPr/>
                    <a:lstStyle/>
                    <a:p>
                      <a:pPr algn="ctr">
                        <a:lnSpc>
                          <a:spcPct val="115000"/>
                        </a:lnSpc>
                        <a:spcAft>
                          <a:spcPts val="0"/>
                        </a:spcAft>
                      </a:pPr>
                      <a:r>
                        <a:rPr lang="tr-TR" sz="1400">
                          <a:latin typeface="Times New Roman"/>
                          <a:ea typeface="Calibri"/>
                          <a:cs typeface="Times New Roman"/>
                        </a:rPr>
                        <a:t>Tanım</a:t>
                      </a:r>
                      <a:endParaRPr lang="tr-TR" sz="1400">
                        <a:latin typeface="Calibri"/>
                        <a:ea typeface="Calibri"/>
                        <a:cs typeface="Times New Roman"/>
                      </a:endParaRPr>
                    </a:p>
                  </a:txBody>
                  <a:tcPr marL="68580" marR="68580" marT="0" marB="0"/>
                </a:tc>
                <a:tc>
                  <a:txBody>
                    <a:bodyPr/>
                    <a:lstStyle/>
                    <a:p>
                      <a:pPr algn="ctr">
                        <a:lnSpc>
                          <a:spcPct val="115000"/>
                        </a:lnSpc>
                        <a:spcAft>
                          <a:spcPts val="0"/>
                        </a:spcAft>
                      </a:pPr>
                      <a:r>
                        <a:rPr lang="tr-TR" sz="1400">
                          <a:latin typeface="Times New Roman"/>
                          <a:ea typeface="Calibri"/>
                          <a:cs typeface="Times New Roman"/>
                        </a:rPr>
                        <a:t>Okuma Doğruluğu</a:t>
                      </a:r>
                      <a:endParaRPr lang="tr-TR" sz="1400">
                        <a:latin typeface="Calibri"/>
                        <a:ea typeface="Calibri"/>
                        <a:cs typeface="Times New Roman"/>
                      </a:endParaRPr>
                    </a:p>
                  </a:txBody>
                  <a:tcPr marL="68580" marR="68580" marT="0" marB="0"/>
                </a:tc>
                <a:tc>
                  <a:txBody>
                    <a:bodyPr/>
                    <a:lstStyle/>
                    <a:p>
                      <a:pPr algn="ctr">
                        <a:lnSpc>
                          <a:spcPct val="115000"/>
                        </a:lnSpc>
                        <a:spcAft>
                          <a:spcPts val="0"/>
                        </a:spcAft>
                      </a:pPr>
                      <a:r>
                        <a:rPr lang="tr-TR" sz="1400">
                          <a:latin typeface="Times New Roman"/>
                          <a:ea typeface="Calibri"/>
                          <a:cs typeface="Times New Roman"/>
                        </a:rPr>
                        <a:t>Okuduğunu Anlama Doğruluğu</a:t>
                      </a:r>
                      <a:endParaRPr lang="tr-TR" sz="1400">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1350185">
                <a:tc>
                  <a:txBody>
                    <a:bodyPr/>
                    <a:lstStyle/>
                    <a:p>
                      <a:pPr algn="just">
                        <a:lnSpc>
                          <a:spcPct val="150000"/>
                        </a:lnSpc>
                        <a:spcAft>
                          <a:spcPts val="0"/>
                        </a:spcAft>
                      </a:pPr>
                      <a:r>
                        <a:rPr lang="tr-TR" sz="1400">
                          <a:latin typeface="Times New Roman"/>
                          <a:ea typeface="Calibri"/>
                          <a:cs typeface="Times New Roman"/>
                        </a:rPr>
                        <a:t>Bağımsız</a:t>
                      </a:r>
                      <a:endParaRPr lang="tr-TR" sz="1400">
                        <a:latin typeface="Calibri"/>
                        <a:ea typeface="Calibri"/>
                        <a:cs typeface="Times New Roman"/>
                      </a:endParaRPr>
                    </a:p>
                  </a:txBody>
                  <a:tcPr marL="68580" marR="68580" marT="0" marB="0"/>
                </a:tc>
                <a:tc>
                  <a:txBody>
                    <a:bodyPr/>
                    <a:lstStyle/>
                    <a:p>
                      <a:pPr algn="just">
                        <a:lnSpc>
                          <a:spcPct val="115000"/>
                        </a:lnSpc>
                        <a:spcAft>
                          <a:spcPts val="0"/>
                        </a:spcAft>
                      </a:pPr>
                      <a:r>
                        <a:rPr lang="tr-TR" sz="1400" dirty="0">
                          <a:latin typeface="Times New Roman"/>
                          <a:ea typeface="Calibri"/>
                          <a:cs typeface="Times New Roman"/>
                        </a:rPr>
                        <a:t>Okuma akıcı ve doğaldır. Parmakla izleme gibi olumsuz okuma davranışları yoktur. Öğrenci bağımsız okur. </a:t>
                      </a:r>
                      <a:endParaRPr lang="tr-TR" sz="1400" dirty="0">
                        <a:latin typeface="Calibri"/>
                        <a:ea typeface="Calibri"/>
                        <a:cs typeface="Times New Roman"/>
                      </a:endParaRPr>
                    </a:p>
                  </a:txBody>
                  <a:tcPr marL="68580" marR="68580" marT="0" marB="0"/>
                </a:tc>
                <a:tc>
                  <a:txBody>
                    <a:bodyPr/>
                    <a:lstStyle/>
                    <a:p>
                      <a:pPr algn="just">
                        <a:lnSpc>
                          <a:spcPct val="150000"/>
                        </a:lnSpc>
                        <a:spcAft>
                          <a:spcPts val="0"/>
                        </a:spcAft>
                      </a:pPr>
                      <a:r>
                        <a:rPr lang="tr-TR" sz="1400" dirty="0">
                          <a:latin typeface="Times New Roman"/>
                          <a:ea typeface="Calibri"/>
                          <a:cs typeface="Times New Roman"/>
                        </a:rPr>
                        <a:t>%</a:t>
                      </a:r>
                      <a:r>
                        <a:rPr lang="tr-TR" sz="1400" dirty="0" smtClean="0">
                          <a:latin typeface="Times New Roman"/>
                          <a:ea typeface="Calibri"/>
                          <a:cs typeface="Times New Roman"/>
                        </a:rPr>
                        <a:t>100-95</a:t>
                      </a:r>
                      <a:endParaRPr lang="tr-TR" sz="1400" dirty="0">
                        <a:latin typeface="Calibri"/>
                        <a:ea typeface="Calibri"/>
                        <a:cs typeface="Times New Roman"/>
                      </a:endParaRPr>
                    </a:p>
                  </a:txBody>
                  <a:tcPr marL="68580" marR="68580" marT="0" marB="0"/>
                </a:tc>
                <a:tc>
                  <a:txBody>
                    <a:bodyPr/>
                    <a:lstStyle/>
                    <a:p>
                      <a:pPr algn="just">
                        <a:lnSpc>
                          <a:spcPct val="150000"/>
                        </a:lnSpc>
                        <a:spcAft>
                          <a:spcPts val="0"/>
                        </a:spcAft>
                      </a:pPr>
                      <a:r>
                        <a:rPr lang="tr-TR" sz="1400">
                          <a:latin typeface="Times New Roman"/>
                          <a:ea typeface="Calibri"/>
                          <a:cs typeface="Times New Roman"/>
                        </a:rPr>
                        <a:t>%100-90</a:t>
                      </a:r>
                      <a:endParaRPr lang="tr-TR" sz="1400">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350185">
                <a:tc>
                  <a:txBody>
                    <a:bodyPr/>
                    <a:lstStyle/>
                    <a:p>
                      <a:pPr algn="just">
                        <a:lnSpc>
                          <a:spcPct val="150000"/>
                        </a:lnSpc>
                        <a:spcAft>
                          <a:spcPts val="0"/>
                        </a:spcAft>
                      </a:pPr>
                      <a:r>
                        <a:rPr lang="tr-TR" sz="1400">
                          <a:latin typeface="Times New Roman"/>
                          <a:ea typeface="Calibri"/>
                          <a:cs typeface="Times New Roman"/>
                        </a:rPr>
                        <a:t>Öğretimsel</a:t>
                      </a:r>
                      <a:endParaRPr lang="tr-TR" sz="1400">
                        <a:latin typeface="Calibri"/>
                        <a:ea typeface="Calibri"/>
                        <a:cs typeface="Times New Roman"/>
                      </a:endParaRPr>
                    </a:p>
                  </a:txBody>
                  <a:tcPr marL="68580" marR="68580" marT="0" marB="0"/>
                </a:tc>
                <a:tc>
                  <a:txBody>
                    <a:bodyPr/>
                    <a:lstStyle/>
                    <a:p>
                      <a:pPr algn="just">
                        <a:lnSpc>
                          <a:spcPct val="115000"/>
                        </a:lnSpc>
                        <a:spcAft>
                          <a:spcPts val="0"/>
                        </a:spcAft>
                      </a:pPr>
                      <a:r>
                        <a:rPr lang="tr-TR" sz="1400">
                          <a:latin typeface="Times New Roman"/>
                          <a:ea typeface="Calibri"/>
                          <a:cs typeface="Times New Roman"/>
                        </a:rPr>
                        <a:t>Öğretmenin öğretimi yapacağı düzeydir. Bu düzeyde öğrenci çok güçlük yaşamasa da yardıma gereksinim duyar. </a:t>
                      </a:r>
                      <a:endParaRPr lang="tr-TR" sz="1400">
                        <a:latin typeface="Calibri"/>
                        <a:ea typeface="Calibri"/>
                        <a:cs typeface="Times New Roman"/>
                      </a:endParaRPr>
                    </a:p>
                  </a:txBody>
                  <a:tcPr marL="68580" marR="68580" marT="0" marB="0"/>
                </a:tc>
                <a:tc>
                  <a:txBody>
                    <a:bodyPr/>
                    <a:lstStyle/>
                    <a:p>
                      <a:pPr algn="just">
                        <a:lnSpc>
                          <a:spcPct val="150000"/>
                        </a:lnSpc>
                        <a:spcAft>
                          <a:spcPts val="0"/>
                        </a:spcAft>
                      </a:pPr>
                      <a:r>
                        <a:rPr lang="tr-TR" sz="1400" dirty="0">
                          <a:latin typeface="Times New Roman"/>
                          <a:ea typeface="Calibri"/>
                          <a:cs typeface="Times New Roman"/>
                        </a:rPr>
                        <a:t>%</a:t>
                      </a:r>
                      <a:r>
                        <a:rPr lang="tr-TR" sz="1400" dirty="0" smtClean="0">
                          <a:latin typeface="Times New Roman"/>
                          <a:ea typeface="Calibri"/>
                          <a:cs typeface="Times New Roman"/>
                        </a:rPr>
                        <a:t>94-90</a:t>
                      </a:r>
                      <a:endParaRPr lang="tr-TR" sz="1400" dirty="0">
                        <a:latin typeface="Calibri"/>
                        <a:ea typeface="Calibri"/>
                        <a:cs typeface="Times New Roman"/>
                      </a:endParaRPr>
                    </a:p>
                  </a:txBody>
                  <a:tcPr marL="68580" marR="68580" marT="0" marB="0"/>
                </a:tc>
                <a:tc>
                  <a:txBody>
                    <a:bodyPr/>
                    <a:lstStyle/>
                    <a:p>
                      <a:pPr algn="just">
                        <a:lnSpc>
                          <a:spcPct val="150000"/>
                        </a:lnSpc>
                        <a:spcAft>
                          <a:spcPts val="0"/>
                        </a:spcAft>
                      </a:pPr>
                      <a:r>
                        <a:rPr lang="tr-TR" sz="1400">
                          <a:latin typeface="Times New Roman"/>
                          <a:ea typeface="Calibri"/>
                          <a:cs typeface="Times New Roman"/>
                        </a:rPr>
                        <a:t>%89-70</a:t>
                      </a:r>
                      <a:endParaRPr lang="tr-TR" sz="1400">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1350185">
                <a:tc>
                  <a:txBody>
                    <a:bodyPr/>
                    <a:lstStyle/>
                    <a:p>
                      <a:pPr algn="just">
                        <a:lnSpc>
                          <a:spcPct val="150000"/>
                        </a:lnSpc>
                        <a:spcAft>
                          <a:spcPts val="0"/>
                        </a:spcAft>
                      </a:pPr>
                      <a:r>
                        <a:rPr lang="tr-TR" sz="1400">
                          <a:latin typeface="Times New Roman"/>
                          <a:ea typeface="Calibri"/>
                          <a:cs typeface="Times New Roman"/>
                        </a:rPr>
                        <a:t>Endişe (başarısız)</a:t>
                      </a:r>
                      <a:endParaRPr lang="tr-TR" sz="1400">
                        <a:latin typeface="Calibri"/>
                        <a:ea typeface="Calibri"/>
                        <a:cs typeface="Times New Roman"/>
                      </a:endParaRPr>
                    </a:p>
                  </a:txBody>
                  <a:tcPr marL="68580" marR="68580" marT="0" marB="0"/>
                </a:tc>
                <a:tc>
                  <a:txBody>
                    <a:bodyPr/>
                    <a:lstStyle/>
                    <a:p>
                      <a:pPr algn="just">
                        <a:lnSpc>
                          <a:spcPct val="115000"/>
                        </a:lnSpc>
                        <a:spcAft>
                          <a:spcPts val="0"/>
                        </a:spcAft>
                      </a:pPr>
                      <a:r>
                        <a:rPr lang="tr-TR" sz="1400">
                          <a:latin typeface="Times New Roman"/>
                          <a:ea typeface="Calibri"/>
                          <a:cs typeface="Times New Roman"/>
                        </a:rPr>
                        <a:t>Öğrenci bu düzeyde çok okuma hatası yapar. Anlamada başarısızdır. Bu düzeyde öğretim yapılmaz. </a:t>
                      </a:r>
                      <a:endParaRPr lang="tr-TR" sz="1400">
                        <a:latin typeface="Calibri"/>
                        <a:ea typeface="Calibri"/>
                        <a:cs typeface="Times New Roman"/>
                      </a:endParaRPr>
                    </a:p>
                  </a:txBody>
                  <a:tcPr marL="68580" marR="68580" marT="0" marB="0"/>
                </a:tc>
                <a:tc>
                  <a:txBody>
                    <a:bodyPr/>
                    <a:lstStyle/>
                    <a:p>
                      <a:pPr algn="just">
                        <a:lnSpc>
                          <a:spcPct val="150000"/>
                        </a:lnSpc>
                        <a:spcAft>
                          <a:spcPts val="0"/>
                        </a:spcAft>
                      </a:pPr>
                      <a:r>
                        <a:rPr lang="tr-TR" sz="1400" dirty="0" smtClean="0">
                          <a:latin typeface="Times New Roman"/>
                          <a:ea typeface="Calibri"/>
                          <a:cs typeface="Times New Roman"/>
                        </a:rPr>
                        <a:t>%89 </a:t>
                      </a:r>
                      <a:r>
                        <a:rPr lang="tr-TR" sz="1400" dirty="0">
                          <a:latin typeface="Times New Roman"/>
                          <a:ea typeface="Calibri"/>
                          <a:cs typeface="Times New Roman"/>
                        </a:rPr>
                        <a:t>ve altı</a:t>
                      </a:r>
                      <a:endParaRPr lang="tr-TR" sz="1400" dirty="0">
                        <a:latin typeface="Calibri"/>
                        <a:ea typeface="Calibri"/>
                        <a:cs typeface="Times New Roman"/>
                      </a:endParaRPr>
                    </a:p>
                  </a:txBody>
                  <a:tcPr marL="68580" marR="68580" marT="0" marB="0"/>
                </a:tc>
                <a:tc>
                  <a:txBody>
                    <a:bodyPr/>
                    <a:lstStyle/>
                    <a:p>
                      <a:pPr algn="just">
                        <a:lnSpc>
                          <a:spcPct val="150000"/>
                        </a:lnSpc>
                        <a:spcAft>
                          <a:spcPts val="0"/>
                        </a:spcAft>
                      </a:pPr>
                      <a:r>
                        <a:rPr lang="tr-TR" sz="1400" dirty="0">
                          <a:latin typeface="Times New Roman"/>
                          <a:ea typeface="Calibri"/>
                          <a:cs typeface="Times New Roman"/>
                        </a:rPr>
                        <a:t>%69 ve altı</a:t>
                      </a:r>
                      <a:endParaRPr lang="tr-TR" sz="1400" dirty="0">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normAutofit/>
          </a:bodyPr>
          <a:lstStyle/>
          <a:p>
            <a:pPr algn="ctr"/>
            <a:r>
              <a:rPr lang="tr-TR" sz="2400" dirty="0" smtClean="0">
                <a:solidFill>
                  <a:schemeClr val="tx1"/>
                </a:solidFill>
              </a:rPr>
              <a:t>Hata Analizi</a:t>
            </a:r>
            <a:endParaRPr lang="tr-TR" sz="2400" dirty="0">
              <a:solidFill>
                <a:schemeClr val="tx1"/>
              </a:solidFill>
            </a:endParaRPr>
          </a:p>
        </p:txBody>
      </p:sp>
      <p:sp>
        <p:nvSpPr>
          <p:cNvPr id="2" name="1 İçerik Yer Tutucusu"/>
          <p:cNvSpPr>
            <a:spLocks noGrp="1"/>
          </p:cNvSpPr>
          <p:nvPr>
            <p:ph idx="1"/>
          </p:nvPr>
        </p:nvSpPr>
        <p:spPr>
          <a:xfrm>
            <a:off x="457200" y="1268760"/>
            <a:ext cx="8229600" cy="4827240"/>
          </a:xfrm>
        </p:spPr>
        <p:txBody>
          <a:bodyPr>
            <a:normAutofit/>
          </a:bodyPr>
          <a:lstStyle/>
          <a:p>
            <a:pPr>
              <a:buNone/>
            </a:pPr>
            <a:r>
              <a:rPr lang="tr-TR" dirty="0" smtClean="0"/>
              <a:t>	</a:t>
            </a:r>
            <a:r>
              <a:rPr lang="tr-TR" dirty="0" smtClean="0">
                <a:solidFill>
                  <a:schemeClr val="tx1"/>
                </a:solidFill>
              </a:rPr>
              <a:t>İşaretleme sistemi:</a:t>
            </a:r>
          </a:p>
          <a:p>
            <a:endParaRPr lang="tr-TR" dirty="0" smtClean="0">
              <a:solidFill>
                <a:schemeClr val="tx1"/>
              </a:solidFill>
            </a:endParaRPr>
          </a:p>
          <a:p>
            <a:pPr lvl="0"/>
            <a:r>
              <a:rPr lang="tr-TR" dirty="0" smtClean="0">
                <a:solidFill>
                  <a:schemeClr val="tx1"/>
                </a:solidFill>
              </a:rPr>
              <a:t>Atlama hatalarında atlanan kısım daire içine alınır.</a:t>
            </a:r>
          </a:p>
          <a:p>
            <a:pPr lvl="0"/>
            <a:r>
              <a:rPr lang="tr-TR" dirty="0" smtClean="0">
                <a:solidFill>
                  <a:schemeClr val="tx1"/>
                </a:solidFill>
              </a:rPr>
              <a:t>Ekleme hatalarında ekleme yapılan yere ^ işareti konularak üzerine yapılan ekleme yazılır.</a:t>
            </a:r>
          </a:p>
          <a:p>
            <a:pPr lvl="0"/>
            <a:r>
              <a:rPr lang="tr-TR" dirty="0" smtClean="0">
                <a:solidFill>
                  <a:schemeClr val="tx1"/>
                </a:solidFill>
              </a:rPr>
              <a:t>pozisyon değiştirme, yerine koyma, değiştirme hatalarında bu hataların sözcük ya da sözcük grubunda üzeri çizilerek hatalı okunan şekli yazılır. </a:t>
            </a:r>
          </a:p>
          <a:p>
            <a:pPr lvl="0"/>
            <a:r>
              <a:rPr lang="tr-TR" dirty="0" smtClean="0">
                <a:solidFill>
                  <a:schemeClr val="tx1"/>
                </a:solidFill>
              </a:rPr>
              <a:t>Tekrarlama hatalarında tekrarlanan kısmın altına dalgalı çizgi işareti konulur.</a:t>
            </a:r>
          </a:p>
          <a:p>
            <a:pPr lvl="0"/>
            <a:r>
              <a:rPr lang="tr-TR" dirty="0" smtClean="0">
                <a:solidFill>
                  <a:schemeClr val="tx1"/>
                </a:solidFill>
              </a:rPr>
              <a:t>Öğrencinin önce yanlış okuyup sonra düzelterek doğru okuduğu sözcüklerin üzeri çizilir, yanlış okunan şekli çizginin üzerine yazılır. Ayrıca kendini düzeltmeyi ifade eden “KD” işareti konulur.   </a:t>
            </a:r>
            <a:r>
              <a:rPr lang="tr-TR" i="1" dirty="0" smtClean="0">
                <a:solidFill>
                  <a:schemeClr val="tx1"/>
                </a:solidFill>
              </a:rPr>
              <a:t> </a:t>
            </a:r>
            <a:endParaRPr lang="tr-TR" dirty="0" smtClean="0">
              <a:solidFill>
                <a:schemeClr val="tx1"/>
              </a:solidFill>
            </a:endParaRPr>
          </a:p>
          <a:p>
            <a:pPr>
              <a:buNone/>
            </a:pPr>
            <a:endParaRPr lang="tr-TR"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945201" y="260648"/>
            <a:ext cx="6589199" cy="720080"/>
          </a:xfrm>
        </p:spPr>
        <p:txBody>
          <a:bodyPr>
            <a:normAutofit fontScale="90000"/>
          </a:bodyPr>
          <a:lstStyle/>
          <a:p>
            <a:pPr algn="ctr"/>
            <a:r>
              <a:rPr lang="tr-TR" sz="3100" dirty="0" smtClean="0">
                <a:solidFill>
                  <a:schemeClr val="tx1"/>
                </a:solidFill>
              </a:rPr>
              <a:t>Okuma Akıcılığının Desteklenmesi</a:t>
            </a:r>
            <a:br>
              <a:rPr lang="tr-TR" sz="3100" dirty="0" smtClean="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
        <p:nvSpPr>
          <p:cNvPr id="2" name="1 İçerik Yer Tutucusu"/>
          <p:cNvSpPr>
            <a:spLocks noGrp="1"/>
          </p:cNvSpPr>
          <p:nvPr>
            <p:ph idx="1"/>
          </p:nvPr>
        </p:nvSpPr>
        <p:spPr>
          <a:xfrm>
            <a:off x="457200" y="980728"/>
            <a:ext cx="8229600" cy="5115272"/>
          </a:xfrm>
        </p:spPr>
        <p:txBody>
          <a:bodyPr>
            <a:normAutofit/>
          </a:bodyPr>
          <a:lstStyle/>
          <a:p>
            <a:r>
              <a:rPr lang="tr-TR" dirty="0" smtClean="0">
                <a:solidFill>
                  <a:schemeClr val="tx1"/>
                </a:solidFill>
              </a:rPr>
              <a:t>Öğrenci henüz sözcükleri okuyamıyorsa sesbirim </a:t>
            </a:r>
            <a:r>
              <a:rPr lang="tr-TR" dirty="0" err="1" smtClean="0">
                <a:solidFill>
                  <a:schemeClr val="tx1"/>
                </a:solidFill>
              </a:rPr>
              <a:t>farkındalığı</a:t>
            </a:r>
            <a:r>
              <a:rPr lang="tr-TR" dirty="0" smtClean="0">
                <a:solidFill>
                  <a:schemeClr val="tx1"/>
                </a:solidFill>
              </a:rPr>
              <a:t> çalışmalarına, alfabetik bilginin desteklenmesine, </a:t>
            </a:r>
            <a:r>
              <a:rPr lang="tr-TR" dirty="0" err="1" smtClean="0">
                <a:solidFill>
                  <a:schemeClr val="tx1"/>
                </a:solidFill>
              </a:rPr>
              <a:t>yazıbirim</a:t>
            </a:r>
            <a:r>
              <a:rPr lang="tr-TR" dirty="0" smtClean="0">
                <a:solidFill>
                  <a:schemeClr val="tx1"/>
                </a:solidFill>
              </a:rPr>
              <a:t>-sesbirim ilişkisi </a:t>
            </a:r>
            <a:r>
              <a:rPr lang="tr-TR" dirty="0" err="1" smtClean="0">
                <a:solidFill>
                  <a:schemeClr val="tx1"/>
                </a:solidFill>
              </a:rPr>
              <a:t>kurararak</a:t>
            </a:r>
            <a:r>
              <a:rPr lang="tr-TR" dirty="0" smtClean="0">
                <a:solidFill>
                  <a:schemeClr val="tx1"/>
                </a:solidFill>
              </a:rPr>
              <a:t> okuma çalışmalarına, bütünsel sözcük okuma çalışmalarına yer verilmesi</a:t>
            </a:r>
          </a:p>
          <a:p>
            <a:r>
              <a:rPr lang="tr-TR" dirty="0" smtClean="0">
                <a:solidFill>
                  <a:schemeClr val="tx1"/>
                </a:solidFill>
              </a:rPr>
              <a:t>Öğrenci henüz sözcükleri okuyamıyorsa sözcüklerin analiz edilerek </a:t>
            </a:r>
            <a:r>
              <a:rPr lang="tr-TR" dirty="0" err="1" smtClean="0">
                <a:solidFill>
                  <a:schemeClr val="tx1"/>
                </a:solidFill>
              </a:rPr>
              <a:t>yazıbirimlerine</a:t>
            </a:r>
            <a:r>
              <a:rPr lang="tr-TR" dirty="0" smtClean="0">
                <a:solidFill>
                  <a:schemeClr val="tx1"/>
                </a:solidFill>
              </a:rPr>
              <a:t>, hecelerine ayrılması, bu birimlerin sesletildikten sonra tekrar birleştirilerek sözcüğün okutulması çalışmaları</a:t>
            </a:r>
          </a:p>
          <a:p>
            <a:r>
              <a:rPr lang="tr-TR" dirty="0" smtClean="0">
                <a:solidFill>
                  <a:schemeClr val="tx1"/>
                </a:solidFill>
              </a:rPr>
              <a:t>Metin okuma düzeyinde öncelikle çalışılacak metnin düzeyinin uyarlanması </a:t>
            </a:r>
          </a:p>
          <a:p>
            <a:r>
              <a:rPr lang="tr-TR" dirty="0" smtClean="0">
                <a:solidFill>
                  <a:schemeClr val="tx1"/>
                </a:solidFill>
              </a:rPr>
              <a:t>Öğrencinin bütünsel okuduğu sözcük sayısının artırılması (liste ya da tek kartlarda sözcüklerin  okutulması)</a:t>
            </a:r>
          </a:p>
          <a:p>
            <a:endParaRPr lang="tr-TR" dirty="0" smtClean="0">
              <a:solidFill>
                <a:schemeClr val="tx1"/>
              </a:solidFill>
            </a:endParaRPr>
          </a:p>
          <a:p>
            <a:endParaRPr lang="tr-TR"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980728"/>
            <a:ext cx="8229600" cy="390872"/>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
        <p:nvSpPr>
          <p:cNvPr id="2" name="1 İçerik Yer Tutucusu"/>
          <p:cNvSpPr>
            <a:spLocks noGrp="1"/>
          </p:cNvSpPr>
          <p:nvPr>
            <p:ph idx="1"/>
          </p:nvPr>
        </p:nvSpPr>
        <p:spPr>
          <a:xfrm>
            <a:off x="1115616" y="332656"/>
            <a:ext cx="7571184" cy="5763344"/>
          </a:xfrm>
        </p:spPr>
        <p:txBody>
          <a:bodyPr>
            <a:normAutofit fontScale="25000" lnSpcReduction="20000"/>
          </a:bodyPr>
          <a:lstStyle/>
          <a:p>
            <a:r>
              <a:rPr lang="tr-TR" sz="8000" dirty="0" smtClean="0">
                <a:solidFill>
                  <a:schemeClr val="tx1"/>
                </a:solidFill>
              </a:rPr>
              <a:t>Tekrarlı okuma yapılması</a:t>
            </a:r>
          </a:p>
          <a:p>
            <a:pPr marL="273050" indent="447675">
              <a:buFont typeface="Wingdings" pitchFamily="2" charset="2"/>
              <a:buChar char="Ø"/>
            </a:pPr>
            <a:r>
              <a:rPr lang="tr-TR" sz="8000" dirty="0" smtClean="0">
                <a:solidFill>
                  <a:schemeClr val="tx1"/>
                </a:solidFill>
              </a:rPr>
              <a:t>Sözcükleri hatalı ve/veya yavaş okuyan, bir başka anlatımla okuma hızı düşük olan öğrencilerin okuma akıcılığının geliştirilmesinde en sık kullanılan yöntemdir.</a:t>
            </a:r>
          </a:p>
          <a:p>
            <a:pPr marL="273050" indent="447675">
              <a:buFont typeface="Wingdings" pitchFamily="2" charset="2"/>
              <a:buChar char="Ø"/>
            </a:pPr>
            <a:r>
              <a:rPr lang="tr-TR" sz="8000" dirty="0" smtClean="0">
                <a:solidFill>
                  <a:schemeClr val="tx1"/>
                </a:solidFill>
              </a:rPr>
              <a:t>Otomatikliği, doğruluğu ve </a:t>
            </a:r>
            <a:r>
              <a:rPr lang="tr-TR" sz="8000" dirty="0" err="1" smtClean="0">
                <a:solidFill>
                  <a:schemeClr val="tx1"/>
                </a:solidFill>
              </a:rPr>
              <a:t>prozodik</a:t>
            </a:r>
            <a:r>
              <a:rPr lang="tr-TR" sz="8000" dirty="0" smtClean="0">
                <a:solidFill>
                  <a:schemeClr val="tx1"/>
                </a:solidFill>
              </a:rPr>
              <a:t> okumayı destekler.</a:t>
            </a:r>
          </a:p>
          <a:p>
            <a:pPr marL="273050" indent="447675">
              <a:buFont typeface="Wingdings" pitchFamily="2" charset="2"/>
              <a:buChar char="Ø"/>
            </a:pPr>
            <a:r>
              <a:rPr lang="tr-TR" sz="8000" dirty="0" smtClean="0">
                <a:solidFill>
                  <a:schemeClr val="tx1"/>
                </a:solidFill>
              </a:rPr>
              <a:t>Öğrenciyi yeni sözcüklerle tekrar tekrar karşılaştırarak akıcı okumasına yardımcı olur. </a:t>
            </a:r>
          </a:p>
          <a:p>
            <a:pPr marL="273050" indent="447675">
              <a:buFont typeface="Wingdings" pitchFamily="2" charset="2"/>
              <a:buChar char="Ø"/>
            </a:pPr>
            <a:r>
              <a:rPr lang="tr-TR" sz="8000" dirty="0" smtClean="0">
                <a:solidFill>
                  <a:schemeClr val="tx1"/>
                </a:solidFill>
              </a:rPr>
              <a:t>Tekrarlı okumada öğrenci öğretimsel düzeyindeki kısa bir metni üç-beş kez başarılı düzeye ulaşıncaya kadar okur. </a:t>
            </a:r>
          </a:p>
          <a:p>
            <a:pPr marL="273050" indent="447675">
              <a:buFont typeface="Wingdings" pitchFamily="2" charset="2"/>
              <a:buChar char="Ø"/>
            </a:pPr>
            <a:r>
              <a:rPr lang="tr-TR" sz="8000" dirty="0" smtClean="0">
                <a:solidFill>
                  <a:schemeClr val="tx1"/>
                </a:solidFill>
              </a:rPr>
              <a:t>Tekrarlı okuma öğretmen ya da bir yetişkin eşliğinde yapılıyorsa, öğretmen/yetişkin öğrenciye hatalarına ilişkin geri bildirim verir ve öğretim desteği sağlar. </a:t>
            </a:r>
          </a:p>
          <a:p>
            <a:pPr marL="273050" indent="447675">
              <a:buFont typeface="Wingdings" pitchFamily="2" charset="2"/>
              <a:buChar char="Ø"/>
            </a:pPr>
            <a:r>
              <a:rPr lang="tr-TR" sz="8000" dirty="0" smtClean="0">
                <a:solidFill>
                  <a:schemeClr val="tx1"/>
                </a:solidFill>
              </a:rPr>
              <a:t>Öğrencinin zorlandığı sözcükler üzerinde çalışılır. </a:t>
            </a:r>
          </a:p>
          <a:p>
            <a:pPr marL="273050" indent="447675">
              <a:buFont typeface="Wingdings" pitchFamily="2" charset="2"/>
              <a:buChar char="Ø"/>
            </a:pPr>
            <a:r>
              <a:rPr lang="tr-TR" sz="8000" dirty="0" smtClean="0">
                <a:solidFill>
                  <a:schemeClr val="tx1"/>
                </a:solidFill>
              </a:rPr>
              <a:t>Öğretmen akıcı okumaya model olur. </a:t>
            </a:r>
          </a:p>
          <a:p>
            <a:pPr marL="273050" indent="447675">
              <a:buFont typeface="Wingdings" pitchFamily="2" charset="2"/>
              <a:buChar char="Ø"/>
            </a:pPr>
            <a:r>
              <a:rPr lang="tr-TR" sz="8000" dirty="0" smtClean="0">
                <a:solidFill>
                  <a:schemeClr val="tx1"/>
                </a:solidFill>
              </a:rPr>
              <a:t>Öğrencinin okuma hızı ölçülerek grafiğe işlenip, gelişim öğrenci ile birlikte izlenebilir. </a:t>
            </a:r>
          </a:p>
          <a:p>
            <a:pPr marL="273050" indent="447675">
              <a:buFont typeface="Wingdings" pitchFamily="2" charset="2"/>
              <a:buChar char="Ø"/>
            </a:pPr>
            <a:r>
              <a:rPr lang="tr-TR" sz="8000" dirty="0" smtClean="0">
                <a:solidFill>
                  <a:schemeClr val="tx1"/>
                </a:solidFill>
              </a:rPr>
              <a:t>Tekrarlı okuma etkinliği bir akran desteği ile ya da öykülerin ses kayıtlarının kullanılmasıyla da yapılabilir. </a:t>
            </a:r>
          </a:p>
          <a:p>
            <a:pPr marL="273050" indent="0">
              <a:buNone/>
            </a:pPr>
            <a:r>
              <a:rPr lang="tr-TR" sz="8000" dirty="0" smtClean="0">
                <a:solidFill>
                  <a:schemeClr val="tx1"/>
                </a:solidFill>
              </a:rPr>
              <a:t>Öğrenci metni ses kaydıyla eş zamanlı olarak okuyabilir ya da metni izleyerek ses kaydını dinleyebilir</a:t>
            </a:r>
            <a:r>
              <a:rPr lang="tr-TR" sz="8000" dirty="0" smtClean="0">
                <a:solidFill>
                  <a:schemeClr val="bg1"/>
                </a:solidFill>
              </a:rPr>
              <a:t>. </a:t>
            </a:r>
          </a:p>
          <a:p>
            <a:pPr marL="273050" indent="447675">
              <a:buFont typeface="Wingdings" pitchFamily="2" charset="2"/>
              <a:buChar char="Ø"/>
            </a:pPr>
            <a:r>
              <a:rPr lang="tr-TR" sz="8000" dirty="0" smtClean="0">
                <a:solidFill>
                  <a:schemeClr val="bg1"/>
                </a:solidFill>
              </a:rPr>
              <a:t>Tekrarlı okumanın tüm uygulamalarında okuma sonrası anlama çalışmaları da yapılır .</a:t>
            </a:r>
          </a:p>
          <a:p>
            <a:pPr marL="273050" indent="447675">
              <a:buFont typeface="Wingdings" pitchFamily="2" charset="2"/>
              <a:buChar char="Ø"/>
            </a:pPr>
            <a:r>
              <a:rPr lang="tr-TR" dirty="0" smtClean="0"/>
              <a:t>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OKUMA BOZUKLUĞU</a:t>
            </a:r>
            <a:br>
              <a:rPr lang="tr-TR" dirty="0" smtClean="0"/>
            </a:br>
            <a:r>
              <a:rPr lang="tr-TR" dirty="0" smtClean="0"/>
              <a:t>DİSLEKSİ ÖZELLİKLERİ</a:t>
            </a:r>
            <a:endParaRPr lang="tr-TR" dirty="0"/>
          </a:p>
        </p:txBody>
      </p:sp>
      <p:sp>
        <p:nvSpPr>
          <p:cNvPr id="3" name="2 İçerik Yer Tutucusu"/>
          <p:cNvSpPr>
            <a:spLocks noGrp="1"/>
          </p:cNvSpPr>
          <p:nvPr>
            <p:ph idx="1"/>
          </p:nvPr>
        </p:nvSpPr>
        <p:spPr>
          <a:xfrm>
            <a:off x="1571605" y="2133600"/>
            <a:ext cx="6962796" cy="4224358"/>
          </a:xfrm>
        </p:spPr>
        <p:txBody>
          <a:bodyPr>
            <a:normAutofit lnSpcReduction="10000"/>
          </a:bodyPr>
          <a:lstStyle/>
          <a:p>
            <a:r>
              <a:rPr lang="tr-TR" dirty="0" err="1" smtClean="0"/>
              <a:t>Disleksinin</a:t>
            </a:r>
            <a:r>
              <a:rPr lang="tr-TR" dirty="0" smtClean="0"/>
              <a:t> belli bir tedavisi yoktur.</a:t>
            </a:r>
          </a:p>
          <a:p>
            <a:pPr>
              <a:buNone/>
            </a:pPr>
            <a:r>
              <a:rPr lang="tr-TR" dirty="0" smtClean="0"/>
              <a:t>Yüksek zeka,sorunların erken tanınması,olumlu </a:t>
            </a:r>
            <a:r>
              <a:rPr lang="tr-TR" b="1" u="sng" dirty="0" smtClean="0"/>
              <a:t>kişilik,yoğun eğitim ve öğretim, </a:t>
            </a:r>
            <a:r>
              <a:rPr lang="tr-TR" dirty="0" smtClean="0"/>
              <a:t>çevrenin teşvik etmesi önemlidir.</a:t>
            </a:r>
          </a:p>
          <a:p>
            <a:pPr>
              <a:buFont typeface="Wingdings" pitchFamily="2" charset="2"/>
              <a:buChar char="ü"/>
            </a:pPr>
            <a:r>
              <a:rPr lang="tr-TR" dirty="0" smtClean="0"/>
              <a:t>Yaşla birlikte okuma sorunları düzelir. Fakat daima yaşıtlarının gerisinde kalır.</a:t>
            </a:r>
          </a:p>
          <a:p>
            <a:pPr>
              <a:buFont typeface="Wingdings" pitchFamily="2" charset="2"/>
              <a:buChar char="ü"/>
            </a:pPr>
            <a:r>
              <a:rPr lang="tr-TR" dirty="0" smtClean="0"/>
              <a:t>Okumayı anlama sorunları daha değişken bir seyir gösterir.</a:t>
            </a:r>
          </a:p>
          <a:p>
            <a:pPr>
              <a:buFont typeface="Wingdings" pitchFamily="2" charset="2"/>
              <a:buChar char="ü"/>
            </a:pPr>
            <a:r>
              <a:rPr lang="tr-TR" dirty="0" smtClean="0"/>
              <a:t>Akademik açıdan pek çoğu oldukça başarısızdır. Ama</a:t>
            </a:r>
          </a:p>
          <a:p>
            <a:pPr>
              <a:buNone/>
            </a:pPr>
            <a:r>
              <a:rPr lang="tr-TR" dirty="0" smtClean="0"/>
              <a:t>      </a:t>
            </a:r>
            <a:r>
              <a:rPr lang="tr-TR" b="1" dirty="0" smtClean="0"/>
              <a:t>8. sınıfa </a:t>
            </a:r>
            <a:r>
              <a:rPr lang="tr-TR" dirty="0" smtClean="0"/>
              <a:t>doğru okuduğunu anlama yetisi oldukça düzelir.</a:t>
            </a:r>
          </a:p>
          <a:p>
            <a:pPr>
              <a:buFont typeface="Wingdings" pitchFamily="2" charset="2"/>
              <a:buChar char="ü"/>
            </a:pPr>
            <a:r>
              <a:rPr lang="tr-TR" dirty="0" smtClean="0"/>
              <a:t>Sözlü hikayeyi anlatmada ve sözlü sınavlarda daha başarılı olur.</a:t>
            </a:r>
          </a:p>
          <a:p>
            <a:pPr>
              <a:buFont typeface="Wingdings" pitchFamily="2" charset="2"/>
              <a:buChar char="ü"/>
            </a:pPr>
            <a:r>
              <a:rPr lang="tr-TR" dirty="0" smtClean="0"/>
              <a:t>Bütün bu handikaplara karşın zekası yüksek bir </a:t>
            </a:r>
            <a:r>
              <a:rPr lang="tr-TR" dirty="0" err="1" smtClean="0"/>
              <a:t>disleksili</a:t>
            </a:r>
            <a:r>
              <a:rPr lang="tr-TR" dirty="0" smtClean="0"/>
              <a:t>,bazı derslerde örneğin bilgisayar,grafik,sanat ve sayıya dayalı alanlarda daha başarılı olur.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idx="1"/>
          </p:nvPr>
        </p:nvSpPr>
        <p:spPr/>
        <p:txBody>
          <a:bodyPr>
            <a:normAutofit/>
          </a:bodyPr>
          <a:lstStyle/>
          <a:p>
            <a:r>
              <a:rPr lang="tr-TR" dirty="0" smtClean="0">
                <a:solidFill>
                  <a:schemeClr val="tx1"/>
                </a:solidFill>
              </a:rPr>
              <a:t>Okuyucu tiyatrosunun kullanılması</a:t>
            </a:r>
          </a:p>
          <a:p>
            <a:pPr marL="273050" indent="530225">
              <a:buFont typeface="Wingdings" pitchFamily="2" charset="2"/>
              <a:buChar char="Ø"/>
            </a:pPr>
            <a:r>
              <a:rPr lang="tr-TR" dirty="0" smtClean="0">
                <a:solidFill>
                  <a:schemeClr val="tx1"/>
                </a:solidFill>
              </a:rPr>
              <a:t>Okuyucu tiyatrosunun temeli tekrarlı okumaya dayalıdır.  </a:t>
            </a:r>
          </a:p>
          <a:p>
            <a:pPr marL="273050" indent="530225">
              <a:buFont typeface="Wingdings" pitchFamily="2" charset="2"/>
              <a:buChar char="Ø"/>
            </a:pPr>
            <a:r>
              <a:rPr lang="tr-TR" dirty="0" smtClean="0">
                <a:solidFill>
                  <a:schemeClr val="tx1"/>
                </a:solidFill>
              </a:rPr>
              <a:t>Bu yöntemde içinde diyalogların bulunduğu tiyatro metinleri kullanılır. </a:t>
            </a:r>
          </a:p>
          <a:p>
            <a:pPr marL="273050" indent="530225">
              <a:buFont typeface="Wingdings" pitchFamily="2" charset="2"/>
              <a:buChar char="Ø"/>
            </a:pPr>
            <a:r>
              <a:rPr lang="tr-TR" dirty="0" smtClean="0">
                <a:solidFill>
                  <a:schemeClr val="tx1"/>
                </a:solidFill>
              </a:rPr>
              <a:t>Tiyatro metinleri doğruluk ve otomatikliği desteklemenin dışında özellikle </a:t>
            </a:r>
            <a:r>
              <a:rPr lang="tr-TR" dirty="0" err="1" smtClean="0">
                <a:solidFill>
                  <a:schemeClr val="tx1"/>
                </a:solidFill>
              </a:rPr>
              <a:t>prozodik</a:t>
            </a:r>
            <a:r>
              <a:rPr lang="tr-TR" dirty="0" smtClean="0">
                <a:solidFill>
                  <a:schemeClr val="tx1"/>
                </a:solidFill>
              </a:rPr>
              <a:t> okumayı geliştirir. </a:t>
            </a:r>
          </a:p>
          <a:p>
            <a:pPr marL="9525" indent="-9525"/>
            <a:r>
              <a:rPr lang="tr-TR" dirty="0" smtClean="0">
                <a:solidFill>
                  <a:schemeClr val="tx1"/>
                </a:solidFill>
              </a:rPr>
              <a:t>  Farklı metin türlerinin kullanılması</a:t>
            </a:r>
          </a:p>
          <a:p>
            <a:pPr marL="0" indent="263525"/>
            <a:r>
              <a:rPr lang="tr-TR" dirty="0" smtClean="0">
                <a:solidFill>
                  <a:schemeClr val="tx1"/>
                </a:solidFill>
              </a:rPr>
              <a:t>Koro okuma yapılması</a:t>
            </a:r>
            <a:endParaRPr lang="tr-TR"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540296"/>
          </a:xfrm>
        </p:spPr>
        <p:txBody>
          <a:bodyPr>
            <a:normAutofit/>
          </a:bodyPr>
          <a:lstStyle/>
          <a:p>
            <a:pPr algn="ctr"/>
            <a:r>
              <a:rPr lang="tr-TR" sz="2800" dirty="0" smtClean="0">
                <a:solidFill>
                  <a:schemeClr val="tx1"/>
                </a:solidFill>
              </a:rPr>
              <a:t>Okuduğunu Anlama Stratejileri</a:t>
            </a:r>
            <a:endParaRPr lang="tr-TR" sz="2800" dirty="0">
              <a:solidFill>
                <a:schemeClr val="tx1"/>
              </a:solidFill>
            </a:endParaRPr>
          </a:p>
        </p:txBody>
      </p:sp>
      <p:sp>
        <p:nvSpPr>
          <p:cNvPr id="2" name="1 İçerik Yer Tutucusu"/>
          <p:cNvSpPr>
            <a:spLocks noGrp="1"/>
          </p:cNvSpPr>
          <p:nvPr>
            <p:ph idx="1"/>
          </p:nvPr>
        </p:nvSpPr>
        <p:spPr>
          <a:xfrm>
            <a:off x="457200" y="1196752"/>
            <a:ext cx="8229600" cy="4899248"/>
          </a:xfrm>
        </p:spPr>
        <p:txBody>
          <a:bodyPr>
            <a:normAutofit fontScale="92500" lnSpcReduction="20000"/>
          </a:bodyPr>
          <a:lstStyle/>
          <a:p>
            <a:pPr>
              <a:buNone/>
            </a:pPr>
            <a:r>
              <a:rPr lang="tr-TR" b="1" dirty="0" smtClean="0">
                <a:solidFill>
                  <a:schemeClr val="bg1"/>
                </a:solidFill>
              </a:rPr>
              <a:t>	</a:t>
            </a:r>
            <a:r>
              <a:rPr lang="tr-TR" b="1" dirty="0" smtClean="0">
                <a:solidFill>
                  <a:schemeClr val="tx1"/>
                </a:solidFill>
              </a:rPr>
              <a:t>Farkındalık </a:t>
            </a:r>
          </a:p>
          <a:p>
            <a:pPr lvl="0">
              <a:buNone/>
            </a:pPr>
            <a:r>
              <a:rPr lang="tr-TR" i="1" dirty="0" smtClean="0">
                <a:solidFill>
                  <a:schemeClr val="tx1"/>
                </a:solidFill>
              </a:rPr>
              <a:t>	Okuduğunu </a:t>
            </a:r>
            <a:r>
              <a:rPr lang="tr-TR" i="1" dirty="0">
                <a:solidFill>
                  <a:schemeClr val="tx1"/>
                </a:solidFill>
              </a:rPr>
              <a:t>anlamanın izlenmesi </a:t>
            </a:r>
            <a:r>
              <a:rPr lang="tr-TR" dirty="0">
                <a:solidFill>
                  <a:schemeClr val="tx1"/>
                </a:solidFill>
              </a:rPr>
              <a:t>(metnin amaca uygun olup olmadığının izlenmesi, metnin anlaşılıp anlaşılmadığının kontrol edilmesi, metindeki hataların fark edilmesi, konsantrasyonunun kaybedildiğinin fark edilmesi, terimlerin </a:t>
            </a:r>
            <a:r>
              <a:rPr lang="tr-TR" dirty="0" smtClean="0">
                <a:solidFill>
                  <a:schemeClr val="tx1"/>
                </a:solidFill>
              </a:rPr>
              <a:t>anlaşılmadığının </a:t>
            </a:r>
            <a:r>
              <a:rPr lang="tr-TR" dirty="0">
                <a:solidFill>
                  <a:schemeClr val="tx1"/>
                </a:solidFill>
              </a:rPr>
              <a:t>fark edilmesi vb</a:t>
            </a:r>
            <a:r>
              <a:rPr lang="tr-TR" dirty="0" smtClean="0">
                <a:solidFill>
                  <a:schemeClr val="tx1"/>
                </a:solidFill>
              </a:rPr>
              <a:t>.),</a:t>
            </a:r>
          </a:p>
          <a:p>
            <a:pPr lvl="0">
              <a:buNone/>
            </a:pPr>
            <a:r>
              <a:rPr lang="tr-TR" dirty="0">
                <a:solidFill>
                  <a:schemeClr val="tx1"/>
                </a:solidFill>
              </a:rPr>
              <a:t>	</a:t>
            </a:r>
            <a:r>
              <a:rPr lang="tr-TR" dirty="0" smtClean="0">
                <a:solidFill>
                  <a:schemeClr val="tx1"/>
                </a:solidFill>
              </a:rPr>
              <a:t>Stratejileri, bu stratejileri ne zaman ve nasıl kullanacağını bilme</a:t>
            </a:r>
            <a:endParaRPr lang="tr-TR" dirty="0">
              <a:solidFill>
                <a:schemeClr val="tx1"/>
              </a:solidFill>
            </a:endParaRPr>
          </a:p>
          <a:p>
            <a:pPr>
              <a:buNone/>
            </a:pPr>
            <a:endParaRPr lang="tr-TR" b="1" dirty="0">
              <a:solidFill>
                <a:schemeClr val="tx1"/>
              </a:solidFill>
            </a:endParaRPr>
          </a:p>
          <a:p>
            <a:pPr>
              <a:buNone/>
            </a:pPr>
            <a:r>
              <a:rPr lang="tr-TR" b="1" dirty="0" smtClean="0">
                <a:solidFill>
                  <a:schemeClr val="tx1"/>
                </a:solidFill>
              </a:rPr>
              <a:t>Okuma öncesinde kullanılan stratejiler</a:t>
            </a:r>
          </a:p>
          <a:p>
            <a:pPr lvl="0"/>
            <a:r>
              <a:rPr lang="tr-TR" i="1" dirty="0" smtClean="0">
                <a:solidFill>
                  <a:schemeClr val="tx1"/>
                </a:solidFill>
              </a:rPr>
              <a:t>amaç oluşturma</a:t>
            </a:r>
            <a:r>
              <a:rPr lang="tr-TR" dirty="0" smtClean="0">
                <a:solidFill>
                  <a:schemeClr val="tx1"/>
                </a:solidFill>
              </a:rPr>
              <a:t> (ne okuyacağını ve okuma sonucu ne elde edeceğini bilmek) </a:t>
            </a:r>
          </a:p>
          <a:p>
            <a:pPr lvl="0"/>
            <a:r>
              <a:rPr lang="tr-TR" i="1" dirty="0" smtClean="0">
                <a:solidFill>
                  <a:schemeClr val="tx1"/>
                </a:solidFill>
              </a:rPr>
              <a:t>metni gözden geçirme</a:t>
            </a:r>
            <a:r>
              <a:rPr lang="tr-TR" dirty="0" smtClean="0">
                <a:solidFill>
                  <a:schemeClr val="tx1"/>
                </a:solidFill>
              </a:rPr>
              <a:t> (metnin amacına uygun olup olmadığını kontrol etmek vb.). </a:t>
            </a:r>
          </a:p>
          <a:p>
            <a:pPr lvl="0">
              <a:buNone/>
            </a:pPr>
            <a:r>
              <a:rPr lang="tr-TR" dirty="0" smtClean="0">
                <a:solidFill>
                  <a:schemeClr val="tx1"/>
                </a:solidFill>
              </a:rPr>
              <a:t> </a:t>
            </a:r>
          </a:p>
          <a:p>
            <a:pPr>
              <a:buNone/>
            </a:pPr>
            <a:r>
              <a:rPr lang="tr-TR" b="1" dirty="0" smtClean="0">
                <a:solidFill>
                  <a:schemeClr val="tx1"/>
                </a:solidFill>
              </a:rPr>
              <a:t>Okuma sırasında kullanılan stratejiler</a:t>
            </a:r>
          </a:p>
          <a:p>
            <a:pPr lvl="0"/>
            <a:r>
              <a:rPr lang="tr-TR" i="1" dirty="0" smtClean="0">
                <a:solidFill>
                  <a:schemeClr val="tx1"/>
                </a:solidFill>
              </a:rPr>
              <a:t>ön bilginin kullanılması</a:t>
            </a:r>
            <a:r>
              <a:rPr lang="tr-TR" dirty="0" smtClean="0">
                <a:solidFill>
                  <a:schemeClr val="tx1"/>
                </a:solidFill>
              </a:rPr>
              <a:t> ve konu ile ilişkilendirilmesi (konu ile ilgili bilinenlerin düşünülmesi, geçmiş bilginin metindeki bilgilerle ilişkilendirilmesi ve metinde verilmeyen bilgi eksikliğinin geçmiş bilgi ile kapatılması vb.)</a:t>
            </a:r>
            <a:r>
              <a:rPr lang="tr-TR" dirty="0" smtClean="0">
                <a:solidFill>
                  <a:schemeClr val="bg1"/>
                </a:solidFill>
              </a:rPr>
              <a:t>, </a:t>
            </a:r>
          </a:p>
          <a:p>
            <a:endParaRPr lang="tr-TR" dirty="0"/>
          </a:p>
        </p:txBody>
      </p:sp>
    </p:spTree>
    <p:extLst>
      <p:ext uri="{BB962C8B-B14F-4D97-AF65-F5344CB8AC3E}">
        <p14:creationId xmlns="" xmlns:p14="http://schemas.microsoft.com/office/powerpoint/2010/main" val="2949091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2" name="1 İçerik Yer Tutucusu"/>
          <p:cNvSpPr>
            <a:spLocks noGrp="1"/>
          </p:cNvSpPr>
          <p:nvPr>
            <p:ph idx="1"/>
          </p:nvPr>
        </p:nvSpPr>
        <p:spPr>
          <a:xfrm>
            <a:off x="1403648" y="260648"/>
            <a:ext cx="7283152" cy="5835352"/>
          </a:xfrm>
        </p:spPr>
        <p:txBody>
          <a:bodyPr>
            <a:normAutofit fontScale="85000" lnSpcReduction="20000"/>
          </a:bodyPr>
          <a:lstStyle/>
          <a:p>
            <a:pPr lvl="0"/>
            <a:r>
              <a:rPr lang="tr-TR" sz="3100" dirty="0" smtClean="0">
                <a:solidFill>
                  <a:schemeClr val="tx1"/>
                </a:solidFill>
              </a:rPr>
              <a:t>metin hakkında </a:t>
            </a:r>
            <a:r>
              <a:rPr lang="tr-TR" sz="3100" i="1" dirty="0" smtClean="0">
                <a:solidFill>
                  <a:schemeClr val="tx1"/>
                </a:solidFill>
              </a:rPr>
              <a:t>tahmin yürütme </a:t>
            </a:r>
            <a:r>
              <a:rPr lang="tr-TR" sz="3100" dirty="0" smtClean="0">
                <a:solidFill>
                  <a:schemeClr val="tx1"/>
                </a:solidFill>
              </a:rPr>
              <a:t>(başlıktan ya da metne ilişkin resimlerden yararlanarak metin hakkında tahmin yürütülmesi, metnin gözden geçirilerek metinde ne olacağının düşünülmesi, metin okunurken bir sonraki olayın tahmin edilmesi vb.), </a:t>
            </a:r>
          </a:p>
          <a:p>
            <a:pPr lvl="0"/>
            <a:r>
              <a:rPr lang="tr-TR" sz="3100" i="1" dirty="0" smtClean="0">
                <a:solidFill>
                  <a:schemeClr val="tx1"/>
                </a:solidFill>
              </a:rPr>
              <a:t>metnin netleştirilmesi</a:t>
            </a:r>
            <a:r>
              <a:rPr lang="tr-TR" sz="3100" dirty="0" smtClean="0">
                <a:solidFill>
                  <a:schemeClr val="tx1"/>
                </a:solidFill>
              </a:rPr>
              <a:t> (örneğin, bilinmeyen sözcüklerin anlamlarının bulunması ya da zor cümlelerin, paragrafların netleştirilmesi), </a:t>
            </a:r>
          </a:p>
          <a:p>
            <a:pPr lvl="0"/>
            <a:r>
              <a:rPr lang="tr-TR" sz="3100" i="1" dirty="0" smtClean="0">
                <a:solidFill>
                  <a:schemeClr val="tx1"/>
                </a:solidFill>
              </a:rPr>
              <a:t>okuma hızının ayarlanması </a:t>
            </a:r>
            <a:r>
              <a:rPr lang="tr-TR" sz="3100" dirty="0" smtClean="0">
                <a:solidFill>
                  <a:schemeClr val="tx1"/>
                </a:solidFill>
              </a:rPr>
              <a:t>(metnin zorluğuna göre okuma hızının ayarlanması),</a:t>
            </a:r>
          </a:p>
          <a:p>
            <a:pPr lvl="0"/>
            <a:r>
              <a:rPr lang="tr-TR" sz="3100" dirty="0" smtClean="0">
                <a:solidFill>
                  <a:schemeClr val="tx1"/>
                </a:solidFill>
              </a:rPr>
              <a:t>metindeki </a:t>
            </a:r>
            <a:r>
              <a:rPr lang="tr-TR" sz="3100" i="1" dirty="0" smtClean="0">
                <a:solidFill>
                  <a:schemeClr val="tx1"/>
                </a:solidFill>
              </a:rPr>
              <a:t>önemli yerlerin işaretlenmesi, belirginleştirilmesi </a:t>
            </a:r>
            <a:r>
              <a:rPr lang="tr-TR" sz="3100" dirty="0" smtClean="0">
                <a:solidFill>
                  <a:schemeClr val="tx1"/>
                </a:solidFill>
              </a:rPr>
              <a:t>ya da </a:t>
            </a:r>
            <a:r>
              <a:rPr lang="tr-TR" sz="3100" i="1" dirty="0" smtClean="0">
                <a:solidFill>
                  <a:schemeClr val="tx1"/>
                </a:solidFill>
              </a:rPr>
              <a:t>altının çizilmesi</a:t>
            </a:r>
            <a:r>
              <a:rPr lang="tr-TR" sz="3100" dirty="0" smtClean="0">
                <a:solidFill>
                  <a:schemeClr val="tx1"/>
                </a:solidFill>
              </a:rPr>
              <a:t>, </a:t>
            </a:r>
          </a:p>
          <a:p>
            <a:endParaRPr lang="tr-TR" dirty="0">
              <a:solidFill>
                <a:schemeClr val="tx1"/>
              </a:solidFill>
            </a:endParaRPr>
          </a:p>
        </p:txBody>
      </p:sp>
    </p:spTree>
    <p:extLst>
      <p:ext uri="{BB962C8B-B14F-4D97-AF65-F5344CB8AC3E}">
        <p14:creationId xmlns="" xmlns:p14="http://schemas.microsoft.com/office/powerpoint/2010/main" val="523552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solidFill>
                <a:schemeClr val="tx1"/>
              </a:solidFill>
            </a:endParaRPr>
          </a:p>
        </p:txBody>
      </p:sp>
      <p:sp>
        <p:nvSpPr>
          <p:cNvPr id="2" name="1 İçerik Yer Tutucusu"/>
          <p:cNvSpPr>
            <a:spLocks noGrp="1"/>
          </p:cNvSpPr>
          <p:nvPr>
            <p:ph idx="1"/>
          </p:nvPr>
        </p:nvSpPr>
        <p:spPr/>
        <p:txBody>
          <a:bodyPr>
            <a:normAutofit fontScale="77500" lnSpcReduction="20000"/>
          </a:bodyPr>
          <a:lstStyle/>
          <a:p>
            <a:pPr lvl="0"/>
            <a:r>
              <a:rPr lang="tr-TR" sz="2800" i="1" dirty="0" smtClean="0">
                <a:solidFill>
                  <a:schemeClr val="tx1"/>
                </a:solidFill>
              </a:rPr>
              <a:t>not alma </a:t>
            </a:r>
            <a:r>
              <a:rPr lang="tr-TR" sz="2800" dirty="0" smtClean="0">
                <a:solidFill>
                  <a:schemeClr val="tx1"/>
                </a:solidFill>
              </a:rPr>
              <a:t>(metindeki önemli bilgilerin tekrar bakmak üzere not alınması), </a:t>
            </a:r>
          </a:p>
          <a:p>
            <a:pPr lvl="0"/>
            <a:r>
              <a:rPr lang="tr-TR" sz="2800" i="1" dirty="0" smtClean="0">
                <a:solidFill>
                  <a:schemeClr val="tx1"/>
                </a:solidFill>
              </a:rPr>
              <a:t>zihninde canlandırma </a:t>
            </a:r>
            <a:r>
              <a:rPr lang="tr-TR" sz="2800" dirty="0" smtClean="0">
                <a:solidFill>
                  <a:schemeClr val="tx1"/>
                </a:solidFill>
              </a:rPr>
              <a:t>(öyküdeki olayların ya da metindeki bilgilerin zihinde canlandırılması)</a:t>
            </a:r>
          </a:p>
          <a:p>
            <a:pPr lvl="0"/>
            <a:r>
              <a:rPr lang="tr-TR" sz="2800" dirty="0" smtClean="0">
                <a:solidFill>
                  <a:schemeClr val="tx1"/>
                </a:solidFill>
              </a:rPr>
              <a:t>ve </a:t>
            </a:r>
            <a:r>
              <a:rPr lang="tr-TR" sz="2800" i="1" dirty="0" smtClean="0">
                <a:solidFill>
                  <a:schemeClr val="tx1"/>
                </a:solidFill>
              </a:rPr>
              <a:t>metin yapısı bilgisinin kullanılması </a:t>
            </a:r>
            <a:r>
              <a:rPr lang="tr-TR" sz="2800" dirty="0" smtClean="0">
                <a:solidFill>
                  <a:schemeClr val="tx1"/>
                </a:solidFill>
              </a:rPr>
              <a:t>(örneğin, bilgilendirici ve yazınsal metnin birbirinden ayrılması, metin yapısı bilgisinin kullanılarak metnin farklı bölümlerindeki düşüncelerin, olayların ilişkilendirilmesi, neden sonuç ilişkisi kurulması, metindeki bilginin organize bir biçimde hatırlanması, metnin özetlenmesi). </a:t>
            </a:r>
          </a:p>
          <a:p>
            <a:endParaRPr lang="tr-TR" dirty="0">
              <a:solidFill>
                <a:schemeClr val="tx1"/>
              </a:solidFill>
            </a:endParaRPr>
          </a:p>
        </p:txBody>
      </p:sp>
    </p:spTree>
    <p:extLst>
      <p:ext uri="{BB962C8B-B14F-4D97-AF65-F5344CB8AC3E}">
        <p14:creationId xmlns="" xmlns:p14="http://schemas.microsoft.com/office/powerpoint/2010/main" val="1863514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solidFill>
                <a:schemeClr val="tx1"/>
              </a:solidFill>
            </a:endParaRPr>
          </a:p>
        </p:txBody>
      </p:sp>
      <p:sp>
        <p:nvSpPr>
          <p:cNvPr id="2" name="1 İçerik Yer Tutucusu"/>
          <p:cNvSpPr>
            <a:spLocks noGrp="1"/>
          </p:cNvSpPr>
          <p:nvPr>
            <p:ph idx="1"/>
          </p:nvPr>
        </p:nvSpPr>
        <p:spPr/>
        <p:txBody>
          <a:bodyPr/>
          <a:lstStyle/>
          <a:p>
            <a:pPr>
              <a:buNone/>
            </a:pPr>
            <a:r>
              <a:rPr lang="tr-TR" dirty="0" smtClean="0">
                <a:solidFill>
                  <a:srgbClr val="C00000"/>
                </a:solidFill>
              </a:rPr>
              <a:t>Okuma sonrasında kullanılan stratejiler</a:t>
            </a:r>
          </a:p>
          <a:p>
            <a:r>
              <a:rPr lang="tr-TR" dirty="0" smtClean="0">
                <a:solidFill>
                  <a:schemeClr val="tx1"/>
                </a:solidFill>
              </a:rPr>
              <a:t> metni </a:t>
            </a:r>
            <a:r>
              <a:rPr lang="tr-TR" i="1" dirty="0" smtClean="0">
                <a:solidFill>
                  <a:schemeClr val="tx1"/>
                </a:solidFill>
              </a:rPr>
              <a:t>tekrar okuma</a:t>
            </a:r>
            <a:r>
              <a:rPr lang="tr-TR" dirty="0" smtClean="0">
                <a:solidFill>
                  <a:schemeClr val="tx1"/>
                </a:solidFill>
              </a:rPr>
              <a:t>, </a:t>
            </a:r>
          </a:p>
          <a:p>
            <a:pPr lvl="0"/>
            <a:r>
              <a:rPr lang="tr-TR" dirty="0" smtClean="0">
                <a:solidFill>
                  <a:schemeClr val="tx1"/>
                </a:solidFill>
              </a:rPr>
              <a:t>metni </a:t>
            </a:r>
            <a:r>
              <a:rPr lang="tr-TR" i="1" dirty="0" smtClean="0">
                <a:solidFill>
                  <a:schemeClr val="tx1"/>
                </a:solidFill>
              </a:rPr>
              <a:t>özetleme</a:t>
            </a:r>
            <a:r>
              <a:rPr lang="tr-TR" dirty="0" smtClean="0">
                <a:solidFill>
                  <a:schemeClr val="tx1"/>
                </a:solidFill>
              </a:rPr>
              <a:t>, </a:t>
            </a:r>
          </a:p>
          <a:p>
            <a:pPr lvl="0"/>
            <a:r>
              <a:rPr lang="tr-TR" dirty="0" smtClean="0">
                <a:solidFill>
                  <a:schemeClr val="tx1"/>
                </a:solidFill>
              </a:rPr>
              <a:t>metindeki </a:t>
            </a:r>
            <a:r>
              <a:rPr lang="tr-TR" i="1" dirty="0" smtClean="0">
                <a:solidFill>
                  <a:schemeClr val="tx1"/>
                </a:solidFill>
              </a:rPr>
              <a:t>olayları sıralama</a:t>
            </a:r>
            <a:r>
              <a:rPr lang="tr-TR" dirty="0" smtClean="0">
                <a:solidFill>
                  <a:schemeClr val="tx1"/>
                </a:solidFill>
              </a:rPr>
              <a:t>, </a:t>
            </a:r>
          </a:p>
          <a:p>
            <a:pPr lvl="0"/>
            <a:r>
              <a:rPr lang="tr-TR" dirty="0" smtClean="0">
                <a:solidFill>
                  <a:schemeClr val="tx1"/>
                </a:solidFill>
              </a:rPr>
              <a:t>metinle ilgili </a:t>
            </a:r>
            <a:r>
              <a:rPr lang="tr-TR" i="1" dirty="0" smtClean="0">
                <a:solidFill>
                  <a:schemeClr val="tx1"/>
                </a:solidFill>
              </a:rPr>
              <a:t>soru üretme</a:t>
            </a:r>
            <a:r>
              <a:rPr lang="tr-TR" dirty="0" smtClean="0">
                <a:solidFill>
                  <a:schemeClr val="tx1"/>
                </a:solidFill>
              </a:rPr>
              <a:t>,</a:t>
            </a:r>
          </a:p>
          <a:p>
            <a:pPr lvl="0"/>
            <a:r>
              <a:rPr lang="tr-TR" dirty="0" smtClean="0">
                <a:solidFill>
                  <a:schemeClr val="tx1"/>
                </a:solidFill>
              </a:rPr>
              <a:t>metindeki</a:t>
            </a:r>
            <a:r>
              <a:rPr lang="tr-TR" i="1" dirty="0" smtClean="0">
                <a:solidFill>
                  <a:schemeClr val="tx1"/>
                </a:solidFill>
              </a:rPr>
              <a:t> soruları yanıtlama</a:t>
            </a:r>
            <a:endParaRPr lang="tr-TR" dirty="0" smtClean="0">
              <a:solidFill>
                <a:schemeClr val="tx1"/>
              </a:solidFill>
            </a:endParaRPr>
          </a:p>
          <a:p>
            <a:endParaRPr lang="tr-TR" dirty="0">
              <a:solidFill>
                <a:schemeClr val="tx1"/>
              </a:solidFill>
            </a:endParaRPr>
          </a:p>
        </p:txBody>
      </p:sp>
    </p:spTree>
    <p:extLst>
      <p:ext uri="{BB962C8B-B14F-4D97-AF65-F5344CB8AC3E}">
        <p14:creationId xmlns="" xmlns:p14="http://schemas.microsoft.com/office/powerpoint/2010/main" val="28269813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1044352"/>
          </a:xfrm>
        </p:spPr>
        <p:txBody>
          <a:bodyPr>
            <a:normAutofit fontScale="90000"/>
          </a:bodyPr>
          <a:lstStyle/>
          <a:p>
            <a:pPr algn="ctr"/>
            <a:r>
              <a:rPr lang="tr-TR" sz="3100" dirty="0" smtClean="0">
                <a:solidFill>
                  <a:schemeClr val="tx1"/>
                </a:solidFill>
              </a:rPr>
              <a:t>Okuduğunu Anlama Becerilerinin Desteklenmesi</a:t>
            </a:r>
            <a:r>
              <a:rPr lang="tr-TR" dirty="0" smtClean="0">
                <a:solidFill>
                  <a:schemeClr val="tx1"/>
                </a:solidFill>
              </a:rPr>
              <a:t/>
            </a:r>
            <a:br>
              <a:rPr lang="tr-TR" dirty="0" smtClean="0">
                <a:solidFill>
                  <a:schemeClr val="tx1"/>
                </a:solidFill>
              </a:rPr>
            </a:br>
            <a:r>
              <a:rPr lang="tr-TR" dirty="0" smtClean="0">
                <a:solidFill>
                  <a:schemeClr val="tx1"/>
                </a:solidFill>
              </a:rPr>
              <a:t> </a:t>
            </a:r>
            <a:endParaRPr lang="tr-TR" dirty="0">
              <a:solidFill>
                <a:schemeClr val="tx1"/>
              </a:solidFill>
            </a:endParaRPr>
          </a:p>
        </p:txBody>
      </p:sp>
      <p:sp>
        <p:nvSpPr>
          <p:cNvPr id="2" name="1 İçerik Yer Tutucusu"/>
          <p:cNvSpPr>
            <a:spLocks noGrp="1"/>
          </p:cNvSpPr>
          <p:nvPr>
            <p:ph idx="1"/>
          </p:nvPr>
        </p:nvSpPr>
        <p:spPr>
          <a:xfrm>
            <a:off x="457200" y="1268760"/>
            <a:ext cx="8229600" cy="4827240"/>
          </a:xfrm>
        </p:spPr>
        <p:txBody>
          <a:bodyPr>
            <a:normAutofit/>
          </a:bodyPr>
          <a:lstStyle/>
          <a:p>
            <a:pPr algn="ctr">
              <a:buNone/>
            </a:pPr>
            <a:r>
              <a:rPr lang="tr-TR" dirty="0" smtClean="0">
                <a:solidFill>
                  <a:schemeClr val="tx1"/>
                </a:solidFill>
              </a:rPr>
              <a:t>Okuduğunu Anlama Stratejilerinin Öğretimi</a:t>
            </a:r>
          </a:p>
          <a:p>
            <a:pPr>
              <a:buNone/>
            </a:pPr>
            <a:r>
              <a:rPr lang="tr-TR" dirty="0" smtClean="0">
                <a:solidFill>
                  <a:schemeClr val="tx1"/>
                </a:solidFill>
              </a:rPr>
              <a:t>	</a:t>
            </a:r>
          </a:p>
          <a:p>
            <a:pPr>
              <a:buNone/>
            </a:pPr>
            <a:r>
              <a:rPr lang="tr-TR" dirty="0" smtClean="0">
                <a:solidFill>
                  <a:schemeClr val="tx1"/>
                </a:solidFill>
              </a:rPr>
              <a:t>Okuduğunu anlama stratejilerinin öğretiminde öğretmen aşağıdaki uygulamaları yapar: </a:t>
            </a:r>
          </a:p>
          <a:p>
            <a:pPr>
              <a:buNone/>
            </a:pPr>
            <a:r>
              <a:rPr lang="tr-TR" dirty="0" smtClean="0">
                <a:solidFill>
                  <a:schemeClr val="tx1"/>
                </a:solidFill>
              </a:rPr>
              <a:t> </a:t>
            </a:r>
          </a:p>
          <a:p>
            <a:pPr lvl="0"/>
            <a:r>
              <a:rPr lang="tr-TR" dirty="0" smtClean="0">
                <a:solidFill>
                  <a:schemeClr val="tx1"/>
                </a:solidFill>
              </a:rPr>
              <a:t>Öğretmen strateji/stratejileri, işlevlerini, ne zaman kullanılması/kullanılmaları gerektiğini ve anlamaya nasıl yardımcı olacağını/olacaklarını açık olarak anlatılır.</a:t>
            </a:r>
          </a:p>
          <a:p>
            <a:pPr lvl="0"/>
            <a:r>
              <a:rPr lang="tr-TR" dirty="0" smtClean="0">
                <a:solidFill>
                  <a:schemeClr val="tx1"/>
                </a:solidFill>
              </a:rPr>
              <a:t>Öğretmen öğretilen strateji/stratejilere model olur. Model olurken sesli düşünme tekniğini kullanabilir.</a:t>
            </a:r>
          </a:p>
          <a:p>
            <a:pPr lvl="0"/>
            <a:r>
              <a:rPr lang="tr-TR" dirty="0" smtClean="0">
                <a:solidFill>
                  <a:schemeClr val="tx1"/>
                </a:solidFill>
              </a:rPr>
              <a:t>Öğrencilere öğretmen rehberliğinde ve desteğinde, </a:t>
            </a:r>
            <a:r>
              <a:rPr lang="tr-TR" dirty="0" err="1" smtClean="0">
                <a:solidFill>
                  <a:schemeClr val="tx1"/>
                </a:solidFill>
              </a:rPr>
              <a:t>işbirlikli</a:t>
            </a:r>
            <a:r>
              <a:rPr lang="tr-TR" dirty="0" smtClean="0">
                <a:solidFill>
                  <a:schemeClr val="tx1"/>
                </a:solidFill>
              </a:rPr>
              <a:t> bir yaklaşımla, etkileşim içinde strateji/stratejileri kullanma fırsatı verilir.</a:t>
            </a:r>
          </a:p>
          <a:p>
            <a:pPr>
              <a:buNone/>
            </a:pPr>
            <a:endParaRPr lang="tr-TR" dirty="0">
              <a:solidFill>
                <a:schemeClr val="tx1"/>
              </a:solidFill>
            </a:endParaRPr>
          </a:p>
        </p:txBody>
      </p:sp>
    </p:spTree>
    <p:extLst>
      <p:ext uri="{BB962C8B-B14F-4D97-AF65-F5344CB8AC3E}">
        <p14:creationId xmlns="" xmlns:p14="http://schemas.microsoft.com/office/powerpoint/2010/main" val="42539526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2" name="1 İçerik Yer Tutucusu"/>
          <p:cNvSpPr>
            <a:spLocks noGrp="1"/>
          </p:cNvSpPr>
          <p:nvPr>
            <p:ph idx="1"/>
          </p:nvPr>
        </p:nvSpPr>
        <p:spPr/>
        <p:txBody>
          <a:bodyPr>
            <a:normAutofit fontScale="47500" lnSpcReduction="20000"/>
          </a:bodyPr>
          <a:lstStyle/>
          <a:p>
            <a:pPr lvl="0"/>
            <a:r>
              <a:rPr lang="tr-TR" sz="3800" dirty="0" smtClean="0">
                <a:solidFill>
                  <a:schemeClr val="tx1"/>
                </a:solidFill>
              </a:rPr>
              <a:t>Öğretmen öğrenci/öğrencilerine öğretim sırasında düzeltici geribildirim verir ve pekiştirme yapar .</a:t>
            </a:r>
          </a:p>
          <a:p>
            <a:pPr lvl="0"/>
            <a:r>
              <a:rPr lang="tr-TR" sz="3800" dirty="0" smtClean="0">
                <a:solidFill>
                  <a:schemeClr val="tx1"/>
                </a:solidFill>
              </a:rPr>
              <a:t>Öğrenci stratejiyi/stratejileri bağımsız olarak kullanıncaya kadar öğretmen desteği azalarak devam eder .</a:t>
            </a:r>
          </a:p>
          <a:p>
            <a:pPr lvl="0"/>
            <a:r>
              <a:rPr lang="tr-TR" sz="3800" dirty="0" smtClean="0">
                <a:solidFill>
                  <a:schemeClr val="tx1"/>
                </a:solidFill>
              </a:rPr>
              <a:t>Öğretmen kendi yerine akranın model olarak kullanıldığı ve akranla işbirliğini ve etkileşimini benimseyen bir öğretim yaklaşımı da benimseyebilir.</a:t>
            </a:r>
          </a:p>
          <a:p>
            <a:pPr lvl="0"/>
            <a:r>
              <a:rPr lang="tr-TR" sz="3800" dirty="0" smtClean="0">
                <a:solidFill>
                  <a:schemeClr val="tx1"/>
                </a:solidFill>
              </a:rPr>
              <a:t>Ancak akran öğretiminin benimsendiği bir öğretimde de öğretmen öğrencilerini gözleyerek, izleyerek geri bildirim verir, öğrencilerin strateji seçimi ve kullanımını sorularıyla destekler ve gerektiğinde rehberlik eder.</a:t>
            </a:r>
          </a:p>
          <a:p>
            <a:pPr lvl="0"/>
            <a:r>
              <a:rPr lang="tr-TR" sz="3800" dirty="0" smtClean="0">
                <a:solidFill>
                  <a:schemeClr val="tx1"/>
                </a:solidFill>
              </a:rPr>
              <a:t>Öğretmen okuduğunu anlama stratejilerinin öğretimini grup şeklinde ya da öğrenciyle bire bir yapabilir.  </a:t>
            </a:r>
          </a:p>
          <a:p>
            <a:endParaRPr lang="tr-TR" dirty="0">
              <a:solidFill>
                <a:schemeClr val="tx1"/>
              </a:solidFill>
            </a:endParaRPr>
          </a:p>
        </p:txBody>
      </p:sp>
    </p:spTree>
    <p:extLst>
      <p:ext uri="{BB962C8B-B14F-4D97-AF65-F5344CB8AC3E}">
        <p14:creationId xmlns="" xmlns:p14="http://schemas.microsoft.com/office/powerpoint/2010/main" val="1735212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900336"/>
          </a:xfrm>
        </p:spPr>
        <p:txBody>
          <a:bodyPr>
            <a:normAutofit/>
          </a:bodyPr>
          <a:lstStyle/>
          <a:p>
            <a:pPr algn="ctr"/>
            <a:r>
              <a:rPr lang="tr-TR" sz="2800" dirty="0" smtClean="0">
                <a:solidFill>
                  <a:schemeClr val="tx1"/>
                </a:solidFill>
              </a:rPr>
              <a:t>Sözcük Bilgisinin Artırılması/Sözcük Öğretimi</a:t>
            </a:r>
            <a:endParaRPr lang="tr-TR" sz="2800" dirty="0">
              <a:solidFill>
                <a:schemeClr val="tx1"/>
              </a:solidFill>
            </a:endParaRPr>
          </a:p>
        </p:txBody>
      </p:sp>
      <p:sp>
        <p:nvSpPr>
          <p:cNvPr id="2" name="1 İçerik Yer Tutucusu"/>
          <p:cNvSpPr>
            <a:spLocks noGrp="1"/>
          </p:cNvSpPr>
          <p:nvPr>
            <p:ph idx="1"/>
          </p:nvPr>
        </p:nvSpPr>
        <p:spPr>
          <a:xfrm>
            <a:off x="457200" y="1268760"/>
            <a:ext cx="8229600" cy="4827240"/>
          </a:xfrm>
        </p:spPr>
        <p:txBody>
          <a:bodyPr>
            <a:normAutofit fontScale="92500"/>
          </a:bodyPr>
          <a:lstStyle/>
          <a:p>
            <a:pPr>
              <a:buNone/>
            </a:pPr>
            <a:r>
              <a:rPr lang="tr-TR" sz="2800" dirty="0" smtClean="0"/>
              <a:t> </a:t>
            </a:r>
            <a:endParaRPr lang="tr-TR" sz="2800" dirty="0" smtClean="0">
              <a:solidFill>
                <a:schemeClr val="tx1"/>
              </a:solidFill>
            </a:endParaRPr>
          </a:p>
          <a:p>
            <a:pPr lvl="0">
              <a:buNone/>
            </a:pPr>
            <a:r>
              <a:rPr lang="tr-TR" sz="2800" i="1" dirty="0" smtClean="0">
                <a:solidFill>
                  <a:schemeClr val="tx1"/>
                </a:solidFill>
              </a:rPr>
              <a:t>Bağımsız sözcük öğrenme stratejilerinin öğretimi</a:t>
            </a:r>
            <a:endParaRPr lang="tr-TR" sz="2800" dirty="0" smtClean="0">
              <a:solidFill>
                <a:schemeClr val="tx1"/>
              </a:solidFill>
            </a:endParaRPr>
          </a:p>
          <a:p>
            <a:pPr lvl="0"/>
            <a:r>
              <a:rPr lang="tr-TR" sz="2800" dirty="0" smtClean="0">
                <a:solidFill>
                  <a:schemeClr val="tx1"/>
                </a:solidFill>
              </a:rPr>
              <a:t>Sözlük kullanımı öğretimi</a:t>
            </a:r>
          </a:p>
          <a:p>
            <a:pPr lvl="0"/>
            <a:r>
              <a:rPr lang="tr-TR" sz="2800" dirty="0" smtClean="0">
                <a:solidFill>
                  <a:schemeClr val="tx1"/>
                </a:solidFill>
              </a:rPr>
              <a:t>Bağlam ipuçlarının kullanımının öğretimi</a:t>
            </a:r>
          </a:p>
          <a:p>
            <a:pPr marL="0" lvl="0" indent="0">
              <a:buNone/>
            </a:pPr>
            <a:endParaRPr lang="tr-TR" sz="2800" dirty="0" smtClean="0">
              <a:solidFill>
                <a:schemeClr val="tx1"/>
              </a:solidFill>
            </a:endParaRPr>
          </a:p>
          <a:p>
            <a:pPr>
              <a:buNone/>
            </a:pPr>
            <a:r>
              <a:rPr lang="tr-TR" sz="2800" i="1" dirty="0" smtClean="0">
                <a:solidFill>
                  <a:schemeClr val="tx1"/>
                </a:solidFill>
              </a:rPr>
              <a:t>Sözcüklerin anlamlarının doğrudan öğretimi</a:t>
            </a:r>
          </a:p>
          <a:p>
            <a:pPr>
              <a:buNone/>
            </a:pPr>
            <a:endParaRPr lang="tr-TR" sz="2800" i="1" dirty="0" smtClean="0">
              <a:solidFill>
                <a:schemeClr val="tx1"/>
              </a:solidFill>
            </a:endParaRPr>
          </a:p>
          <a:p>
            <a:pPr>
              <a:buNone/>
            </a:pPr>
            <a:endParaRPr lang="tr-TR" sz="2800" i="1" dirty="0" smtClean="0">
              <a:solidFill>
                <a:schemeClr val="tx1"/>
              </a:solidFill>
            </a:endParaRPr>
          </a:p>
          <a:p>
            <a:pPr>
              <a:buNone/>
            </a:pPr>
            <a:r>
              <a:rPr lang="tr-TR" sz="2800" dirty="0" smtClean="0">
                <a:solidFill>
                  <a:schemeClr val="tx1"/>
                </a:solidFill>
              </a:rPr>
              <a:t>	</a:t>
            </a:r>
            <a:r>
              <a:rPr lang="tr-TR" dirty="0" smtClean="0">
                <a:solidFill>
                  <a:schemeClr val="tx1"/>
                </a:solidFill>
              </a:rPr>
              <a:t>	</a:t>
            </a:r>
            <a:endParaRPr lang="tr-TR" dirty="0">
              <a:solidFill>
                <a:schemeClr val="tx1"/>
              </a:solidFill>
            </a:endParaRPr>
          </a:p>
        </p:txBody>
      </p:sp>
    </p:spTree>
    <p:extLst>
      <p:ext uri="{BB962C8B-B14F-4D97-AF65-F5344CB8AC3E}">
        <p14:creationId xmlns="" xmlns:p14="http://schemas.microsoft.com/office/powerpoint/2010/main" val="8584369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2" name="1 İçerik Yer Tutucusu"/>
          <p:cNvSpPr>
            <a:spLocks noGrp="1"/>
          </p:cNvSpPr>
          <p:nvPr>
            <p:ph idx="1"/>
          </p:nvPr>
        </p:nvSpPr>
        <p:spPr>
          <a:xfrm>
            <a:off x="1043608" y="1124744"/>
            <a:ext cx="7643192" cy="4971256"/>
          </a:xfrm>
        </p:spPr>
        <p:txBody>
          <a:bodyPr>
            <a:noAutofit/>
          </a:bodyPr>
          <a:lstStyle/>
          <a:p>
            <a:pPr algn="ctr">
              <a:buNone/>
            </a:pPr>
            <a:r>
              <a:rPr lang="tr-TR" sz="2000" dirty="0" smtClean="0">
                <a:solidFill>
                  <a:schemeClr val="tx1"/>
                </a:solidFill>
              </a:rPr>
              <a:t>Sözcüklerin Anlamlarının Doğrudan Öğretimi</a:t>
            </a:r>
          </a:p>
          <a:p>
            <a:pPr>
              <a:buNone/>
            </a:pPr>
            <a:r>
              <a:rPr lang="tr-TR" sz="2000" i="1" dirty="0" smtClean="0">
                <a:solidFill>
                  <a:schemeClr val="tx1"/>
                </a:solidFill>
              </a:rPr>
              <a:t>Uygulamalar ve dikkat edilmesi gereken noktalar</a:t>
            </a:r>
          </a:p>
          <a:p>
            <a:pPr lvl="0"/>
            <a:r>
              <a:rPr lang="tr-TR" sz="2000" dirty="0" smtClean="0">
                <a:solidFill>
                  <a:schemeClr val="tx1"/>
                </a:solidFill>
              </a:rPr>
              <a:t>Sözcüklerin anlamları metin okunmadan verilebilir. Bu durumun metnin anlaşılmasını kolaylaştırdığı belirtilmektedir.</a:t>
            </a:r>
          </a:p>
          <a:p>
            <a:pPr lvl="0"/>
            <a:r>
              <a:rPr lang="tr-TR" sz="2000" dirty="0" smtClean="0">
                <a:solidFill>
                  <a:schemeClr val="tx1"/>
                </a:solidFill>
              </a:rPr>
              <a:t>Sözcükler cümle içinde kullandırılabilir.</a:t>
            </a:r>
          </a:p>
          <a:p>
            <a:r>
              <a:rPr lang="tr-TR" sz="2000" dirty="0" smtClean="0">
                <a:solidFill>
                  <a:schemeClr val="tx1"/>
                </a:solidFill>
              </a:rPr>
              <a:t>Sözcüğün tanımı, özelliklerini, örneklerini, diğer sözcüklerle ilişkilerini, eş ve zıt anlamlarını kapsayan kavramsal bir model içinde, şematik olarak, grafik düzenleyiciler yardımıyla verilebilir</a:t>
            </a:r>
            <a:r>
              <a:rPr lang="tr-TR" sz="2000" dirty="0">
                <a:solidFill>
                  <a:schemeClr val="tx1"/>
                </a:solidFill>
              </a:rPr>
              <a:t>. S</a:t>
            </a:r>
            <a:r>
              <a:rPr lang="tr-TR" sz="2000" dirty="0" smtClean="0">
                <a:solidFill>
                  <a:schemeClr val="tx1"/>
                </a:solidFill>
              </a:rPr>
              <a:t>özcüğün </a:t>
            </a:r>
            <a:r>
              <a:rPr lang="tr-TR" sz="2000" dirty="0">
                <a:solidFill>
                  <a:schemeClr val="tx1"/>
                </a:solidFill>
              </a:rPr>
              <a:t>tanımının, özelliklerinin, örneklerinin, diğer sözcüklerle ilişkilerinin ve zıt anlamlarının şematik bir biçimde grafik düzenleyici yardımıyla, örneğin anlamsal eşleştirme (</a:t>
            </a:r>
            <a:r>
              <a:rPr lang="tr-TR" sz="2000" dirty="0" err="1">
                <a:solidFill>
                  <a:schemeClr val="tx1"/>
                </a:solidFill>
              </a:rPr>
              <a:t>semantic</a:t>
            </a:r>
            <a:r>
              <a:rPr lang="tr-TR" sz="2000" dirty="0">
                <a:solidFill>
                  <a:schemeClr val="tx1"/>
                </a:solidFill>
              </a:rPr>
              <a:t> </a:t>
            </a:r>
            <a:r>
              <a:rPr lang="tr-TR" sz="2000" dirty="0" err="1">
                <a:solidFill>
                  <a:schemeClr val="tx1"/>
                </a:solidFill>
              </a:rPr>
              <a:t>mapping</a:t>
            </a:r>
            <a:r>
              <a:rPr lang="tr-TR" sz="2000" dirty="0">
                <a:solidFill>
                  <a:schemeClr val="tx1"/>
                </a:solidFill>
              </a:rPr>
              <a:t>) tekniğinin kullanılmasıyla verilmesi sözcüğün öğrencinin ön bilgisi ve sözcüğün diğer kavramlarla ilişkilendirilmesi açısından çok önemlidir</a:t>
            </a:r>
            <a:r>
              <a:rPr lang="tr-TR" sz="2000" dirty="0" smtClean="0">
                <a:solidFill>
                  <a:schemeClr val="tx1"/>
                </a:solidFill>
              </a:rPr>
              <a:t>.</a:t>
            </a:r>
            <a:endParaRPr lang="tr-TR" sz="2000" dirty="0">
              <a:solidFill>
                <a:schemeClr val="tx1"/>
              </a:solidFill>
            </a:endParaRPr>
          </a:p>
        </p:txBody>
      </p:sp>
    </p:spTree>
    <p:extLst>
      <p:ext uri="{BB962C8B-B14F-4D97-AF65-F5344CB8AC3E}">
        <p14:creationId xmlns="" xmlns:p14="http://schemas.microsoft.com/office/powerpoint/2010/main" val="15447215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en-GB" dirty="0"/>
          </a:p>
        </p:txBody>
      </p:sp>
      <p:sp>
        <p:nvSpPr>
          <p:cNvPr id="2" name="İçerik Yer Tutucusu 1"/>
          <p:cNvSpPr>
            <a:spLocks noGrp="1"/>
          </p:cNvSpPr>
          <p:nvPr>
            <p:ph idx="1"/>
          </p:nvPr>
        </p:nvSpPr>
        <p:spPr/>
        <p:txBody>
          <a:bodyPr>
            <a:normAutofit fontScale="92500" lnSpcReduction="20000"/>
          </a:bodyPr>
          <a:lstStyle/>
          <a:p>
            <a:pPr lvl="0"/>
            <a:r>
              <a:rPr lang="tr-TR" sz="2800" dirty="0">
                <a:solidFill>
                  <a:schemeClr val="tx1"/>
                </a:solidFill>
              </a:rPr>
              <a:t>Sözcüğün öğrencinin geçmiş bilgisi ve diğer kavramlarla ilişkilendirilmesi çok önemlidir. Anlamsal eşleştirme tekniğinin kullanılması bu ilişkiyi kurmak için öğrenciye yardımcı bir yoldur.</a:t>
            </a:r>
          </a:p>
          <a:p>
            <a:pPr lvl="0"/>
            <a:r>
              <a:rPr lang="tr-TR" sz="2800" dirty="0">
                <a:solidFill>
                  <a:schemeClr val="tx1"/>
                </a:solidFill>
              </a:rPr>
              <a:t>Kitap okumak, öykü dinlemek ve bilgisayar kullanımı sözcüklerle tekrar tekrar farklı bağlamlarda karşılaşılmasını sağlayarak sözcük öğrenmeyi destekler.</a:t>
            </a:r>
          </a:p>
          <a:p>
            <a:endParaRPr lang="tr-TR" dirty="0">
              <a:solidFill>
                <a:schemeClr val="tx1"/>
              </a:solidFill>
            </a:endParaRPr>
          </a:p>
          <a:p>
            <a:pPr>
              <a:buNone/>
            </a:pPr>
            <a:endParaRPr lang="tr-TR" i="1" dirty="0">
              <a:solidFill>
                <a:schemeClr val="bg1"/>
              </a:solidFill>
            </a:endParaRPr>
          </a:p>
          <a:p>
            <a:pPr>
              <a:buNone/>
            </a:pPr>
            <a:endParaRPr lang="tr-TR" i="1" dirty="0">
              <a:solidFill>
                <a:schemeClr val="bg1"/>
              </a:solidFill>
            </a:endParaRPr>
          </a:p>
          <a:p>
            <a:pPr marL="0" indent="0">
              <a:buNone/>
            </a:pPr>
            <a:endParaRPr lang="en-GB" dirty="0"/>
          </a:p>
        </p:txBody>
      </p:sp>
    </p:spTree>
    <p:extLst>
      <p:ext uri="{BB962C8B-B14F-4D97-AF65-F5344CB8AC3E}">
        <p14:creationId xmlns="" xmlns:p14="http://schemas.microsoft.com/office/powerpoint/2010/main" val="359371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348" y="1357298"/>
            <a:ext cx="8143931" cy="4553924"/>
          </a:xfrm>
        </p:spPr>
        <p:txBody>
          <a:bodyPr/>
          <a:lstStyle/>
          <a:p>
            <a:pPr marL="0" indent="0">
              <a:buNone/>
            </a:pPr>
            <a:r>
              <a:rPr lang="tr-TR" sz="2800" b="1" dirty="0">
                <a:solidFill>
                  <a:srgbClr val="C00000"/>
                </a:solidFill>
              </a:rPr>
              <a:t>Okuma Nedir?</a:t>
            </a:r>
          </a:p>
          <a:p>
            <a:pPr marL="0" indent="0">
              <a:buNone/>
            </a:pPr>
            <a:r>
              <a:rPr lang="tr-TR" dirty="0"/>
              <a:t> </a:t>
            </a:r>
          </a:p>
          <a:p>
            <a:r>
              <a:rPr lang="tr-TR" b="1" u="sng" dirty="0"/>
              <a:t>Okuma </a:t>
            </a:r>
            <a:r>
              <a:rPr lang="tr-TR" dirty="0"/>
              <a:t>öğrencilerin geliştirmelerinin beklendiği en temel akademik beceridir. </a:t>
            </a:r>
            <a:endParaRPr lang="tr-TR" dirty="0" smtClean="0"/>
          </a:p>
          <a:p>
            <a:r>
              <a:rPr lang="tr-TR" dirty="0" smtClean="0"/>
              <a:t>Bu </a:t>
            </a:r>
            <a:r>
              <a:rPr lang="tr-TR" dirty="0"/>
              <a:t>beceri, okuyucunun </a:t>
            </a:r>
            <a:r>
              <a:rPr lang="tr-TR" u="sng" dirty="0"/>
              <a:t>ön bilgilerini kullandığı</a:t>
            </a:r>
            <a:r>
              <a:rPr lang="tr-TR" dirty="0"/>
              <a:t>, yazar ve okuyucunun etkileştiği, </a:t>
            </a:r>
            <a:r>
              <a:rPr lang="tr-TR" u="sng" dirty="0"/>
              <a:t>uygun yöntemlerin kullanıldığı </a:t>
            </a:r>
            <a:r>
              <a:rPr lang="tr-TR" dirty="0"/>
              <a:t>ve </a:t>
            </a:r>
            <a:r>
              <a:rPr lang="tr-TR" u="sng" dirty="0"/>
              <a:t>bir amaç doğrultusunda </a:t>
            </a:r>
            <a:r>
              <a:rPr lang="tr-TR" dirty="0"/>
              <a:t>gerçekleştirilen </a:t>
            </a:r>
            <a:endParaRPr lang="tr-TR" dirty="0" smtClean="0"/>
          </a:p>
          <a:p>
            <a:r>
              <a:rPr lang="tr-TR" b="1" u="sng" dirty="0" smtClean="0"/>
              <a:t>bir </a:t>
            </a:r>
            <a:r>
              <a:rPr lang="tr-TR" b="1" u="sng" dirty="0"/>
              <a:t>anlama süreci </a:t>
            </a:r>
            <a:r>
              <a:rPr lang="tr-TR" b="1" dirty="0"/>
              <a:t>olarak </a:t>
            </a:r>
            <a:r>
              <a:rPr lang="tr-TR" b="1" dirty="0" smtClean="0"/>
              <a:t>tanımlanmaktadır</a:t>
            </a:r>
            <a:r>
              <a:rPr lang="tr-TR" dirty="0" smtClean="0"/>
              <a:t>.</a:t>
            </a:r>
            <a:endParaRPr lang="en-US" dirty="0"/>
          </a:p>
        </p:txBody>
      </p:sp>
    </p:spTree>
    <p:extLst>
      <p:ext uri="{BB962C8B-B14F-4D97-AF65-F5344CB8AC3E}">
        <p14:creationId xmlns="" xmlns:p14="http://schemas.microsoft.com/office/powerpoint/2010/main" val="10078245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45719"/>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endParaRPr lang="tr-TR" dirty="0"/>
          </a:p>
        </p:txBody>
      </p:sp>
      <p:sp>
        <p:nvSpPr>
          <p:cNvPr id="2" name="1 İçerik Yer Tutucusu"/>
          <p:cNvSpPr>
            <a:spLocks noGrp="1"/>
          </p:cNvSpPr>
          <p:nvPr>
            <p:ph idx="1"/>
          </p:nvPr>
        </p:nvSpPr>
        <p:spPr>
          <a:xfrm>
            <a:off x="683568" y="620688"/>
            <a:ext cx="8003232" cy="5475312"/>
          </a:xfrm>
        </p:spPr>
        <p:txBody>
          <a:bodyPr>
            <a:normAutofit fontScale="55000" lnSpcReduction="20000"/>
          </a:bodyPr>
          <a:lstStyle/>
          <a:p>
            <a:pPr>
              <a:buNone/>
            </a:pPr>
            <a:endParaRPr lang="tr-TR" sz="3400" dirty="0" smtClean="0">
              <a:solidFill>
                <a:schemeClr val="bg1"/>
              </a:solidFill>
            </a:endParaRPr>
          </a:p>
          <a:p>
            <a:pPr algn="ctr">
              <a:buNone/>
            </a:pPr>
            <a:r>
              <a:rPr lang="tr-TR" sz="3600" b="1" dirty="0" smtClean="0">
                <a:solidFill>
                  <a:schemeClr val="tx1"/>
                </a:solidFill>
              </a:rPr>
              <a:t>Grafik Düzenleyicilerin Kullanılması</a:t>
            </a:r>
          </a:p>
          <a:p>
            <a:r>
              <a:rPr lang="tr-TR" sz="3600" dirty="0" smtClean="0">
                <a:solidFill>
                  <a:schemeClr val="tx1"/>
                </a:solidFill>
              </a:rPr>
              <a:t>Grafik düzenleyicilerin öğretimde kullanılması özellikle okuma güçlükleri olan öğrencilerin metin yapılarını anlamalarını, öğrenmelerini ve metindeki bilgiyi hatırlamalarını kolaylaştırıcı bir yaklaşımdır. </a:t>
            </a:r>
          </a:p>
          <a:p>
            <a:r>
              <a:rPr lang="tr-TR" sz="3600" dirty="0" smtClean="0">
                <a:solidFill>
                  <a:schemeClr val="tx1"/>
                </a:solidFill>
              </a:rPr>
              <a:t>Grafik düzenleyiciler yardımıyla bilgi görselleştirilir. Bu amaçla metnin içeriğinin, yapısının ve metindeki kavramlar arasındaki ilişkinin daha iyi gösterilmesi için çizgiler, oklar ve şekilsel düzenlemeler kullanılabilir. Anlam ve kavram haritaları, öykü haritaları, bilişsel haritalar, bu düzenleyicilere örnektir. </a:t>
            </a:r>
          </a:p>
          <a:p>
            <a:r>
              <a:rPr lang="tr-TR" sz="3600" dirty="0" smtClean="0">
                <a:solidFill>
                  <a:schemeClr val="tx1"/>
                </a:solidFill>
              </a:rPr>
              <a:t>Bu düzenleyiciler anahtar terimleri, kavramları ve kavramlar arasındaki ilişkiyi görsel olarak tanımlayarak öğrencinin kavramlar arasında ilişki kurmasını, yeni bilgiyi eski bilgiyle ilişkilendirmesini, bilgiyi işlemesini, depolamasını ve hatırlamasının kolaylaştırır.</a:t>
            </a:r>
          </a:p>
          <a:p>
            <a:pPr>
              <a:buNone/>
            </a:pPr>
            <a:endParaRPr lang="tr-TR" dirty="0">
              <a:solidFill>
                <a:schemeClr val="tx1"/>
              </a:solidFill>
            </a:endParaRPr>
          </a:p>
        </p:txBody>
      </p:sp>
    </p:spTree>
    <p:extLst>
      <p:ext uri="{BB962C8B-B14F-4D97-AF65-F5344CB8AC3E}">
        <p14:creationId xmlns="" xmlns:p14="http://schemas.microsoft.com/office/powerpoint/2010/main" val="15783576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2" name="1 İçerik Yer Tutucusu"/>
          <p:cNvSpPr>
            <a:spLocks noGrp="1"/>
          </p:cNvSpPr>
          <p:nvPr>
            <p:ph idx="1"/>
          </p:nvPr>
        </p:nvSpPr>
        <p:spPr/>
        <p:txBody>
          <a:bodyPr/>
          <a:lstStyle/>
          <a:p>
            <a:r>
              <a:rPr lang="tr-TR" dirty="0" smtClean="0">
                <a:solidFill>
                  <a:schemeClr val="tx1"/>
                </a:solidFill>
              </a:rPr>
              <a:t>Öykü yapısı öykü haritaları yardımıyla öğretilirken, bilgilendirici yapılar metin yapısına uygun grafik düzenleyiciler yardımıyla öğretilir. Örneğin, tanımlayıcı metinler için ağ şeması, sıralama metinleri için akış şeması, karşılaştırma metinleri için </a:t>
            </a:r>
            <a:r>
              <a:rPr lang="tr-TR" dirty="0" err="1" smtClean="0">
                <a:solidFill>
                  <a:schemeClr val="tx1"/>
                </a:solidFill>
              </a:rPr>
              <a:t>ven</a:t>
            </a:r>
            <a:r>
              <a:rPr lang="tr-TR" dirty="0" smtClean="0">
                <a:solidFill>
                  <a:schemeClr val="tx1"/>
                </a:solidFill>
              </a:rPr>
              <a:t> şeması ya da matris, problem-çözüm metinleri için akış şeması ve neden-sonuç yapısındaki metinler için balık kılçığı kullanılır.</a:t>
            </a:r>
            <a:endParaRPr lang="tr-TR" dirty="0">
              <a:solidFill>
                <a:schemeClr val="tx1"/>
              </a:solidFill>
            </a:endParaRPr>
          </a:p>
        </p:txBody>
      </p:sp>
    </p:spTree>
    <p:extLst>
      <p:ext uri="{BB962C8B-B14F-4D97-AF65-F5344CB8AC3E}">
        <p14:creationId xmlns="" xmlns:p14="http://schemas.microsoft.com/office/powerpoint/2010/main" val="39392130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endParaRPr lang="tr-TR" dirty="0" smtClean="0"/>
          </a:p>
          <a:p>
            <a:pPr algn="ctr"/>
            <a:r>
              <a:rPr lang="tr-TR" dirty="0" smtClean="0"/>
              <a:t>T e ş e k ü r l e r</a:t>
            </a:r>
          </a:p>
          <a:p>
            <a:pPr algn="ctr"/>
            <a:endParaRPr lang="tr-TR" dirty="0" smtClean="0"/>
          </a:p>
          <a:p>
            <a:pPr algn="ctr"/>
            <a:endParaRPr lang="tr-TR" dirty="0" smtClean="0"/>
          </a:p>
          <a:p>
            <a:pPr algn="ctr"/>
            <a:endParaRPr lang="tr-TR" dirty="0" smtClean="0"/>
          </a:p>
          <a:p>
            <a:pPr algn="r"/>
            <a:r>
              <a:rPr lang="tr-TR" dirty="0" smtClean="0"/>
              <a:t>Hacı </a:t>
            </a:r>
            <a:r>
              <a:rPr lang="tr-TR" dirty="0" err="1" smtClean="0"/>
              <a:t>Kadriye</a:t>
            </a:r>
            <a:r>
              <a:rPr lang="tr-TR" dirty="0" smtClean="0"/>
              <a:t> </a:t>
            </a:r>
            <a:r>
              <a:rPr lang="tr-TR" dirty="0" err="1" smtClean="0"/>
              <a:t>Arslan</a:t>
            </a:r>
            <a:r>
              <a:rPr lang="tr-TR" dirty="0" smtClean="0"/>
              <a:t> Rehberlik ve Araştırma Merkezi</a:t>
            </a:r>
          </a:p>
          <a:p>
            <a:pPr algn="r"/>
            <a:r>
              <a:rPr lang="tr-TR" smtClean="0"/>
              <a:t>2017</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603448"/>
            <a:ext cx="8229600" cy="1656184"/>
          </a:xfrm>
        </p:spPr>
        <p:txBody>
          <a:bodyPr>
            <a:normAutofit/>
          </a:bodyPr>
          <a:lstStyle/>
          <a:p>
            <a:pPr algn="ctr"/>
            <a:r>
              <a:rPr lang="tr-TR" sz="3200" dirty="0" smtClean="0">
                <a:solidFill>
                  <a:schemeClr val="tx1"/>
                </a:solidFill>
              </a:rPr>
              <a:t>Sözcüklerin ve Metnin Çözümlenmesi</a:t>
            </a:r>
            <a:endParaRPr lang="tr-TR" sz="3200" dirty="0">
              <a:solidFill>
                <a:schemeClr val="tx1"/>
              </a:solidFill>
            </a:endParaRPr>
          </a:p>
        </p:txBody>
      </p:sp>
      <p:sp>
        <p:nvSpPr>
          <p:cNvPr id="2" name="1 İçerik Yer Tutucusu"/>
          <p:cNvSpPr>
            <a:spLocks noGrp="1"/>
          </p:cNvSpPr>
          <p:nvPr>
            <p:ph idx="1"/>
          </p:nvPr>
        </p:nvSpPr>
        <p:spPr>
          <a:xfrm>
            <a:off x="1043608" y="1196752"/>
            <a:ext cx="7848872" cy="4899248"/>
          </a:xfrm>
        </p:spPr>
        <p:txBody>
          <a:bodyPr>
            <a:normAutofit/>
          </a:bodyPr>
          <a:lstStyle/>
          <a:p>
            <a:r>
              <a:rPr lang="tr-TR" sz="4000" b="1" dirty="0" smtClean="0">
                <a:solidFill>
                  <a:schemeClr val="tx1"/>
                </a:solidFill>
              </a:rPr>
              <a:t>Sözcüklerin okunması</a:t>
            </a:r>
          </a:p>
          <a:p>
            <a:r>
              <a:rPr lang="tr-TR" sz="4000" b="1" dirty="0" smtClean="0">
                <a:solidFill>
                  <a:schemeClr val="tx1"/>
                </a:solidFill>
              </a:rPr>
              <a:t>Akıcılık</a:t>
            </a:r>
          </a:p>
          <a:p>
            <a:pPr marL="0" indent="0">
              <a:buNone/>
            </a:pPr>
            <a:r>
              <a:rPr lang="tr-TR" sz="4000" dirty="0">
                <a:solidFill>
                  <a:schemeClr val="tx1"/>
                </a:solidFill>
              </a:rPr>
              <a:t>d</a:t>
            </a:r>
            <a:r>
              <a:rPr lang="tr-TR" sz="4000" dirty="0" smtClean="0">
                <a:solidFill>
                  <a:schemeClr val="tx1"/>
                </a:solidFill>
              </a:rPr>
              <a:t>oğruluk</a:t>
            </a:r>
          </a:p>
          <a:p>
            <a:pPr marL="0" indent="0">
              <a:buNone/>
            </a:pPr>
            <a:r>
              <a:rPr lang="tr-TR" sz="4000" dirty="0" smtClean="0">
                <a:solidFill>
                  <a:schemeClr val="tx1"/>
                </a:solidFill>
              </a:rPr>
              <a:t>otomatiklik</a:t>
            </a:r>
          </a:p>
          <a:p>
            <a:pPr marL="0" indent="0">
              <a:buNone/>
            </a:pPr>
            <a:r>
              <a:rPr lang="tr-TR" sz="4000" dirty="0" smtClean="0">
                <a:solidFill>
                  <a:schemeClr val="tx1"/>
                </a:solidFill>
              </a:rPr>
              <a:t>uygun prozodi</a:t>
            </a:r>
          </a:p>
          <a:p>
            <a:endParaRPr lang="tr-TR" dirty="0" smtClean="0">
              <a:solidFill>
                <a:schemeClr val="tx1"/>
              </a:solidFill>
            </a:endParaRPr>
          </a:p>
          <a:p>
            <a:pPr>
              <a:buNone/>
            </a:pPr>
            <a:endParaRPr lang="tr-T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0"/>
            <a:ext cx="8229600" cy="692696"/>
          </a:xfrm>
        </p:spPr>
        <p:txBody>
          <a:bodyPr>
            <a:normAutofit/>
          </a:bodyPr>
          <a:lstStyle/>
          <a:p>
            <a:pPr algn="ctr"/>
            <a:r>
              <a:rPr lang="tr-TR" sz="2800" dirty="0" smtClean="0">
                <a:solidFill>
                  <a:schemeClr val="tx1"/>
                </a:solidFill>
              </a:rPr>
              <a:t>Okuduğunu Anlama</a:t>
            </a:r>
            <a:endParaRPr lang="tr-TR" sz="2800" dirty="0">
              <a:solidFill>
                <a:schemeClr val="tx1"/>
              </a:solidFill>
            </a:endParaRPr>
          </a:p>
        </p:txBody>
      </p:sp>
      <p:sp>
        <p:nvSpPr>
          <p:cNvPr id="2" name="1 İçerik Yer Tutucusu"/>
          <p:cNvSpPr>
            <a:spLocks noGrp="1"/>
          </p:cNvSpPr>
          <p:nvPr>
            <p:ph idx="1"/>
          </p:nvPr>
        </p:nvSpPr>
        <p:spPr>
          <a:xfrm>
            <a:off x="457200" y="1285860"/>
            <a:ext cx="8401080" cy="5143536"/>
          </a:xfrm>
        </p:spPr>
        <p:txBody>
          <a:bodyPr>
            <a:normAutofit/>
          </a:bodyPr>
          <a:lstStyle/>
          <a:p>
            <a:pPr algn="just"/>
            <a:r>
              <a:rPr lang="tr-TR" b="1" dirty="0" err="1" smtClean="0">
                <a:solidFill>
                  <a:schemeClr val="tx1"/>
                </a:solidFill>
              </a:rPr>
              <a:t>literal</a:t>
            </a:r>
            <a:r>
              <a:rPr lang="tr-TR" b="1" dirty="0" smtClean="0">
                <a:solidFill>
                  <a:schemeClr val="tx1"/>
                </a:solidFill>
              </a:rPr>
              <a:t> anlama, </a:t>
            </a:r>
          </a:p>
          <a:p>
            <a:pPr algn="just">
              <a:buNone/>
            </a:pPr>
            <a:r>
              <a:rPr lang="tr-TR" dirty="0" smtClean="0">
                <a:solidFill>
                  <a:schemeClr val="tx1"/>
                </a:solidFill>
              </a:rPr>
              <a:t>(</a:t>
            </a:r>
            <a:r>
              <a:rPr lang="tr-TR" u="sng" dirty="0" smtClean="0">
                <a:solidFill>
                  <a:schemeClr val="tx1"/>
                </a:solidFill>
              </a:rPr>
              <a:t>metindeki  </a:t>
            </a:r>
            <a:r>
              <a:rPr lang="tr-TR" dirty="0" smtClean="0">
                <a:solidFill>
                  <a:schemeClr val="tx1"/>
                </a:solidFill>
              </a:rPr>
              <a:t>temel bilgi ve detaylar a  ilişkin </a:t>
            </a:r>
            <a:r>
              <a:rPr lang="tr-TR" b="1" dirty="0" smtClean="0">
                <a:solidFill>
                  <a:schemeClr val="tx1"/>
                </a:solidFill>
              </a:rPr>
              <a:t>bilgi elde etme</a:t>
            </a:r>
            <a:r>
              <a:rPr lang="tr-TR" dirty="0" smtClean="0">
                <a:solidFill>
                  <a:schemeClr val="tx1"/>
                </a:solidFill>
              </a:rPr>
              <a:t>)</a:t>
            </a:r>
          </a:p>
          <a:p>
            <a:pPr algn="just"/>
            <a:r>
              <a:rPr lang="tr-TR" b="1" dirty="0" smtClean="0">
                <a:solidFill>
                  <a:schemeClr val="tx1"/>
                </a:solidFill>
              </a:rPr>
              <a:t>yorumlama, </a:t>
            </a:r>
          </a:p>
          <a:p>
            <a:pPr marL="273050" indent="-273050" algn="just">
              <a:buNone/>
            </a:pPr>
            <a:r>
              <a:rPr lang="tr-TR" dirty="0" smtClean="0">
                <a:solidFill>
                  <a:schemeClr val="tx1"/>
                </a:solidFill>
              </a:rPr>
              <a:t>(üst düzey düşünme becerileri gerekli. Sözcüğün anlamını</a:t>
            </a:r>
          </a:p>
          <a:p>
            <a:pPr marL="0" indent="0" algn="just">
              <a:buNone/>
            </a:pPr>
            <a:r>
              <a:rPr lang="tr-TR" dirty="0" smtClean="0">
                <a:solidFill>
                  <a:schemeClr val="tx1"/>
                </a:solidFill>
              </a:rPr>
              <a:t>bağlamdan çıkartmak, </a:t>
            </a:r>
            <a:r>
              <a:rPr lang="tr-TR" u="sng" dirty="0" smtClean="0">
                <a:solidFill>
                  <a:schemeClr val="tx1"/>
                </a:solidFill>
              </a:rPr>
              <a:t>ana düşünce bulmak</a:t>
            </a:r>
            <a:r>
              <a:rPr lang="tr-TR" dirty="0" smtClean="0">
                <a:solidFill>
                  <a:schemeClr val="tx1"/>
                </a:solidFill>
              </a:rPr>
              <a:t>, </a:t>
            </a:r>
            <a:r>
              <a:rPr lang="tr-TR" u="sng" dirty="0" smtClean="0">
                <a:solidFill>
                  <a:schemeClr val="tx1"/>
                </a:solidFill>
              </a:rPr>
              <a:t>çıkarım yapmak</a:t>
            </a:r>
            <a:r>
              <a:rPr lang="tr-TR" dirty="0" smtClean="0">
                <a:solidFill>
                  <a:schemeClr val="tx1"/>
                </a:solidFill>
              </a:rPr>
              <a:t>, </a:t>
            </a:r>
            <a:r>
              <a:rPr lang="tr-TR" b="1" dirty="0" smtClean="0">
                <a:solidFill>
                  <a:schemeClr val="tx1"/>
                </a:solidFill>
              </a:rPr>
              <a:t>sonuç çıkartmak,</a:t>
            </a:r>
            <a:r>
              <a:rPr lang="tr-TR" dirty="0" smtClean="0">
                <a:solidFill>
                  <a:schemeClr val="tx1"/>
                </a:solidFill>
              </a:rPr>
              <a:t> </a:t>
            </a:r>
            <a:r>
              <a:rPr lang="tr-TR" u="sng" dirty="0" smtClean="0">
                <a:solidFill>
                  <a:schemeClr val="tx1"/>
                </a:solidFill>
              </a:rPr>
              <a:t>genelleştirme yapmak</a:t>
            </a:r>
            <a:r>
              <a:rPr lang="tr-TR" dirty="0" smtClean="0">
                <a:solidFill>
                  <a:schemeClr val="tx1"/>
                </a:solidFill>
              </a:rPr>
              <a:t>, </a:t>
            </a:r>
            <a:r>
              <a:rPr lang="tr-TR" b="1" dirty="0" smtClean="0">
                <a:solidFill>
                  <a:schemeClr val="tx1"/>
                </a:solidFill>
              </a:rPr>
              <a:t>sentez yapmak</a:t>
            </a:r>
            <a:r>
              <a:rPr lang="tr-TR" dirty="0" smtClean="0">
                <a:solidFill>
                  <a:schemeClr val="tx1"/>
                </a:solidFill>
              </a:rPr>
              <a:t>, </a:t>
            </a:r>
            <a:r>
              <a:rPr lang="tr-TR" u="sng" dirty="0" smtClean="0">
                <a:solidFill>
                  <a:schemeClr val="tx1"/>
                </a:solidFill>
              </a:rPr>
              <a:t>neden-sonuç ilişkisi kurmak </a:t>
            </a:r>
            <a:r>
              <a:rPr lang="tr-TR" dirty="0" smtClean="0">
                <a:solidFill>
                  <a:schemeClr val="tx1"/>
                </a:solidFill>
              </a:rPr>
              <a:t>ve benzerlikleri bulmak gibi </a:t>
            </a:r>
            <a:r>
              <a:rPr lang="tr-TR" b="1" u="sng" dirty="0" smtClean="0">
                <a:solidFill>
                  <a:schemeClr val="tx1"/>
                </a:solidFill>
              </a:rPr>
              <a:t>bilişsel becerileri </a:t>
            </a:r>
            <a:r>
              <a:rPr lang="tr-TR" dirty="0" smtClean="0">
                <a:solidFill>
                  <a:schemeClr val="tx1"/>
                </a:solidFill>
              </a:rPr>
              <a:t>gerektirir.)</a:t>
            </a:r>
          </a:p>
          <a:p>
            <a:pPr algn="just"/>
            <a:r>
              <a:rPr lang="tr-TR" b="1" dirty="0" smtClean="0">
                <a:solidFill>
                  <a:schemeClr val="tx1"/>
                </a:solidFill>
              </a:rPr>
              <a:t>eleştirel okuma </a:t>
            </a:r>
          </a:p>
          <a:p>
            <a:pPr marL="0" indent="0" algn="just">
              <a:buNone/>
            </a:pPr>
            <a:r>
              <a:rPr lang="tr-TR" dirty="0" smtClean="0">
                <a:solidFill>
                  <a:schemeClr val="tx1"/>
                </a:solidFill>
              </a:rPr>
              <a:t>(okuduğu </a:t>
            </a:r>
            <a:r>
              <a:rPr lang="tr-TR" u="sng" dirty="0" smtClean="0">
                <a:solidFill>
                  <a:schemeClr val="tx1"/>
                </a:solidFill>
              </a:rPr>
              <a:t>metnin doğruluğuna, değerine ve güvenirliğine ilişkin </a:t>
            </a:r>
            <a:r>
              <a:rPr lang="tr-TR" b="1" dirty="0" smtClean="0">
                <a:solidFill>
                  <a:schemeClr val="tx1"/>
                </a:solidFill>
              </a:rPr>
              <a:t>kişisel düşüncelerini </a:t>
            </a:r>
            <a:r>
              <a:rPr lang="tr-TR" dirty="0" smtClean="0">
                <a:solidFill>
                  <a:schemeClr val="tx1"/>
                </a:solidFill>
              </a:rPr>
              <a:t>kullanarak </a:t>
            </a:r>
            <a:r>
              <a:rPr lang="tr-TR" b="1" u="sng" dirty="0" smtClean="0">
                <a:solidFill>
                  <a:schemeClr val="tx1"/>
                </a:solidFill>
              </a:rPr>
              <a:t>değerlendirme yapmayı </a:t>
            </a:r>
            <a:r>
              <a:rPr lang="tr-TR" dirty="0" smtClean="0">
                <a:solidFill>
                  <a:schemeClr val="tx1"/>
                </a:solidFill>
              </a:rPr>
              <a:t>gerektirir. </a:t>
            </a:r>
          </a:p>
          <a:p>
            <a:pPr algn="just"/>
            <a:r>
              <a:rPr lang="tr-TR" b="1" dirty="0" smtClean="0">
                <a:solidFill>
                  <a:schemeClr val="tx1"/>
                </a:solidFill>
              </a:rPr>
              <a:t> yaratıcı okuma</a:t>
            </a:r>
          </a:p>
          <a:p>
            <a:pPr marL="0" indent="0" algn="just">
              <a:buNone/>
            </a:pPr>
            <a:r>
              <a:rPr lang="tr-TR" dirty="0" smtClean="0">
                <a:solidFill>
                  <a:schemeClr val="tx1"/>
                </a:solidFill>
              </a:rPr>
              <a:t>(metinde verilen çözümlere ek ve </a:t>
            </a:r>
            <a:r>
              <a:rPr lang="tr-TR" b="1" u="sng" dirty="0" smtClean="0">
                <a:solidFill>
                  <a:schemeClr val="tx1"/>
                </a:solidFill>
              </a:rPr>
              <a:t>alternatif çözümler </a:t>
            </a:r>
            <a:r>
              <a:rPr lang="tr-TR" b="1" u="sng" dirty="0" smtClean="0">
                <a:solidFill>
                  <a:schemeClr val="bg1"/>
                </a:solidFill>
              </a:rPr>
              <a:t> </a:t>
            </a:r>
            <a:r>
              <a:rPr lang="tr-TR" b="1" u="sng" dirty="0" smtClean="0">
                <a:solidFill>
                  <a:schemeClr val="tx1"/>
                </a:solidFill>
              </a:rPr>
              <a:t>sunmayı </a:t>
            </a:r>
            <a:r>
              <a:rPr lang="tr-TR" dirty="0" smtClean="0">
                <a:solidFill>
                  <a:schemeClr val="tx1"/>
                </a:solidFill>
              </a:rPr>
              <a:t>gerektirir. )</a:t>
            </a:r>
            <a:endParaRPr lang="tr-TR" dirty="0">
              <a:solidFill>
                <a:schemeClr val="tx1"/>
              </a:solidFill>
            </a:endParaRPr>
          </a:p>
        </p:txBody>
      </p:sp>
    </p:spTree>
    <p:extLst>
      <p:ext uri="{BB962C8B-B14F-4D97-AF65-F5344CB8AC3E}">
        <p14:creationId xmlns="" xmlns:p14="http://schemas.microsoft.com/office/powerpoint/2010/main" val="147733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Okuma Güçlükleri</a:t>
            </a:r>
            <a:br>
              <a:rPr lang="tr-TR" dirty="0"/>
            </a:br>
            <a:endParaRPr lang="en-US" dirty="0"/>
          </a:p>
        </p:txBody>
      </p:sp>
      <p:sp>
        <p:nvSpPr>
          <p:cNvPr id="3" name="İçerik Yer Tutucusu 2"/>
          <p:cNvSpPr>
            <a:spLocks noGrp="1"/>
          </p:cNvSpPr>
          <p:nvPr>
            <p:ph idx="1"/>
          </p:nvPr>
        </p:nvSpPr>
        <p:spPr/>
        <p:txBody>
          <a:bodyPr/>
          <a:lstStyle/>
          <a:p>
            <a:r>
              <a:rPr lang="tr-TR" i="1" dirty="0"/>
              <a:t>Sözcük okumadaki ve okuma akıcılığındaki </a:t>
            </a:r>
            <a:r>
              <a:rPr lang="tr-TR" i="1" dirty="0" smtClean="0"/>
              <a:t>güçlükler</a:t>
            </a:r>
          </a:p>
          <a:p>
            <a:pPr marL="0" indent="0">
              <a:buNone/>
            </a:pPr>
            <a:r>
              <a:rPr lang="tr-TR" i="1" dirty="0" smtClean="0"/>
              <a:t>Doğru okuyamama</a:t>
            </a:r>
          </a:p>
          <a:p>
            <a:pPr marL="0" indent="0">
              <a:buNone/>
            </a:pPr>
            <a:r>
              <a:rPr lang="tr-TR" i="1" dirty="0" smtClean="0"/>
              <a:t>Otomatik okuyamama</a:t>
            </a:r>
          </a:p>
          <a:p>
            <a:pPr marL="0" indent="0">
              <a:buNone/>
            </a:pPr>
            <a:r>
              <a:rPr lang="tr-TR" i="1" dirty="0" err="1" smtClean="0"/>
              <a:t>Prozodik</a:t>
            </a:r>
            <a:r>
              <a:rPr lang="tr-TR" i="1" dirty="0" smtClean="0"/>
              <a:t> okuyamama</a:t>
            </a:r>
          </a:p>
          <a:p>
            <a:r>
              <a:rPr lang="tr-TR" i="1" dirty="0" smtClean="0"/>
              <a:t>Okuduğunu anlamama</a:t>
            </a:r>
            <a:endParaRPr lang="tr-TR" dirty="0"/>
          </a:p>
        </p:txBody>
      </p:sp>
    </p:spTree>
    <p:extLst>
      <p:ext uri="{BB962C8B-B14F-4D97-AF65-F5344CB8AC3E}">
        <p14:creationId xmlns="" xmlns:p14="http://schemas.microsoft.com/office/powerpoint/2010/main" val="1179992917"/>
      </p:ext>
    </p:extLst>
  </p:cSld>
  <p:clrMapOvr>
    <a:masterClrMapping/>
  </p:clrMapOvr>
</p:sld>
</file>

<file path=ppt/theme/theme1.xml><?xml version="1.0" encoding="utf-8"?>
<a:theme xmlns:a="http://schemas.openxmlformats.org/drawingml/2006/main" name="Duma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2990</TotalTime>
  <Words>2956</Words>
  <Application>Microsoft Office PowerPoint</Application>
  <PresentationFormat>Ekran Gösterisi (4:3)</PresentationFormat>
  <Paragraphs>602</Paragraphs>
  <Slides>62</Slides>
  <Notes>1</Notes>
  <HiddenSlides>0</HiddenSlides>
  <MMClips>0</MMClips>
  <ScaleCrop>false</ScaleCrop>
  <HeadingPairs>
    <vt:vector size="4" baseType="variant">
      <vt:variant>
        <vt:lpstr>Tema</vt:lpstr>
      </vt:variant>
      <vt:variant>
        <vt:i4>1</vt:i4>
      </vt:variant>
      <vt:variant>
        <vt:lpstr>Slayt Başlıkları</vt:lpstr>
      </vt:variant>
      <vt:variant>
        <vt:i4>62</vt:i4>
      </vt:variant>
    </vt:vector>
  </HeadingPairs>
  <TitlesOfParts>
    <vt:vector size="63" baseType="lpstr">
      <vt:lpstr>Duman</vt:lpstr>
      <vt:lpstr>OKUMAGÜÇLÜKLERİ DİSLEKSİ</vt:lpstr>
      <vt:lpstr>OKUMA BOZUKLUĞU DİSLEKSİ</vt:lpstr>
      <vt:lpstr>OKUMA BOZUKLUĞU DİSLEKSİ</vt:lpstr>
      <vt:lpstr>OKUMA BOZUKLUĞU DİSLEKSİ ÖZELLİKLERİ</vt:lpstr>
      <vt:lpstr>OKUMA BOZUKLUĞU DİSLEKSİ ÖZELLİKLERİ</vt:lpstr>
      <vt:lpstr>Slayt 6</vt:lpstr>
      <vt:lpstr>Sözcüklerin ve Metnin Çözümlenmesi</vt:lpstr>
      <vt:lpstr>Okuduğunu Anlama</vt:lpstr>
      <vt:lpstr>Okuma Güçlükleri </vt:lpstr>
      <vt:lpstr>Okuma Hataları DİSLEKSİ BELİRTİLERİ</vt:lpstr>
      <vt:lpstr>Slayt 11</vt:lpstr>
      <vt:lpstr>Slayt 12</vt:lpstr>
      <vt:lpstr>Slayt 13</vt:lpstr>
      <vt:lpstr>Diğer Sorunlar </vt:lpstr>
      <vt:lpstr>Disleksi (Okuma Güçlüğü)  </vt:lpstr>
      <vt:lpstr>Slayt 16</vt:lpstr>
      <vt:lpstr>Slayt 17</vt:lpstr>
      <vt:lpstr>Slayt 18</vt:lpstr>
      <vt:lpstr>Slayt 19</vt:lpstr>
      <vt:lpstr>Slayt 20</vt:lpstr>
      <vt:lpstr>Okuduğunu anlama güçlükleri</vt:lpstr>
      <vt:lpstr>Okuma Becerilerinin Değerlendirilmesi</vt:lpstr>
      <vt:lpstr>ÖRNEK SES BİRİM DÜZEYİNDE ÇALIŞMA</vt:lpstr>
      <vt:lpstr>Sesleri tanıma</vt:lpstr>
      <vt:lpstr>Aşağıdaki resimlerin isimlerini hızlı bir şekilde söyle </vt:lpstr>
      <vt:lpstr>Aşağıda “E” seslerini bularak daire içine al</vt:lpstr>
      <vt:lpstr>Aşağıda “e” seslerini bularak daire içine al</vt:lpstr>
      <vt:lpstr>Aşağıda “E, e” seslerini bularak daire içersine al</vt:lpstr>
      <vt:lpstr>Aşağıda “E , e” seslerini bularak daire içerisine alın</vt:lpstr>
      <vt:lpstr>Aşağıda “E ,e” seslerini önce tanıyın ardından diğer sütunlarda bulun,boyayın,çizin,okuyun.</vt:lpstr>
      <vt:lpstr>Slayt 31</vt:lpstr>
      <vt:lpstr>Slayt 32</vt:lpstr>
      <vt:lpstr>Slayt 33</vt:lpstr>
      <vt:lpstr>Slayt 34</vt:lpstr>
      <vt:lpstr>Slayt 35</vt:lpstr>
      <vt:lpstr>Aşağıdakileri 1. sütundan başlayarak yukarıdan aşağıya doğru sesli bir şekilde okuduktan sonra iki kez daha okuyarak toplam üç kez sesli tekrar yapınız. (Okuyamadığında   ilgili  harfe dönüp tablodan tekrar çalışın. </vt:lpstr>
      <vt:lpstr>Slayt 37</vt:lpstr>
      <vt:lpstr>Slayt 38</vt:lpstr>
      <vt:lpstr>Slayt 39</vt:lpstr>
      <vt:lpstr> </vt:lpstr>
      <vt:lpstr>Slayt 41</vt:lpstr>
      <vt:lpstr>Slayt 42</vt:lpstr>
      <vt:lpstr>Slayt 43</vt:lpstr>
      <vt:lpstr>Okuma Hızı  Okuma Hızı Norm Çalışması 1 (Erden, Kurdoğlu ve Uslu, 2002)</vt:lpstr>
      <vt:lpstr>Okuma Hızı Norm Çalışması 1 (Gökçe-Sarıpınar ve Erden, 2010)</vt:lpstr>
      <vt:lpstr>Okuma Doğruluğu ve Düzeyi</vt:lpstr>
      <vt:lpstr>Hata Analizi</vt:lpstr>
      <vt:lpstr>Okuma Akıcılığının Desteklenmesi  </vt:lpstr>
      <vt:lpstr>   </vt:lpstr>
      <vt:lpstr>Slayt 50</vt:lpstr>
      <vt:lpstr>Okuduğunu Anlama Stratejileri</vt:lpstr>
      <vt:lpstr>Slayt 52</vt:lpstr>
      <vt:lpstr>Slayt 53</vt:lpstr>
      <vt:lpstr>Slayt 54</vt:lpstr>
      <vt:lpstr>Okuduğunu Anlama Becerilerinin Desteklenmesi  </vt:lpstr>
      <vt:lpstr>Slayt 56</vt:lpstr>
      <vt:lpstr>Sözcük Bilgisinin Artırılması/Sözcük Öğretimi</vt:lpstr>
      <vt:lpstr>Slayt 58</vt:lpstr>
      <vt:lpstr>Slayt 59</vt:lpstr>
      <vt:lpstr>      </vt:lpstr>
      <vt:lpstr>Slayt 61</vt:lpstr>
      <vt:lpstr>Slayt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OKUMA-YAZMA GÜÇLÜKLERİ</dc:title>
  <dc:creator>BERRİN</dc:creator>
  <cp:lastModifiedBy>17515875504</cp:lastModifiedBy>
  <cp:revision>315</cp:revision>
  <dcterms:created xsi:type="dcterms:W3CDTF">2012-10-28T15:51:33Z</dcterms:created>
  <dcterms:modified xsi:type="dcterms:W3CDTF">2017-11-23T07:41:19Z</dcterms:modified>
</cp:coreProperties>
</file>