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1" r:id="rId3"/>
    <p:sldId id="261" r:id="rId4"/>
    <p:sldId id="262" r:id="rId5"/>
    <p:sldId id="263" r:id="rId6"/>
    <p:sldId id="294" r:id="rId7"/>
    <p:sldId id="264" r:id="rId8"/>
    <p:sldId id="292" r:id="rId9"/>
    <p:sldId id="258" r:id="rId10"/>
    <p:sldId id="259" r:id="rId11"/>
    <p:sldId id="295" r:id="rId12"/>
    <p:sldId id="265" r:id="rId13"/>
    <p:sldId id="266" r:id="rId14"/>
    <p:sldId id="267" r:id="rId15"/>
    <p:sldId id="268" r:id="rId16"/>
    <p:sldId id="260" r:id="rId17"/>
    <p:sldId id="272" r:id="rId18"/>
    <p:sldId id="273" r:id="rId19"/>
    <p:sldId id="277"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96"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21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2447FE2D-8C14-4FE7-A39D-99FFD14EC6A8}" type="datetimeFigureOut">
              <a:rPr lang="tr-TR"/>
              <a:pPr>
                <a:defRPr/>
              </a:pPr>
              <a:t>25.03.2015</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6E19647C-5AD8-4E7D-818F-584D4D5AC8C1}"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4AB53E33-A200-42FC-A390-8F7AA37439AE}" type="datetimeFigureOut">
              <a:rPr lang="tr-TR"/>
              <a:pPr>
                <a:defRPr/>
              </a:pPr>
              <a:t>25.03.2015</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2A4ACD23-1DEC-4322-9BF0-1CA973EB282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5DE567B-F5B6-4168-A7B4-8F4E566BD16A}" type="datetimeFigureOut">
              <a:rPr lang="tr-TR"/>
              <a:pPr>
                <a:defRPr/>
              </a:pPr>
              <a:t>25.03.2015</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866602B6-4990-4A57-81DE-7218425C371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2D129C10-3E90-4B7F-AF5F-94F8CBE0E6BA}" type="datetimeFigureOut">
              <a:rPr lang="tr-TR"/>
              <a:pPr>
                <a:defRPr/>
              </a:pPr>
              <a:t>25.03.2015</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C38F82EA-120B-468D-B180-67065B85429F}"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4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1F617F75-DEA8-41C4-A9B4-585E85EB2E1C}" type="datetimeFigureOut">
              <a:rPr lang="tr-TR"/>
              <a:pPr>
                <a:defRPr/>
              </a:pPr>
              <a:t>25.03.2015</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CF25CEC6-84EB-474C-8016-FAE24DC3DD25}"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25114887-6E5F-49A3-AF8C-99A84C3AA16A}" type="datetimeFigureOut">
              <a:rPr lang="tr-TR"/>
              <a:pPr>
                <a:defRPr/>
              </a:pPr>
              <a:t>25.03.2015</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C97B8DB2-0330-4474-A6A4-7C4D1080725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669DF027-4661-4741-A464-7D414F76D0E0}" type="datetimeFigureOut">
              <a:rPr lang="tr-TR"/>
              <a:pPr>
                <a:defRPr/>
              </a:pPr>
              <a:t>25.03.2015</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A7404DE4-E3EB-43E2-80FE-2DD46B45358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ACFD9D4C-1506-4F4F-9C66-B81A97D257FC}" type="datetimeFigureOut">
              <a:rPr lang="tr-TR"/>
              <a:pPr>
                <a:defRPr/>
              </a:pPr>
              <a:t>25.03.2015</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C44C1ABB-DB78-4D5F-9BE6-A5868ADFA890}"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14B5AB74-96B8-4D10-AACC-599547576675}" type="datetimeFigureOut">
              <a:rPr lang="tr-TR"/>
              <a:pPr>
                <a:defRPr/>
              </a:pPr>
              <a:t>25.03.2015</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C3D0B551-0313-4953-855A-9071505DB3C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3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0ACE35DA-2A39-499D-B08D-3A0387E4A6F7}" type="datetimeFigureOut">
              <a:rPr lang="tr-TR"/>
              <a:pPr>
                <a:defRPr/>
              </a:pPr>
              <a:t>25.03.2015</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F7339C72-AE20-4ACA-99E1-C85542D36545}"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2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9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6B1C48D0-ADAB-40ED-84CD-F8F99B1DB782}" type="datetimeFigureOut">
              <a:rPr lang="tr-TR"/>
              <a:pPr>
                <a:defRPr/>
              </a:pPr>
              <a:t>25.03.2015</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2C1F081D-5B63-4434-AFB3-460278A51E39}"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37892"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888FE9A0-32AC-4902-AB53-F791E4A53D05}" type="datetimeFigureOut">
              <a:rPr lang="tr-TR"/>
              <a:pPr>
                <a:defRPr/>
              </a:pPr>
              <a:t>25.03.2015</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71EAB60-4900-4B21-9574-988120CEE2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2" r:id="rId5"/>
    <p:sldLayoutId id="2147483687" r:id="rId6"/>
    <p:sldLayoutId id="2147483681"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5984" y="1357298"/>
            <a:ext cx="5500698" cy="2357438"/>
          </a:xfrm>
        </p:spPr>
        <p:txBody>
          <a:bodyPr/>
          <a:lstStyle/>
          <a:p>
            <a:pPr fontAlgn="auto">
              <a:spcAft>
                <a:spcPts val="0"/>
              </a:spcAft>
              <a:defRPr/>
            </a:pPr>
            <a:r>
              <a:rPr lang="tr-TR" sz="5400" dirty="0" smtClean="0">
                <a:solidFill>
                  <a:schemeClr val="accent1">
                    <a:lumMod val="75000"/>
                  </a:schemeClr>
                </a:solidFill>
                <a:latin typeface="Comic Sans MS" pitchFamily="66" charset="0"/>
              </a:rPr>
              <a:t>İNTERNET BAĞIMLILIĞI</a:t>
            </a:r>
            <a:endParaRPr lang="tr-TR" sz="5400" dirty="0">
              <a:solidFill>
                <a:schemeClr val="accent1">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İçerik Yer Tutucusu"/>
          <p:cNvSpPr>
            <a:spLocks noGrp="1"/>
          </p:cNvSpPr>
          <p:nvPr>
            <p:ph sz="quarter" idx="1"/>
          </p:nvPr>
        </p:nvSpPr>
        <p:spPr>
          <a:xfrm>
            <a:off x="457200" y="428625"/>
            <a:ext cx="7467600" cy="6045200"/>
          </a:xfrm>
        </p:spPr>
        <p:txBody>
          <a:bodyPr/>
          <a:lstStyle/>
          <a:p>
            <a:pPr algn="just">
              <a:lnSpc>
                <a:spcPct val="90000"/>
              </a:lnSpc>
            </a:pPr>
            <a:r>
              <a:rPr lang="tr-TR" smtClean="0"/>
              <a:t>Anonim bir kişiliğe bürünmek size heyecan veriyor, insanlarla İnternet üzerinden konuşmayı yüz yüze konuşmaktan daha kolay buluyorsunuz. </a:t>
            </a:r>
          </a:p>
          <a:p>
            <a:pPr algn="just">
              <a:lnSpc>
                <a:spcPct val="90000"/>
              </a:lnSpc>
            </a:pPr>
            <a:r>
              <a:rPr lang="tr-TR" smtClean="0"/>
              <a:t>E-postanızda bir şey var mı diye bakmak için zorlayıcı bir istek duyuyorsunuz. </a:t>
            </a:r>
          </a:p>
          <a:p>
            <a:pPr algn="just">
              <a:lnSpc>
                <a:spcPct val="90000"/>
              </a:lnSpc>
            </a:pPr>
            <a:r>
              <a:rPr lang="tr-TR" smtClean="0"/>
              <a:t>İnternet'e girmek için yemek öğünlerinize, derslerinize ya da randevularınıza boş veriyorsunuz. </a:t>
            </a:r>
          </a:p>
          <a:p>
            <a:pPr algn="just">
              <a:lnSpc>
                <a:spcPct val="90000"/>
              </a:lnSpc>
            </a:pPr>
            <a:r>
              <a:rPr lang="tr-TR" smtClean="0"/>
              <a:t>Bilgisayarınızın başında bu kadar fazla zaman geçirdiğiniz için suçluluk duyma ve büyük bir zevk alma arasında gidip geliyorsunuz. </a:t>
            </a:r>
          </a:p>
          <a:p>
            <a:pPr>
              <a:lnSpc>
                <a:spcPct val="90000"/>
              </a:lnSpc>
            </a:pPr>
            <a:r>
              <a:rPr lang="tr-TR" smtClean="0"/>
              <a:t>Bilgisayarınızdan uzak kaldığınız zaman canınız bilgisayar çekiyor ve yoksunluk semptomları gösteriyorsunuz. </a:t>
            </a:r>
          </a:p>
          <a:p>
            <a:endParaRPr lang="tr-T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b="1" dirty="0" smtClean="0"/>
              <a:t>BELİRTİLER</a:t>
            </a:r>
            <a:endParaRPr lang="tr-TR" b="1" dirty="0"/>
          </a:p>
        </p:txBody>
      </p:sp>
      <p:sp>
        <p:nvSpPr>
          <p:cNvPr id="24578" name="2 İçerik Yer Tutucusu"/>
          <p:cNvSpPr>
            <a:spLocks noGrp="1"/>
          </p:cNvSpPr>
          <p:nvPr>
            <p:ph sz="quarter" idx="1"/>
          </p:nvPr>
        </p:nvSpPr>
        <p:spPr>
          <a:xfrm>
            <a:off x="642910" y="2000240"/>
            <a:ext cx="7467600" cy="4114816"/>
          </a:xfrm>
        </p:spPr>
        <p:txBody>
          <a:bodyPr/>
          <a:lstStyle/>
          <a:p>
            <a:pPr marL="457200" indent="-457200"/>
            <a:r>
              <a:rPr lang="tr-TR" b="1" dirty="0" smtClean="0"/>
              <a:t>FİZİKSEL BELİRTİLER</a:t>
            </a:r>
          </a:p>
          <a:p>
            <a:pPr marL="457200" indent="-457200"/>
            <a:endParaRPr lang="tr-TR" b="1" dirty="0" smtClean="0"/>
          </a:p>
          <a:p>
            <a:pPr marL="457200" indent="-457200"/>
            <a:endParaRPr lang="tr-TR" b="1" dirty="0" smtClean="0"/>
          </a:p>
          <a:p>
            <a:pPr marL="457200" indent="-457200"/>
            <a:r>
              <a:rPr lang="tr-TR" b="1" dirty="0" smtClean="0"/>
              <a:t>PSİKOLOJİK BELİRTİLER</a:t>
            </a:r>
          </a:p>
          <a:p>
            <a:pPr marL="457200" indent="-457200"/>
            <a:endParaRPr lang="tr-TR" b="1" dirty="0" smtClean="0"/>
          </a:p>
          <a:p>
            <a:pPr marL="457200" indent="-457200"/>
            <a:endParaRPr lang="tr-TR" b="1" dirty="0" smtClean="0"/>
          </a:p>
          <a:p>
            <a:pPr marL="457200" indent="-457200"/>
            <a:r>
              <a:rPr lang="tr-TR" b="1" dirty="0" smtClean="0"/>
              <a:t>SOSYAL </a:t>
            </a:r>
            <a:r>
              <a:rPr lang="tr-TR" b="1" dirty="0" smtClean="0"/>
              <a:t>BELİRİTLER</a:t>
            </a:r>
            <a:endParaRPr lang="tr-TR"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sz="3200" dirty="0" smtClean="0">
                <a:solidFill>
                  <a:srgbClr val="FF33CC"/>
                </a:solidFill>
                <a:latin typeface="Comic Sans MS" pitchFamily="66" charset="0"/>
              </a:rPr>
              <a:t>FİZİKSEL ETKİLERİ</a:t>
            </a:r>
            <a:endParaRPr lang="tr-TR" dirty="0"/>
          </a:p>
        </p:txBody>
      </p:sp>
      <p:sp>
        <p:nvSpPr>
          <p:cNvPr id="3" name="2 İçerik Yer Tutucusu"/>
          <p:cNvSpPr>
            <a:spLocks noGrp="1"/>
          </p:cNvSpPr>
          <p:nvPr>
            <p:ph sz="quarter" idx="1"/>
          </p:nvPr>
        </p:nvSpPr>
        <p:spPr>
          <a:xfrm>
            <a:off x="457200" y="1600200"/>
            <a:ext cx="7467600" cy="4873625"/>
          </a:xfrm>
        </p:spPr>
        <p:txBody>
          <a:bodyPr>
            <a:normAutofit/>
          </a:bodyPr>
          <a:lstStyle/>
          <a:p>
            <a:pPr marL="609600" indent="-609600" fontAlgn="auto">
              <a:lnSpc>
                <a:spcPct val="90000"/>
              </a:lnSpc>
              <a:spcAft>
                <a:spcPts val="0"/>
              </a:spcAft>
              <a:buFontTx/>
              <a:buNone/>
              <a:defRPr/>
            </a:pPr>
            <a:r>
              <a:rPr lang="tr-TR" dirty="0" smtClean="0"/>
              <a:t>Gelişmekte olan çocuklar için 4 potansiyel fiziksel risk vardır:</a:t>
            </a:r>
          </a:p>
          <a:p>
            <a:pPr marL="609600" indent="-609600" fontAlgn="auto">
              <a:lnSpc>
                <a:spcPct val="90000"/>
              </a:lnSpc>
              <a:spcAft>
                <a:spcPts val="0"/>
              </a:spcAft>
              <a:buFontTx/>
              <a:buAutoNum type="alphaLcParenR"/>
              <a:defRPr/>
            </a:pPr>
            <a:r>
              <a:rPr lang="tr-TR" dirty="0" smtClean="0"/>
              <a:t>Görme Sorunları</a:t>
            </a:r>
          </a:p>
          <a:p>
            <a:pPr marL="609600" indent="-609600" fontAlgn="auto">
              <a:lnSpc>
                <a:spcPct val="90000"/>
              </a:lnSpc>
              <a:spcAft>
                <a:spcPts val="0"/>
              </a:spcAft>
              <a:buFontTx/>
              <a:buAutoNum type="alphaLcParenR"/>
              <a:defRPr/>
            </a:pPr>
            <a:r>
              <a:rPr lang="tr-TR" dirty="0" smtClean="0"/>
              <a:t>Duruş ve iskelet sorunları</a:t>
            </a:r>
          </a:p>
          <a:p>
            <a:pPr marL="609600" indent="-609600" fontAlgn="auto">
              <a:lnSpc>
                <a:spcPct val="90000"/>
              </a:lnSpc>
              <a:spcAft>
                <a:spcPts val="0"/>
              </a:spcAft>
              <a:buFontTx/>
              <a:buAutoNum type="alphaLcParenR"/>
              <a:defRPr/>
            </a:pPr>
            <a:r>
              <a:rPr lang="tr-TR" dirty="0" smtClean="0"/>
              <a:t>Radyasyon riski</a:t>
            </a:r>
          </a:p>
          <a:p>
            <a:pPr marL="609600" indent="-609600" fontAlgn="auto">
              <a:lnSpc>
                <a:spcPct val="90000"/>
              </a:lnSpc>
              <a:spcAft>
                <a:spcPts val="0"/>
              </a:spcAft>
              <a:buFontTx/>
              <a:buAutoNum type="alphaLcParenR"/>
              <a:defRPr/>
            </a:pPr>
            <a:r>
              <a:rPr lang="tr-TR" smtClean="0"/>
              <a:t>Daha az hareketten kaynaklanan fiziksel problemler</a:t>
            </a:r>
          </a:p>
          <a:p>
            <a:pPr marL="274320" indent="-274320" fontAlgn="auto">
              <a:spcAft>
                <a:spcPts val="0"/>
              </a:spcAft>
              <a:buFont typeface="Wingdings"/>
              <a:buChar char=""/>
              <a:defRPr/>
            </a:pP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solidFill>
                  <a:srgbClr val="FF33CC"/>
                </a:solidFill>
                <a:latin typeface="Comic Sans MS" pitchFamily="66" charset="0"/>
              </a:rPr>
              <a:t>PSİKOLOJİK ETKİLERİ</a:t>
            </a:r>
            <a:endParaRPr lang="tr-TR" dirty="0"/>
          </a:p>
        </p:txBody>
      </p:sp>
      <p:sp>
        <p:nvSpPr>
          <p:cNvPr id="26626" name="2 İçerik Yer Tutucusu"/>
          <p:cNvSpPr>
            <a:spLocks noGrp="1"/>
          </p:cNvSpPr>
          <p:nvPr>
            <p:ph sz="quarter" idx="1"/>
          </p:nvPr>
        </p:nvSpPr>
        <p:spPr>
          <a:xfrm>
            <a:off x="457200" y="1600200"/>
            <a:ext cx="7467600" cy="4873625"/>
          </a:xfrm>
        </p:spPr>
        <p:txBody>
          <a:bodyPr/>
          <a:lstStyle/>
          <a:p>
            <a:r>
              <a:rPr lang="tr-TR" smtClean="0"/>
              <a:t>Bir çok uzmanın ortak görüşü olarak; bilgisayar başında, internete bağlı olarak, gereğinden fazla zaman geçirme problemi şeklinde tanımlanan internet bağımlılığının belirtileri: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sz="quarter" idx="1"/>
          </p:nvPr>
        </p:nvSpPr>
        <p:spPr>
          <a:xfrm>
            <a:off x="457200" y="1600200"/>
            <a:ext cx="7467600" cy="4873625"/>
          </a:xfrm>
        </p:spPr>
        <p:txBody>
          <a:bodyPr/>
          <a:lstStyle/>
          <a:p>
            <a:r>
              <a:rPr lang="tr-TR" dirty="0" smtClean="0"/>
              <a:t>İçe kapanma ve göz temasının kesilmesi</a:t>
            </a:r>
            <a:r>
              <a:rPr lang="tr-TR" dirty="0" smtClean="0"/>
              <a:t>.</a:t>
            </a:r>
          </a:p>
          <a:p>
            <a:pPr>
              <a:buNone/>
            </a:pPr>
            <a:endParaRPr lang="tr-TR" dirty="0" smtClean="0"/>
          </a:p>
          <a:p>
            <a:r>
              <a:rPr lang="tr-TR" dirty="0" smtClean="0"/>
              <a:t>Toplumsal yaşamdan yaşıtlardan çekilme, dostları tarafından anlaşılamama duygusu, spor faaliyetlerinden uzaklaşma. </a:t>
            </a:r>
          </a:p>
          <a:p>
            <a:endParaRPr lang="tr-T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sz="quarter" idx="1"/>
          </p:nvPr>
        </p:nvSpPr>
        <p:spPr>
          <a:xfrm>
            <a:off x="457200" y="1600200"/>
            <a:ext cx="7467600" cy="4873625"/>
          </a:xfrm>
        </p:spPr>
        <p:txBody>
          <a:bodyPr/>
          <a:lstStyle/>
          <a:p>
            <a:pPr>
              <a:buFontTx/>
              <a:buNone/>
            </a:pPr>
            <a:r>
              <a:rPr lang="tr-TR" smtClean="0"/>
              <a:t>Çocukların internet bağımlılığı geliştirmeleri yanında denetimsiz kullanımda kendileri için zararlı olabilecek sitelere girip ruhsal açıdan etkilenmeleri de olası risklerdendir.</a:t>
            </a:r>
          </a:p>
          <a:p>
            <a:pPr>
              <a:buFontTx/>
              <a:buNone/>
            </a:pPr>
            <a:r>
              <a:rPr lang="tr-TR" smtClean="0"/>
              <a:t>Çocuklar özümsemeye hazır olmadıkları, herhangi bir konuda aldıkları bilgileri nasıl değerlendireceklerini bilemezler ve bu onların duygu, bilinç ve davranış düzeyinde olumsuz etkiler yaratabilir. </a:t>
            </a:r>
          </a:p>
          <a:p>
            <a:endParaRPr lang="tr-T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sz="3200" b="1" dirty="0" smtClean="0">
                <a:solidFill>
                  <a:srgbClr val="FF33CC"/>
                </a:solidFill>
                <a:latin typeface="Comic Sans MS" pitchFamily="66" charset="0"/>
              </a:rPr>
              <a:t>SOSYAL ETKİLERİ</a:t>
            </a:r>
            <a:endParaRPr lang="tr-TR" dirty="0"/>
          </a:p>
        </p:txBody>
      </p:sp>
      <p:sp>
        <p:nvSpPr>
          <p:cNvPr id="29698" name="2 İçerik Yer Tutucusu"/>
          <p:cNvSpPr>
            <a:spLocks noGrp="1"/>
          </p:cNvSpPr>
          <p:nvPr>
            <p:ph sz="quarter" idx="1"/>
          </p:nvPr>
        </p:nvSpPr>
        <p:spPr>
          <a:xfrm>
            <a:off x="457200" y="1600200"/>
            <a:ext cx="7467600" cy="4873625"/>
          </a:xfrm>
        </p:spPr>
        <p:txBody>
          <a:bodyPr/>
          <a:lstStyle/>
          <a:p>
            <a:r>
              <a:rPr lang="tr-TR" smtClean="0"/>
              <a:t>Uzun süre internette chat yapan çocukların gerçek hayatta arkadaş edinme sıkıntısı çektiği yapılan araştırmalarla saptanmıştır. Bir araştırmada WEB gezintilerinde, çocukların kendilerini nasıl hissettikleri sorulduğunda cevap en çok “yalnız” olmuştur. Bu yalnız çocuklar, giderek toplumda iletişim kurmakta zorlanmakta, topluma karşı olumsuz duygu ve düşünceler beslemeye başlamaktadır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sz="quarter" idx="1"/>
          </p:nvPr>
        </p:nvSpPr>
        <p:spPr>
          <a:xfrm>
            <a:off x="457200" y="1600200"/>
            <a:ext cx="7467600" cy="4873625"/>
          </a:xfrm>
        </p:spPr>
        <p:txBody>
          <a:bodyPr/>
          <a:lstStyle/>
          <a:p>
            <a:r>
              <a:rPr lang="tr-TR" smtClean="0"/>
              <a:t>Ayrıca yine bir araştırmada, aşırı internet kullanan çocukların daha az kitap okudukları saptanmıştır</a:t>
            </a:r>
          </a:p>
        </p:txBody>
      </p:sp>
      <p:pic>
        <p:nvPicPr>
          <p:cNvPr id="30723" name="Picture 4" descr="j0312626[1]"/>
          <p:cNvPicPr>
            <a:picLocks noGrp="1" noChangeAspect="1" noChangeArrowheads="1"/>
          </p:cNvPicPr>
          <p:nvPr>
            <p:ph sz="half" idx="4294967295"/>
          </p:nvPr>
        </p:nvPicPr>
        <p:blipFill>
          <a:blip r:embed="rId2"/>
          <a:srcRect/>
          <a:stretch>
            <a:fillRect/>
          </a:stretch>
        </p:blipFill>
        <p:spPr>
          <a:xfrm>
            <a:off x="5214938" y="2500313"/>
            <a:ext cx="3398837" cy="4037012"/>
          </a:xfrm>
        </p:spPr>
      </p:pic>
      <p:pic>
        <p:nvPicPr>
          <p:cNvPr id="30724" name="Picture 4" descr="j0312626[1]"/>
          <p:cNvPicPr>
            <a:picLocks noChangeAspect="1" noChangeArrowheads="1"/>
          </p:cNvPicPr>
          <p:nvPr/>
        </p:nvPicPr>
        <p:blipFill>
          <a:blip r:embed="rId2"/>
          <a:srcRect/>
          <a:stretch>
            <a:fillRect/>
          </a:stretch>
        </p:blipFill>
        <p:spPr bwMode="auto">
          <a:xfrm>
            <a:off x="4929188" y="2643188"/>
            <a:ext cx="3398837" cy="42148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İçerik Yer Tutucusu"/>
          <p:cNvSpPr>
            <a:spLocks noGrp="1"/>
          </p:cNvSpPr>
          <p:nvPr>
            <p:ph sz="quarter" idx="1"/>
          </p:nvPr>
        </p:nvSpPr>
        <p:spPr>
          <a:xfrm>
            <a:off x="428625" y="285750"/>
            <a:ext cx="7467600" cy="5759450"/>
          </a:xfrm>
        </p:spPr>
        <p:txBody>
          <a:bodyPr/>
          <a:lstStyle/>
          <a:p>
            <a:r>
              <a:rPr lang="tr-TR" smtClean="0"/>
              <a:t>Son yıllarda hızla çoğalan internet kafelerde, mevzuat ve denetim eksikliğinden dolayı belli bir standart oluşturulamadığından, söz konusu işletmeler modern bir tesisten çok, olabildiğince sağlıksız şartların hüküm sürdüğü mekanlar olarak karşımıza çıkmaktadır.</a:t>
            </a:r>
          </a:p>
          <a:p>
            <a:endParaRPr lang="tr-TR" smtClean="0"/>
          </a:p>
        </p:txBody>
      </p:sp>
      <p:pic>
        <p:nvPicPr>
          <p:cNvPr id="31746" name="Picture 4" descr="070324_140402[2]"/>
          <p:cNvPicPr>
            <a:picLocks noChangeAspect="1" noChangeArrowheads="1"/>
          </p:cNvPicPr>
          <p:nvPr/>
        </p:nvPicPr>
        <p:blipFill>
          <a:blip r:embed="rId2"/>
          <a:srcRect/>
          <a:stretch>
            <a:fillRect/>
          </a:stretch>
        </p:blipFill>
        <p:spPr bwMode="auto">
          <a:xfrm>
            <a:off x="2214563" y="2786063"/>
            <a:ext cx="5827712" cy="3286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p:cNvSpPr>
            <a:spLocks noGrp="1"/>
          </p:cNvSpPr>
          <p:nvPr>
            <p:ph sz="quarter" idx="1"/>
          </p:nvPr>
        </p:nvSpPr>
        <p:spPr>
          <a:xfrm>
            <a:off x="457200" y="1600200"/>
            <a:ext cx="7467600" cy="4873625"/>
          </a:xfrm>
        </p:spPr>
        <p:txBody>
          <a:bodyPr/>
          <a:lstStyle/>
          <a:p>
            <a:r>
              <a:rPr lang="tr-TR" smtClean="0">
                <a:latin typeface="Comic Sans MS" pitchFamily="66" charset="0"/>
              </a:rPr>
              <a:t>internet Kafelerde kontrolsüz bir şekilde internet ortamında dolaşan çocuğun karşısına pornografi, uyuşturucu, alkol,kumar-bahis, hırsızlık veya yasadışı örgütlere ait siteler çıkabilmektedir.öyle ki bu siteler özellikle küçük yaştaki çocuklar ve kimlik arayışındaki gençler için ciddi sorunlar oluşturabilmektedir</a:t>
            </a:r>
            <a:endParaRPr lang="tr-TR"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6000" y="3124200"/>
            <a:ext cx="6172200" cy="1893888"/>
          </a:xfrm>
        </p:spPr>
        <p:txBody>
          <a:bodyPr/>
          <a:lstStyle/>
          <a:p>
            <a:pPr fontAlgn="auto">
              <a:spcAft>
                <a:spcPts val="0"/>
              </a:spcAft>
              <a:defRPr/>
            </a:pPr>
            <a:endParaRPr lang="tr-TR" dirty="0"/>
          </a:p>
        </p:txBody>
      </p:sp>
      <p:sp>
        <p:nvSpPr>
          <p:cNvPr id="14338" name="2 Alt Başlık"/>
          <p:cNvSpPr>
            <a:spLocks noGrp="1"/>
          </p:cNvSpPr>
          <p:nvPr>
            <p:ph type="subTitle" idx="1"/>
          </p:nvPr>
        </p:nvSpPr>
        <p:spPr>
          <a:xfrm>
            <a:off x="2286000" y="5003800"/>
            <a:ext cx="6172200" cy="1371600"/>
          </a:xfrm>
        </p:spPr>
        <p:txBody>
          <a:bodyPr/>
          <a:lstStyle/>
          <a:p>
            <a:endParaRPr lang="tr-TR" smtClean="0"/>
          </a:p>
        </p:txBody>
      </p:sp>
      <p:pic>
        <p:nvPicPr>
          <p:cNvPr id="14339" name="Picture 5"/>
          <p:cNvPicPr>
            <a:picLocks noChangeAspect="1" noChangeArrowheads="1"/>
          </p:cNvPicPr>
          <p:nvPr/>
        </p:nvPicPr>
        <p:blipFill>
          <a:blip r:embed="rId2"/>
          <a:srcRect/>
          <a:stretch>
            <a:fillRect/>
          </a:stretch>
        </p:blipFill>
        <p:spPr bwMode="auto">
          <a:xfrm>
            <a:off x="142875" y="44450"/>
            <a:ext cx="8501063"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sz="3200" dirty="0" smtClean="0">
                <a:solidFill>
                  <a:srgbClr val="FF33CC"/>
                </a:solidFill>
              </a:rPr>
              <a:t>İnternet konusunda yapılan araştırmalardan çarpıcı sonuçlar</a:t>
            </a:r>
            <a:endParaRPr lang="tr-TR" dirty="0"/>
          </a:p>
        </p:txBody>
      </p:sp>
      <p:sp>
        <p:nvSpPr>
          <p:cNvPr id="33794" name="2 İçerik Yer Tutucusu"/>
          <p:cNvSpPr>
            <a:spLocks noGrp="1"/>
          </p:cNvSpPr>
          <p:nvPr>
            <p:ph sz="quarter" idx="1"/>
          </p:nvPr>
        </p:nvSpPr>
        <p:spPr>
          <a:xfrm>
            <a:off x="457200" y="1600200"/>
            <a:ext cx="7467600" cy="4873625"/>
          </a:xfrm>
        </p:spPr>
        <p:txBody>
          <a:bodyPr/>
          <a:lstStyle/>
          <a:p>
            <a:r>
              <a:rPr lang="tr-TR" dirty="0" smtClean="0"/>
              <a:t>Anne babalar %62 oranında çocuklarının hangi sitelerde dolaştıklarını bilmemektedirler</a:t>
            </a:r>
            <a:r>
              <a:rPr lang="tr-TR" dirty="0" smtClean="0"/>
              <a:t>.</a:t>
            </a:r>
          </a:p>
          <a:p>
            <a:pPr>
              <a:buNone/>
            </a:pPr>
            <a:endParaRPr lang="tr-TR" dirty="0" smtClean="0"/>
          </a:p>
          <a:p>
            <a:r>
              <a:rPr lang="tr-TR" dirty="0" smtClean="0"/>
              <a:t>Çocuklara hangi sitelere girdikleri sorulduğunda %44’ ü seks içerikli sitelere</a:t>
            </a:r>
            <a:r>
              <a:rPr lang="tr-TR" dirty="0" smtClean="0"/>
              <a:t>,</a:t>
            </a:r>
          </a:p>
          <a:p>
            <a:pPr>
              <a:buNone/>
            </a:pPr>
            <a:endParaRPr lang="tr-TR" dirty="0" smtClean="0"/>
          </a:p>
          <a:p>
            <a:r>
              <a:rPr lang="tr-TR" dirty="0" smtClean="0"/>
              <a:t>%14’ü bomba imalatı sitelerine,</a:t>
            </a:r>
          </a:p>
          <a:p>
            <a:endParaRPr lang="tr-T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İçerik Yer Tutucusu"/>
          <p:cNvSpPr>
            <a:spLocks noGrp="1"/>
          </p:cNvSpPr>
          <p:nvPr>
            <p:ph sz="quarter" idx="1"/>
          </p:nvPr>
        </p:nvSpPr>
        <p:spPr>
          <a:xfrm>
            <a:off x="642910" y="1214422"/>
            <a:ext cx="7467600" cy="4873625"/>
          </a:xfrm>
        </p:spPr>
        <p:txBody>
          <a:bodyPr/>
          <a:lstStyle/>
          <a:p>
            <a:r>
              <a:rPr lang="tr-TR" dirty="0" smtClean="0"/>
              <a:t>%12’si nereden silah alabilecekleri bilgisini içeren sitelere girdiklerini belirtmişlerdir</a:t>
            </a:r>
            <a:r>
              <a:rPr lang="tr-TR" dirty="0" smtClean="0"/>
              <a:t>.</a:t>
            </a:r>
          </a:p>
          <a:p>
            <a:pPr>
              <a:buNone/>
            </a:pPr>
            <a:endParaRPr lang="tr-TR" dirty="0" smtClean="0"/>
          </a:p>
          <a:p>
            <a:r>
              <a:rPr lang="tr-TR" dirty="0" smtClean="0"/>
              <a:t>%43’ü ailesinin internet konusunda bir kural koymadığını</a:t>
            </a:r>
            <a:r>
              <a:rPr lang="tr-TR" dirty="0" smtClean="0"/>
              <a:t>,</a:t>
            </a:r>
          </a:p>
          <a:p>
            <a:endParaRPr lang="tr-TR" dirty="0" smtClean="0"/>
          </a:p>
          <a:p>
            <a:r>
              <a:rPr lang="tr-TR" dirty="0" smtClean="0"/>
              <a:t>%31’ ailesinin kuralları takip ettiğini,</a:t>
            </a:r>
          </a:p>
          <a:p>
            <a:pPr>
              <a:buNone/>
            </a:pPr>
            <a:endParaRPr lang="tr-TR" dirty="0" smtClean="0"/>
          </a:p>
          <a:p>
            <a:r>
              <a:rPr lang="tr-TR" dirty="0" smtClean="0"/>
              <a:t>%</a:t>
            </a:r>
            <a:r>
              <a:rPr lang="tr-TR" dirty="0" smtClean="0"/>
              <a:t>26’sı ise kurallara rağmen istediklerini yaptıklarını belirtmişlerdir.</a:t>
            </a:r>
          </a:p>
          <a:p>
            <a:endParaRPr lang="tr-T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sz="quarter" idx="1"/>
          </p:nvPr>
        </p:nvSpPr>
        <p:spPr>
          <a:xfrm>
            <a:off x="457200" y="1600200"/>
            <a:ext cx="7467600" cy="4873625"/>
          </a:xfrm>
        </p:spPr>
        <p:txBody>
          <a:bodyPr/>
          <a:lstStyle/>
          <a:p>
            <a:r>
              <a:rPr lang="tr-TR" smtClean="0"/>
              <a:t>Bu olumsuzluklara bakıp bilgisayarı kaldırmak yerine, olumsuzlukları ortadan kaldırmak gerekir; bunun için de çocuklarımızı ve gençlerimizi bilinçlendirmeliyiz. Bütün dünyada kabul gören yaklaşım, en iyi denetimin ailede gerçekleşeceği şeklindedir. Çocuklara doğru kuralları öğretmek de başta anne babaya düşmektedir.   </a:t>
            </a:r>
          </a:p>
          <a:p>
            <a:endParaRPr lang="tr-T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sz="quarter" idx="1"/>
          </p:nvPr>
        </p:nvGraphicFramePr>
        <p:xfrm>
          <a:off x="1357313" y="928688"/>
          <a:ext cx="6929437" cy="4873625"/>
        </p:xfrm>
        <a:graphic>
          <a:graphicData uri="http://schemas.openxmlformats.org/presentationml/2006/ole">
            <p:oleObj spid="_x0000_s1026" name="Photo Editor Fotoğrafı" r:id="rId3" imgW="4285714" imgH="5323810" progId="">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sz="3200" dirty="0" smtClean="0">
                <a:solidFill>
                  <a:srgbClr val="FF33CC"/>
                </a:solidFill>
                <a:latin typeface="Algerian" pitchFamily="82" charset="0"/>
              </a:rPr>
              <a:t>Anne Babalara Öneriler</a:t>
            </a:r>
            <a:endParaRPr lang="tr-TR" dirty="0"/>
          </a:p>
        </p:txBody>
      </p:sp>
      <p:sp>
        <p:nvSpPr>
          <p:cNvPr id="38914" name="2 İçerik Yer Tutucusu"/>
          <p:cNvSpPr>
            <a:spLocks noGrp="1"/>
          </p:cNvSpPr>
          <p:nvPr>
            <p:ph sz="quarter" idx="1"/>
          </p:nvPr>
        </p:nvSpPr>
        <p:spPr>
          <a:xfrm>
            <a:off x="457200" y="1600200"/>
            <a:ext cx="7467600" cy="4873625"/>
          </a:xfrm>
        </p:spPr>
        <p:txBody>
          <a:bodyPr/>
          <a:lstStyle/>
          <a:p>
            <a:r>
              <a:rPr lang="tr-TR" smtClean="0"/>
              <a:t>Öncelikle, çocuğunuzla karşılıklı güvene dayalı ve iletişime açık bir ilişki kurmalısınız. Böylece çocuğunuz internet ortamlarında rahatsız edici kişi veya durumlarla karşılaştığında sizden yardım alabileceği konusunda kendini güvende hisseder.</a:t>
            </a:r>
          </a:p>
          <a:p>
            <a:endParaRPr lang="tr-T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sz="quarter" idx="1"/>
          </p:nvPr>
        </p:nvSpPr>
        <p:spPr>
          <a:xfrm>
            <a:off x="457200" y="1600200"/>
            <a:ext cx="7467600" cy="4873625"/>
          </a:xfrm>
        </p:spPr>
        <p:txBody>
          <a:bodyPr/>
          <a:lstStyle/>
          <a:p>
            <a:pPr>
              <a:lnSpc>
                <a:spcPct val="90000"/>
              </a:lnSpc>
            </a:pPr>
            <a:r>
              <a:rPr lang="tr-TR" dirty="0" smtClean="0"/>
              <a:t>Çocuğunuz kadar interneti tanımalı ve kullanabiliyor olmalısınız. Böylece çocuğunuzun internette neler yaptığı hakkında bilgi sahibi olarak yersiz endişelerden kurtulur, aynı zamanda da onun neyle uğraştığını takip edebilirsiniz</a:t>
            </a:r>
            <a:r>
              <a:rPr lang="tr-TR" dirty="0" smtClean="0"/>
              <a:t>.</a:t>
            </a:r>
          </a:p>
          <a:p>
            <a:pPr>
              <a:lnSpc>
                <a:spcPct val="90000"/>
              </a:lnSpc>
              <a:buNone/>
            </a:pPr>
            <a:endParaRPr lang="tr-TR" dirty="0" smtClean="0"/>
          </a:p>
          <a:p>
            <a:pPr>
              <a:lnSpc>
                <a:spcPct val="90000"/>
              </a:lnSpc>
            </a:pPr>
            <a:r>
              <a:rPr lang="tr-TR" dirty="0" smtClean="0"/>
              <a:t>Çocuğunuzla birlikte internette zaman geçirmeli ve ona interneti kullanma biçimleri konusunda olumlu model olmalısınız.</a:t>
            </a:r>
          </a:p>
          <a:p>
            <a:endParaRPr lang="tr-T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sz="quarter" idx="1"/>
          </p:nvPr>
        </p:nvSpPr>
        <p:spPr>
          <a:xfrm>
            <a:off x="457200" y="1600200"/>
            <a:ext cx="7467600" cy="4873625"/>
          </a:xfrm>
        </p:spPr>
        <p:txBody>
          <a:bodyPr/>
          <a:lstStyle/>
          <a:p>
            <a:r>
              <a:rPr lang="tr-TR" smtClean="0"/>
              <a:t>Çocuğunuzun internette şiddete, pornografiye veya benzer olumsuz uyaranlara maruz kalmaması için, öncelikle internet erişimi için gerekli filtreleme programlarının bilgisayarda olmasını sağlamalısınız. Bunun için, bilgisayar yazılımları veya paket programları satan firmalarla görüşebilirsiniz.</a:t>
            </a:r>
          </a:p>
          <a:p>
            <a:endParaRPr lang="tr-T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sz="quarter" idx="1"/>
          </p:nvPr>
        </p:nvSpPr>
        <p:spPr>
          <a:xfrm>
            <a:off x="857224" y="928670"/>
            <a:ext cx="7467600" cy="4873625"/>
          </a:xfrm>
        </p:spPr>
        <p:txBody>
          <a:bodyPr/>
          <a:lstStyle/>
          <a:p>
            <a:pPr>
              <a:lnSpc>
                <a:spcPct val="90000"/>
              </a:lnSpc>
            </a:pPr>
            <a:r>
              <a:rPr lang="tr-TR" dirty="0" smtClean="0"/>
              <a:t>Evdeki kişisel bilgisayarınızı herkesin gözü önünde ortak bir yaşam alanında bulundurmalısınız. Böylece bazı istenmedik durumların daha ortaya çıkmadan önüne geçebilirsiniz</a:t>
            </a:r>
            <a:r>
              <a:rPr lang="tr-TR" dirty="0" smtClean="0"/>
              <a:t>.</a:t>
            </a:r>
          </a:p>
          <a:p>
            <a:pPr>
              <a:lnSpc>
                <a:spcPct val="90000"/>
              </a:lnSpc>
              <a:buNone/>
            </a:pPr>
            <a:endParaRPr lang="tr-TR" dirty="0" smtClean="0"/>
          </a:p>
          <a:p>
            <a:pPr>
              <a:lnSpc>
                <a:spcPct val="90000"/>
              </a:lnSpc>
            </a:pPr>
            <a:r>
              <a:rPr lang="tr-TR" dirty="0" smtClean="0"/>
              <a:t>İnternetin olumsuzlukları ve internette çocuğunuzun karşılaşabileceği istenmedik durumlarda neler yapabileceği hakkında onu bilgilendirmelisiniz. Örneğin çocuğunuza rahatsız eden iletişimleri sonlandırabileceğini söylemeniz bile onun kendine güvenmesini ve kontrolün kendisinde olduğu inancının gelişmesini sağlar.</a:t>
            </a:r>
          </a:p>
          <a:p>
            <a:endParaRPr lang="tr-TR"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İçerik Yer Tutucusu"/>
          <p:cNvSpPr>
            <a:spLocks noGrp="1"/>
          </p:cNvSpPr>
          <p:nvPr>
            <p:ph sz="quarter" idx="1"/>
          </p:nvPr>
        </p:nvSpPr>
        <p:spPr>
          <a:xfrm>
            <a:off x="642910" y="1000108"/>
            <a:ext cx="7467600" cy="4873625"/>
          </a:xfrm>
        </p:spPr>
        <p:txBody>
          <a:bodyPr/>
          <a:lstStyle/>
          <a:p>
            <a:r>
              <a:rPr lang="tr-TR" dirty="0" smtClean="0"/>
              <a:t>Diğer arkadaşları ve etkinlikleri hakkında konuştuğunuz gibi çocuklarınızla çevrimiçi arkadaşları ve etkinlikleri hakkında da konuşmalısınız</a:t>
            </a:r>
            <a:r>
              <a:rPr lang="tr-TR" dirty="0" smtClean="0"/>
              <a:t>.</a:t>
            </a:r>
          </a:p>
          <a:p>
            <a:pPr>
              <a:buNone/>
            </a:pPr>
            <a:endParaRPr lang="tr-TR" dirty="0" smtClean="0"/>
          </a:p>
          <a:p>
            <a:r>
              <a:rPr lang="tr-TR" dirty="0" smtClean="0"/>
              <a:t>Çevrimiçi ortamda edindikleri arkadaşlarla gerçek yaşamda buluşmayı kabul etmemeleri konusunda ısrar etmelisiniz</a:t>
            </a:r>
            <a:r>
              <a:rPr lang="tr-TR" dirty="0" smtClean="0"/>
              <a:t>.</a:t>
            </a:r>
          </a:p>
          <a:p>
            <a:pPr>
              <a:buNone/>
            </a:pPr>
            <a:endParaRPr lang="tr-TR" dirty="0" smtClean="0"/>
          </a:p>
          <a:p>
            <a:r>
              <a:rPr lang="tr-TR" dirty="0" smtClean="0"/>
              <a:t>Çocuğunuzun çevrimiçi ticari işlemler yapmadan önce sizden onay almalarını sağlamalısınız. </a:t>
            </a:r>
          </a:p>
          <a:p>
            <a:endParaRPr lang="tr-TR"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İçerik Yer Tutucusu"/>
          <p:cNvSpPr>
            <a:spLocks noGrp="1"/>
          </p:cNvSpPr>
          <p:nvPr>
            <p:ph sz="quarter" idx="1"/>
          </p:nvPr>
        </p:nvSpPr>
        <p:spPr>
          <a:xfrm>
            <a:off x="571472" y="1000108"/>
            <a:ext cx="7467600" cy="4873625"/>
          </a:xfrm>
        </p:spPr>
        <p:txBody>
          <a:bodyPr/>
          <a:lstStyle/>
          <a:p>
            <a:pPr>
              <a:lnSpc>
                <a:spcPct val="90000"/>
              </a:lnSpc>
            </a:pPr>
            <a:r>
              <a:rPr lang="tr-TR" dirty="0" smtClean="0"/>
              <a:t>Çocuklarınızla çevrimiçi kumarı ve olası risklerini tartışmalı, çevrimiçi kumar oynamalarının yasadışı olduğunu anımsatmalısınız</a:t>
            </a:r>
            <a:r>
              <a:rPr lang="tr-TR" dirty="0" smtClean="0"/>
              <a:t>.</a:t>
            </a:r>
          </a:p>
          <a:p>
            <a:pPr>
              <a:lnSpc>
                <a:spcPct val="90000"/>
              </a:lnSpc>
              <a:buNone/>
            </a:pPr>
            <a:endParaRPr lang="tr-TR" dirty="0" smtClean="0"/>
          </a:p>
          <a:p>
            <a:pPr>
              <a:lnSpc>
                <a:spcPct val="90000"/>
              </a:lnSpc>
            </a:pPr>
            <a:r>
              <a:rPr lang="tr-TR" dirty="0" smtClean="0"/>
              <a:t>Çocuklarınıza sorumlu, ahlaki çevrimiçi davranışları öğretmeli, interneti dedikodu yaymak, tacizde bulunmak ya da başkalarına tehditler yöneltmek için kullanmamaları gerektiğini anlatmalısınız.</a:t>
            </a:r>
          </a:p>
          <a:p>
            <a:endParaRPr lang="tr-T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p:cNvSpPr>
            <a:spLocks noGrp="1"/>
          </p:cNvSpPr>
          <p:nvPr>
            <p:ph sz="quarter" idx="1"/>
          </p:nvPr>
        </p:nvSpPr>
        <p:spPr>
          <a:xfrm>
            <a:off x="571472" y="1071546"/>
            <a:ext cx="7467600" cy="4873625"/>
          </a:xfrm>
        </p:spPr>
        <p:txBody>
          <a:bodyPr/>
          <a:lstStyle/>
          <a:p>
            <a:r>
              <a:rPr lang="tr-TR" sz="3200" dirty="0" smtClean="0">
                <a:latin typeface="Comic Sans MS" pitchFamily="66" charset="0"/>
              </a:rPr>
              <a:t>Günümüz modern çağında iletişim araçları yaşantımızda büyük rol oynamaktadır. İletişim araçları en fazla ilgi gören ve en popüler boş zaman düzenleyicisidir. Özellikle çocuklar açısından bakıldığında; zihinsel, sosyal, duygusal hatta fiziksel alanlarda olumlu olumsuz etkileri olduğu görülmektedir</a:t>
            </a:r>
            <a:endParaRPr lang="tr-TR"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İçerik Yer Tutucusu"/>
          <p:cNvSpPr>
            <a:spLocks noGrp="1"/>
          </p:cNvSpPr>
          <p:nvPr>
            <p:ph sz="quarter" idx="1"/>
          </p:nvPr>
        </p:nvSpPr>
        <p:spPr>
          <a:xfrm>
            <a:off x="457200" y="1600200"/>
            <a:ext cx="7467600" cy="4873625"/>
          </a:xfrm>
        </p:spPr>
        <p:txBody>
          <a:bodyPr/>
          <a:lstStyle/>
          <a:p>
            <a:r>
              <a:rPr lang="tr-TR" dirty="0" smtClean="0"/>
              <a:t>Çocuklarınıza izinleri olmaksızın program, müzik ya da dosya yüklememeyi öğretmelisiniz. Web’ de dosya paylaşırken, metin, görüntü ya da çizim alırken telif hakkı yasalarını çiğneyebilir ve yasadışı duruma düşebilirler.</a:t>
            </a:r>
          </a:p>
          <a:p>
            <a:endParaRPr lang="tr-TR"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İçerik Yer Tutucusu"/>
          <p:cNvSpPr>
            <a:spLocks noGrp="1"/>
          </p:cNvSpPr>
          <p:nvPr>
            <p:ph sz="quarter" idx="1"/>
          </p:nvPr>
        </p:nvSpPr>
        <p:spPr>
          <a:xfrm>
            <a:off x="500034" y="1000108"/>
            <a:ext cx="7467600" cy="4873625"/>
          </a:xfrm>
        </p:spPr>
        <p:txBody>
          <a:bodyPr/>
          <a:lstStyle/>
          <a:p>
            <a:r>
              <a:rPr lang="tr-TR" dirty="0" smtClean="0"/>
              <a:t>İnternet kullanımı çocuğunuzun ders çalışmasına, sosyal ilişkilerine, sizinle olan iletişimine engel olacak ölçüde artmadan ve internet etkinlikleri bir kaçınma aracı halini almadan, internet kullanımını makul ölçülerde sınırlamalısınız. Var olan alışkanlığı yasakla sonlandırmaya çalışmak, internet kullanımını hem daha çekici hale getireceği, hem de ergenlikte çocuğunuzun özel yaşamına müdahale olarak algılanacağı için işe yaramayabilir. Daha baştan belli zaman dilimlerinde ve belli bir süre için internet kullanımı alışkanlığını pekiştirmelisiniz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2 İçerik Yer Tutucusu"/>
          <p:cNvSpPr>
            <a:spLocks noGrp="1"/>
          </p:cNvSpPr>
          <p:nvPr>
            <p:ph sz="quarter" idx="1"/>
          </p:nvPr>
        </p:nvSpPr>
        <p:spPr>
          <a:xfrm>
            <a:off x="457200" y="500063"/>
            <a:ext cx="7467600" cy="5973762"/>
          </a:xfrm>
        </p:spPr>
        <p:txBody>
          <a:bodyPr/>
          <a:lstStyle/>
          <a:p>
            <a:pPr algn="ctr">
              <a:buFont typeface="Wingdings" pitchFamily="2" charset="2"/>
              <a:buNone/>
            </a:pPr>
            <a:r>
              <a:rPr lang="tr-TR" sz="4000" b="1" dirty="0" smtClean="0">
                <a:solidFill>
                  <a:srgbClr val="7030A0"/>
                </a:solidFill>
                <a:latin typeface="Arial Black" pitchFamily="34" charset="0"/>
              </a:rPr>
              <a:t>TEŞEKKÜRLER</a:t>
            </a:r>
          </a:p>
        </p:txBody>
      </p:sp>
      <p:pic>
        <p:nvPicPr>
          <p:cNvPr id="47106" name="Picture 4" descr="kg13ji-4"/>
          <p:cNvPicPr>
            <a:picLocks noChangeAspect="1" noChangeArrowheads="1"/>
          </p:cNvPicPr>
          <p:nvPr/>
        </p:nvPicPr>
        <p:blipFill>
          <a:blip r:embed="rId2"/>
          <a:srcRect/>
          <a:stretch>
            <a:fillRect/>
          </a:stretch>
        </p:blipFill>
        <p:spPr bwMode="auto">
          <a:xfrm>
            <a:off x="214313" y="1357313"/>
            <a:ext cx="8494712" cy="52863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sz="quarter" idx="1"/>
          </p:nvPr>
        </p:nvSpPr>
        <p:spPr>
          <a:xfrm>
            <a:off x="457200" y="1600200"/>
            <a:ext cx="7467600" cy="4873625"/>
          </a:xfrm>
        </p:spPr>
        <p:txBody>
          <a:bodyPr/>
          <a:lstStyle/>
          <a:p>
            <a:r>
              <a:rPr lang="tr-TR" sz="3200" smtClean="0">
                <a:latin typeface="Comic Sans MS" pitchFamily="66" charset="0"/>
              </a:rPr>
              <a:t>Anne ve babalar olarak bu konuda neler yaşıyoruz? Neler yapmalıyız? TV, bilgisayar gibi iletişim araçlarından en iyi şekilde nasıl yararlanabiliriz? Gibi düşünceler hepimizin zihnini meşgul etmektedir.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İçerik Yer Tutucusu"/>
          <p:cNvSpPr>
            <a:spLocks noGrp="1"/>
          </p:cNvSpPr>
          <p:nvPr>
            <p:ph sz="quarter" idx="1"/>
          </p:nvPr>
        </p:nvSpPr>
        <p:spPr>
          <a:xfrm>
            <a:off x="785786" y="428604"/>
            <a:ext cx="7467600" cy="6045200"/>
          </a:xfrm>
        </p:spPr>
        <p:txBody>
          <a:bodyPr/>
          <a:lstStyle/>
          <a:p>
            <a:r>
              <a:rPr lang="tr-TR" sz="2800" dirty="0" smtClean="0">
                <a:solidFill>
                  <a:srgbClr val="000000"/>
                </a:solidFill>
                <a:latin typeface="Comic Sans MS" pitchFamily="66" charset="0"/>
              </a:rPr>
              <a:t>Çağımızın en güçlü kitle iletişim kaynaklarından biri olan bilgisayarlar ve yaşamımıza birden bire giren internet, bugün bilgilenme, işlem yürütme, haberleşme, eğitim ve eğlence fonksiyonlarıyla hayatımızın ayrılmaz bir parçası olmuştur. </a:t>
            </a:r>
          </a:p>
          <a:p>
            <a:r>
              <a:rPr lang="tr-TR" sz="2800" dirty="0" smtClean="0">
                <a:latin typeface="Comic Sans MS" pitchFamily="66" charset="0"/>
              </a:rPr>
              <a:t>İnternet sayesinde çocuklar ve gençler elektronik posta ve sohbet odaları aracılığıyla yeni dostluklar kurmakta, arkadaşlıklarını sürdürmekte, sosyal yaşantılarını paylaşmakta, gündelik olaylar hakkında sohbet etme imkanı bulmakta ve sosyal ilişkilerini sürdürmektedirler.  </a:t>
            </a:r>
          </a:p>
          <a:p>
            <a:endParaRPr lang="tr-TR"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18434" name="Picture 7"/>
          <p:cNvPicPr>
            <a:picLocks noGrp="1" noChangeAspect="1" noChangeArrowheads="1"/>
          </p:cNvPicPr>
          <p:nvPr>
            <p:ph sz="quarter" idx="1"/>
          </p:nvPr>
        </p:nvPicPr>
        <p:blipFill>
          <a:blip r:embed="rId2"/>
          <a:srcRect/>
          <a:stretch>
            <a:fillRect/>
          </a:stretch>
        </p:blipFill>
        <p:spPr>
          <a:xfrm>
            <a:off x="0" y="0"/>
            <a:ext cx="8929688" cy="65008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İçerik Yer Tutucusu"/>
          <p:cNvSpPr>
            <a:spLocks noGrp="1"/>
          </p:cNvSpPr>
          <p:nvPr>
            <p:ph sz="quarter" idx="1"/>
          </p:nvPr>
        </p:nvSpPr>
        <p:spPr>
          <a:xfrm>
            <a:off x="457200" y="669925"/>
            <a:ext cx="7467600" cy="5759450"/>
          </a:xfrm>
        </p:spPr>
        <p:txBody>
          <a:bodyPr/>
          <a:lstStyle/>
          <a:p>
            <a:r>
              <a:rPr lang="tr-TR" sz="3200" b="1" smtClean="0">
                <a:latin typeface="Comic Sans MS" pitchFamily="66" charset="0"/>
              </a:rPr>
              <a:t>YARARI VE ÇEKİCİLİĞİ BU KADAR AÇIK OLAN İNTERNET, AYNI ZAMANDA BİR TAKIM OLUMSUZLUKLARI, HATTA TEHLİKELERİ DE BERABERİNDE GETİRMEKTEDİR.</a:t>
            </a:r>
            <a:endParaRPr lang="tr-TR" sz="3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21506" name="Picture 4"/>
          <p:cNvPicPr>
            <a:picLocks noGrp="1" noChangeAspect="1" noChangeArrowheads="1"/>
          </p:cNvPicPr>
          <p:nvPr>
            <p:ph sz="quarter" idx="1"/>
          </p:nvPr>
        </p:nvPicPr>
        <p:blipFill>
          <a:blip r:embed="rId2"/>
          <a:srcRect r="25636" b="21245"/>
          <a:stretch>
            <a:fillRect/>
          </a:stretch>
        </p:blipFill>
        <p:spPr>
          <a:xfrm>
            <a:off x="0" y="0"/>
            <a:ext cx="8858250" cy="66436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sz="3600" b="1" dirty="0" smtClean="0"/>
              <a:t>Bağımlılık Belirtileri </a:t>
            </a:r>
            <a:endParaRPr lang="tr-TR" sz="3600" b="1" dirty="0"/>
          </a:p>
        </p:txBody>
      </p:sp>
      <p:sp>
        <p:nvSpPr>
          <p:cNvPr id="22530" name="2 İçerik Yer Tutucusu"/>
          <p:cNvSpPr>
            <a:spLocks noGrp="1"/>
          </p:cNvSpPr>
          <p:nvPr>
            <p:ph sz="quarter" idx="1"/>
          </p:nvPr>
        </p:nvSpPr>
        <p:spPr>
          <a:xfrm>
            <a:off x="457200" y="1600200"/>
            <a:ext cx="7467600" cy="4873625"/>
          </a:xfrm>
        </p:spPr>
        <p:txBody>
          <a:bodyPr/>
          <a:lstStyle/>
          <a:p>
            <a:pPr algn="just">
              <a:lnSpc>
                <a:spcPct val="90000"/>
              </a:lnSpc>
            </a:pPr>
            <a:r>
              <a:rPr lang="tr-TR" smtClean="0"/>
              <a:t>Yalnızca birkaç dakika diyerek, saatler harcamak.</a:t>
            </a:r>
          </a:p>
          <a:p>
            <a:pPr algn="just">
              <a:lnSpc>
                <a:spcPct val="90000"/>
              </a:lnSpc>
            </a:pPr>
            <a:r>
              <a:rPr lang="tr-TR" smtClean="0"/>
              <a:t>Çevrenizdekilere ekran karşısında geçirdiğiniz zaman hakkında yalan söylemek. </a:t>
            </a:r>
          </a:p>
          <a:p>
            <a:pPr algn="just">
              <a:lnSpc>
                <a:spcPct val="90000"/>
              </a:lnSpc>
            </a:pPr>
            <a:r>
              <a:rPr lang="tr-TR" smtClean="0"/>
              <a:t>Uzun süre kullanmaktan fiziksel sorunlardan şikayetçi olmak. </a:t>
            </a:r>
          </a:p>
          <a:p>
            <a:pPr algn="just">
              <a:lnSpc>
                <a:spcPct val="90000"/>
              </a:lnSpc>
            </a:pPr>
            <a:r>
              <a:rPr lang="tr-TR" smtClean="0"/>
              <a:t>Sürekli olarak bir sonraki İnternet oturumunu iple çekiyor olmak. </a:t>
            </a:r>
          </a:p>
          <a:p>
            <a:pPr algn="just">
              <a:lnSpc>
                <a:spcPct val="90000"/>
              </a:lnSpc>
            </a:pPr>
            <a:r>
              <a:rPr lang="tr-TR" smtClean="0"/>
              <a:t>Aradığınız bilgiyi bulmaya hep "bir adımcık" kaldığını düşünerek devam etmek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104</TotalTime>
  <Words>1029</Words>
  <Application>Microsoft Office PowerPoint</Application>
  <PresentationFormat>Ekran Gösterisi (4:3)</PresentationFormat>
  <Paragraphs>77</Paragraphs>
  <Slides>32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32</vt:i4>
      </vt:variant>
    </vt:vector>
  </HeadingPairs>
  <TitlesOfParts>
    <vt:vector size="34" baseType="lpstr">
      <vt:lpstr>Cumba</vt:lpstr>
      <vt:lpstr>Photo Editor Fotoğrafı</vt:lpstr>
      <vt:lpstr>İNTERNET BAĞIMLILIĞI</vt:lpstr>
      <vt:lpstr>Slayt 2</vt:lpstr>
      <vt:lpstr>Slayt 3</vt:lpstr>
      <vt:lpstr>Slayt 4</vt:lpstr>
      <vt:lpstr>Slayt 5</vt:lpstr>
      <vt:lpstr>Slayt 6</vt:lpstr>
      <vt:lpstr>Slayt 7</vt:lpstr>
      <vt:lpstr>Slayt 8</vt:lpstr>
      <vt:lpstr>Bağımlılık Belirtileri </vt:lpstr>
      <vt:lpstr>Slayt 10</vt:lpstr>
      <vt:lpstr>BELİRTİLER</vt:lpstr>
      <vt:lpstr>FİZİKSEL ETKİLERİ</vt:lpstr>
      <vt:lpstr>PSİKOLOJİK ETKİLERİ</vt:lpstr>
      <vt:lpstr>Slayt 14</vt:lpstr>
      <vt:lpstr>Slayt 15</vt:lpstr>
      <vt:lpstr>SOSYAL ETKİLERİ</vt:lpstr>
      <vt:lpstr>Slayt 17</vt:lpstr>
      <vt:lpstr>Slayt 18</vt:lpstr>
      <vt:lpstr>Slayt 19</vt:lpstr>
      <vt:lpstr>İnternet konusunda yapılan araştırmalardan çarpıcı sonuçlar</vt:lpstr>
      <vt:lpstr>Slayt 21</vt:lpstr>
      <vt:lpstr>Slayt 22</vt:lpstr>
      <vt:lpstr>Slayt 23</vt:lpstr>
      <vt:lpstr>Anne Babalara Öneriler</vt:lpstr>
      <vt:lpstr>Slayt 25</vt:lpstr>
      <vt:lpstr>Slayt 26</vt:lpstr>
      <vt:lpstr>Slayt 27</vt:lpstr>
      <vt:lpstr>Slayt 28</vt:lpstr>
      <vt:lpstr>Slayt 29</vt:lpstr>
      <vt:lpstr>Slayt 30</vt:lpstr>
      <vt:lpstr>Slayt 31</vt:lpstr>
      <vt:lpstr>Slayt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bağımlılığı</dc:title>
  <dc:creator>acar</dc:creator>
  <cp:lastModifiedBy>ILKER</cp:lastModifiedBy>
  <cp:revision>12</cp:revision>
  <dcterms:created xsi:type="dcterms:W3CDTF">2013-03-05T10:29:00Z</dcterms:created>
  <dcterms:modified xsi:type="dcterms:W3CDTF">2015-03-25T20:56:57Z</dcterms:modified>
</cp:coreProperties>
</file>