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1" d="100"/>
          <a:sy n="81" d="100"/>
        </p:scale>
        <p:origin x="-105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61B5FDC-D9FB-4098-98DD-3BDB734914FB}" type="datetimeFigureOut">
              <a:rPr lang="tr-TR"/>
              <a:pPr>
                <a:defRPr/>
              </a:pPr>
              <a:t>25.03.2015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11C703B-15DC-4DEA-A01E-9DFB806D0B11}"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04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0484"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53187A0B-60C8-40D6-A01D-CFA6E9F77EAB}" type="slidenum">
              <a:rPr lang="tr-TR" smtClean="0">
                <a:latin typeface="Calibri" pitchFamily="34" charset="0"/>
              </a:rPr>
              <a:pPr fontAlgn="base">
                <a:spcBef>
                  <a:spcPct val="0"/>
                </a:spcBef>
                <a:spcAft>
                  <a:spcPct val="0"/>
                </a:spcAft>
                <a:defRPr/>
              </a:pPr>
              <a:t>1</a:t>
            </a:fld>
            <a:endParaRPr lang="tr-TR"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6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9700"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A5DB2C2C-7534-4237-9EA9-ACEFB152DFBD}" type="slidenum">
              <a:rPr lang="tr-TR" smtClean="0">
                <a:latin typeface="Calibri" pitchFamily="34" charset="0"/>
              </a:rPr>
              <a:pPr fontAlgn="base">
                <a:spcBef>
                  <a:spcPct val="0"/>
                </a:spcBef>
                <a:spcAft>
                  <a:spcPct val="0"/>
                </a:spcAft>
                <a:defRPr/>
              </a:pPr>
              <a:t>10</a:t>
            </a:fld>
            <a:endParaRPr lang="tr-TR"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72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0724"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E986AA20-7E06-47E7-98E4-AD1368B556C9}" type="slidenum">
              <a:rPr lang="tr-TR" smtClean="0">
                <a:latin typeface="Calibri" pitchFamily="34" charset="0"/>
              </a:rPr>
              <a:pPr fontAlgn="base">
                <a:spcBef>
                  <a:spcPct val="0"/>
                </a:spcBef>
                <a:spcAft>
                  <a:spcPct val="0"/>
                </a:spcAft>
                <a:defRPr/>
              </a:pPr>
              <a:t>11</a:t>
            </a:fld>
            <a:endParaRPr lang="tr-TR"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7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1748"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16545306-3491-45DF-A296-2C5DE6B1C89F}" type="slidenum">
              <a:rPr lang="tr-TR" smtClean="0">
                <a:latin typeface="Calibri" pitchFamily="34" charset="0"/>
              </a:rPr>
              <a:pPr fontAlgn="base">
                <a:spcBef>
                  <a:spcPct val="0"/>
                </a:spcBef>
                <a:spcAft>
                  <a:spcPct val="0"/>
                </a:spcAft>
                <a:defRPr/>
              </a:pPr>
              <a:t>12</a:t>
            </a:fld>
            <a:endParaRPr lang="tr-TR"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27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2772"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86252DA7-BDC4-43FB-BB9C-43738C416037}" type="slidenum">
              <a:rPr lang="tr-TR" smtClean="0">
                <a:latin typeface="Calibri" pitchFamily="34" charset="0"/>
              </a:rPr>
              <a:pPr fontAlgn="base">
                <a:spcBef>
                  <a:spcPct val="0"/>
                </a:spcBef>
                <a:spcAft>
                  <a:spcPct val="0"/>
                </a:spcAft>
                <a:defRPr/>
              </a:pPr>
              <a:t>13</a:t>
            </a:fld>
            <a:endParaRPr lang="tr-TR"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37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3796"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4D92DDF4-5BA7-48A2-9A12-F7DB9C3081CD}" type="slidenum">
              <a:rPr lang="tr-TR" smtClean="0">
                <a:latin typeface="Calibri" pitchFamily="34" charset="0"/>
              </a:rPr>
              <a:pPr fontAlgn="base">
                <a:spcBef>
                  <a:spcPct val="0"/>
                </a:spcBef>
                <a:spcAft>
                  <a:spcPct val="0"/>
                </a:spcAft>
                <a:defRPr/>
              </a:pPr>
              <a:t>14</a:t>
            </a:fld>
            <a:endParaRPr lang="tr-TR"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48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4820"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98082C33-4B39-4C05-8F2E-E78FF2CE8DD7}" type="slidenum">
              <a:rPr lang="tr-TR" smtClean="0">
                <a:latin typeface="Calibri" pitchFamily="34" charset="0"/>
              </a:rPr>
              <a:pPr fontAlgn="base">
                <a:spcBef>
                  <a:spcPct val="0"/>
                </a:spcBef>
                <a:spcAft>
                  <a:spcPct val="0"/>
                </a:spcAft>
                <a:defRPr/>
              </a:pPr>
              <a:t>15</a:t>
            </a:fld>
            <a:endParaRPr lang="tr-TR"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58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5844"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76141425-8A57-46B4-93C2-8943C88BC51D}" type="slidenum">
              <a:rPr lang="tr-TR" smtClean="0">
                <a:latin typeface="Calibri" pitchFamily="34" charset="0"/>
              </a:rPr>
              <a:pPr fontAlgn="base">
                <a:spcBef>
                  <a:spcPct val="0"/>
                </a:spcBef>
                <a:spcAft>
                  <a:spcPct val="0"/>
                </a:spcAft>
                <a:defRPr/>
              </a:pPr>
              <a:t>16</a:t>
            </a:fld>
            <a:endParaRPr lang="tr-TR"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15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1508"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AFDD4491-77BB-4BDE-9EF0-4E35B1686A6D}" type="slidenum">
              <a:rPr lang="tr-TR" smtClean="0">
                <a:latin typeface="Calibri" pitchFamily="34" charset="0"/>
              </a:rPr>
              <a:pPr fontAlgn="base">
                <a:spcBef>
                  <a:spcPct val="0"/>
                </a:spcBef>
                <a:spcAft>
                  <a:spcPct val="0"/>
                </a:spcAft>
                <a:defRPr/>
              </a:pPr>
              <a:t>2</a:t>
            </a:fld>
            <a:endParaRPr lang="tr-TR"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25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2532"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04749582-0B9D-4081-A78A-D1BBBC501EAB}" type="slidenum">
              <a:rPr lang="tr-TR" smtClean="0">
                <a:latin typeface="Calibri" pitchFamily="34" charset="0"/>
              </a:rPr>
              <a:pPr fontAlgn="base">
                <a:spcBef>
                  <a:spcPct val="0"/>
                </a:spcBef>
                <a:spcAft>
                  <a:spcPct val="0"/>
                </a:spcAft>
                <a:defRPr/>
              </a:pPr>
              <a:t>3</a:t>
            </a:fld>
            <a:endParaRPr lang="tr-TR"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35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3556"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435E417D-9CDB-49CA-B62D-3243C0D76E8E}" type="slidenum">
              <a:rPr lang="tr-TR" smtClean="0">
                <a:latin typeface="Calibri" pitchFamily="34" charset="0"/>
              </a:rPr>
              <a:pPr fontAlgn="base">
                <a:spcBef>
                  <a:spcPct val="0"/>
                </a:spcBef>
                <a:spcAft>
                  <a:spcPct val="0"/>
                </a:spcAft>
                <a:defRPr/>
              </a:pPr>
              <a:t>4</a:t>
            </a:fld>
            <a:endParaRPr lang="tr-TR"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4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4580"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567108E5-9917-402F-8D49-383B97632E2D}" type="slidenum">
              <a:rPr lang="tr-TR" smtClean="0">
                <a:latin typeface="Calibri" pitchFamily="34" charset="0"/>
              </a:rPr>
              <a:pPr fontAlgn="base">
                <a:spcBef>
                  <a:spcPct val="0"/>
                </a:spcBef>
                <a:spcAft>
                  <a:spcPct val="0"/>
                </a:spcAft>
                <a:defRPr/>
              </a:pPr>
              <a:t>5</a:t>
            </a:fld>
            <a:endParaRPr lang="tr-TR"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56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5604"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CE8EE262-135E-49D3-9A6B-138E07DEE365}" type="slidenum">
              <a:rPr lang="tr-TR" smtClean="0">
                <a:latin typeface="Calibri" pitchFamily="34" charset="0"/>
              </a:rPr>
              <a:pPr fontAlgn="base">
                <a:spcBef>
                  <a:spcPct val="0"/>
                </a:spcBef>
                <a:spcAft>
                  <a:spcPct val="0"/>
                </a:spcAft>
                <a:defRPr/>
              </a:pPr>
              <a:t>6</a:t>
            </a:fld>
            <a:endParaRPr lang="tr-TR"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66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6628"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C9742D8B-659E-47F7-97A4-86F156E1537B}" type="slidenum">
              <a:rPr lang="tr-TR" smtClean="0">
                <a:latin typeface="Calibri" pitchFamily="34" charset="0"/>
              </a:rPr>
              <a:pPr fontAlgn="base">
                <a:spcBef>
                  <a:spcPct val="0"/>
                </a:spcBef>
                <a:spcAft>
                  <a:spcPct val="0"/>
                </a:spcAft>
                <a:defRPr/>
              </a:pPr>
              <a:t>7</a:t>
            </a:fld>
            <a:endParaRPr lang="tr-TR"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6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7652"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23E7A8C4-A3DA-4E60-89F0-EE4CE36DCB29}" type="slidenum">
              <a:rPr lang="tr-TR" smtClean="0">
                <a:latin typeface="Calibri" pitchFamily="34" charset="0"/>
              </a:rPr>
              <a:pPr fontAlgn="base">
                <a:spcBef>
                  <a:spcPct val="0"/>
                </a:spcBef>
                <a:spcAft>
                  <a:spcPct val="0"/>
                </a:spcAft>
                <a:defRPr/>
              </a:pPr>
              <a:t>8</a:t>
            </a:fld>
            <a:endParaRPr lang="tr-TR"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6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8676" name="3 Slayt Numarası Yer Tutucusu"/>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D72192E3-C0E0-4A2C-81DE-4F991F6D855A}" type="slidenum">
              <a:rPr lang="tr-TR" smtClean="0">
                <a:latin typeface="Calibri" pitchFamily="34" charset="0"/>
              </a:rPr>
              <a:pPr fontAlgn="base">
                <a:spcBef>
                  <a:spcPct val="0"/>
                </a:spcBef>
                <a:spcAft>
                  <a:spcPct val="0"/>
                </a:spcAft>
                <a:defRPr/>
              </a:pPr>
              <a:t>9</a:t>
            </a:fld>
            <a:endParaRPr lang="tr-TR"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24EBF316-EC5F-4F60-8406-8282BC8DCA5E}" type="datetimeFigureOut">
              <a:rPr lang="tr-TR"/>
              <a:pPr>
                <a:defRPr/>
              </a:pPr>
              <a:t>25.03.2015</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22"/>
          <p:cNvSpPr>
            <a:spLocks noGrp="1"/>
          </p:cNvSpPr>
          <p:nvPr>
            <p:ph type="sldNum" sz="quarter" idx="12"/>
          </p:nvPr>
        </p:nvSpPr>
        <p:spPr/>
        <p:txBody>
          <a:bodyPr/>
          <a:lstStyle>
            <a:lvl1pPr>
              <a:defRPr/>
            </a:lvl1pPr>
          </a:lstStyle>
          <a:p>
            <a:pPr>
              <a:defRPr/>
            </a:pPr>
            <a:fld id="{01C87D8F-E1F7-4DA7-93B0-07CEEE3A2FCB}" type="slidenum">
              <a:rPr lang="tr-TR"/>
              <a:pPr>
                <a:defRPr/>
              </a:pPr>
              <a:t>‹#›</a:t>
            </a:fld>
            <a:endParaRPr lang="tr-T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4AE82B6-C238-4FC4-BD84-C3648792CF13}" type="datetimeFigureOut">
              <a:rPr lang="tr-TR"/>
              <a:pPr>
                <a:defRPr/>
              </a:pPr>
              <a:t>25.03.2015</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22"/>
          <p:cNvSpPr>
            <a:spLocks noGrp="1"/>
          </p:cNvSpPr>
          <p:nvPr>
            <p:ph type="sldNum" sz="quarter" idx="12"/>
          </p:nvPr>
        </p:nvSpPr>
        <p:spPr/>
        <p:txBody>
          <a:bodyPr/>
          <a:lstStyle>
            <a:lvl1pPr>
              <a:defRPr/>
            </a:lvl1pPr>
          </a:lstStyle>
          <a:p>
            <a:pPr>
              <a:defRPr/>
            </a:pPr>
            <a:fld id="{E693390D-EEC9-4E5B-8E2A-0D0C3CBA3D5C}" type="slidenum">
              <a:rPr lang="tr-TR"/>
              <a:pPr>
                <a:defRPr/>
              </a:pPr>
              <a:t>‹#›</a:t>
            </a:fld>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D99FF1D-9F97-484D-8731-FB2CDAC4A496}" type="datetimeFigureOut">
              <a:rPr lang="tr-TR"/>
              <a:pPr>
                <a:defRPr/>
              </a:pPr>
              <a:t>25.03.2015</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22"/>
          <p:cNvSpPr>
            <a:spLocks noGrp="1"/>
          </p:cNvSpPr>
          <p:nvPr>
            <p:ph type="sldNum" sz="quarter" idx="12"/>
          </p:nvPr>
        </p:nvSpPr>
        <p:spPr/>
        <p:txBody>
          <a:bodyPr/>
          <a:lstStyle>
            <a:lvl1pPr>
              <a:defRPr/>
            </a:lvl1pPr>
          </a:lstStyle>
          <a:p>
            <a:pPr>
              <a:defRPr/>
            </a:pPr>
            <a:fld id="{8EEE2FC5-12D8-4F57-B998-C509AF237DD2}" type="slidenum">
              <a:rPr lang="tr-TR"/>
              <a:pPr>
                <a:defRPr/>
              </a:pPr>
              <a:t>‹#›</a:t>
            </a:fld>
            <a:endParaRPr lang="tr-T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C5CB0B-7CF3-409F-83F3-1A7CD3378348}" type="datetimeFigureOut">
              <a:rPr lang="tr-TR"/>
              <a:pPr>
                <a:defRPr/>
              </a:pPr>
              <a:t>25.03.2015</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22"/>
          <p:cNvSpPr>
            <a:spLocks noGrp="1"/>
          </p:cNvSpPr>
          <p:nvPr>
            <p:ph type="sldNum" sz="quarter" idx="12"/>
          </p:nvPr>
        </p:nvSpPr>
        <p:spPr/>
        <p:txBody>
          <a:bodyPr/>
          <a:lstStyle>
            <a:lvl1pPr>
              <a:defRPr/>
            </a:lvl1pPr>
          </a:lstStyle>
          <a:p>
            <a:pPr>
              <a:defRPr/>
            </a:pPr>
            <a:fld id="{05A2DB79-51C7-4AE3-963B-5757C5ECF236}" type="slidenum">
              <a:rPr lang="tr-TR"/>
              <a:pPr>
                <a:defRPr/>
              </a:pPr>
              <a:t>‹#›</a:t>
            </a:fld>
            <a:endParaRPr lang="tr-T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FA4815-4C85-4307-B44D-348EE91601F8}" type="datetimeFigureOut">
              <a:rPr lang="tr-TR"/>
              <a:pPr>
                <a:defRPr/>
              </a:pPr>
              <a:t>25.03.2015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EE0DF28-175B-4115-87FD-92B084BB243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ABA8B52-215A-4741-9169-FCF874250B89}" type="datetimeFigureOut">
              <a:rPr lang="tr-TR"/>
              <a:pPr>
                <a:defRPr/>
              </a:pPr>
              <a:t>25.03.2015</a:t>
            </a:fld>
            <a:endParaRPr lang="tr-TR"/>
          </a:p>
        </p:txBody>
      </p:sp>
      <p:sp>
        <p:nvSpPr>
          <p:cNvPr id="6" name="Footer Placeholder 2"/>
          <p:cNvSpPr>
            <a:spLocks noGrp="1"/>
          </p:cNvSpPr>
          <p:nvPr>
            <p:ph type="ftr" sz="quarter" idx="11"/>
          </p:nvPr>
        </p:nvSpPr>
        <p:spPr/>
        <p:txBody>
          <a:bodyPr/>
          <a:lstStyle>
            <a:lvl1pPr>
              <a:defRPr/>
            </a:lvl1pPr>
          </a:lstStyle>
          <a:p>
            <a:pPr>
              <a:defRPr/>
            </a:pPr>
            <a:endParaRPr lang="tr-TR"/>
          </a:p>
        </p:txBody>
      </p:sp>
      <p:sp>
        <p:nvSpPr>
          <p:cNvPr id="7" name="Slide Number Placeholder 22"/>
          <p:cNvSpPr>
            <a:spLocks noGrp="1"/>
          </p:cNvSpPr>
          <p:nvPr>
            <p:ph type="sldNum" sz="quarter" idx="12"/>
          </p:nvPr>
        </p:nvSpPr>
        <p:spPr/>
        <p:txBody>
          <a:bodyPr/>
          <a:lstStyle>
            <a:lvl1pPr>
              <a:defRPr/>
            </a:lvl1pPr>
          </a:lstStyle>
          <a:p>
            <a:pPr>
              <a:defRPr/>
            </a:pPr>
            <a:fld id="{6DF0DD63-CBFF-4CFC-BF8A-7C2F2F66BA70}" type="slidenum">
              <a:rPr lang="tr-TR"/>
              <a:pPr>
                <a:defRPr/>
              </a:pPr>
              <a:t>‹#›</a:t>
            </a:fld>
            <a:endParaRPr lang="tr-T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FAABC16-62E7-4B86-91EE-C2FCED5C634C}" type="datetimeFigureOut">
              <a:rPr lang="tr-TR"/>
              <a:pPr>
                <a:defRPr/>
              </a:pPr>
              <a:t>25.03.2015</a:t>
            </a:fld>
            <a:endParaRPr lang="tr-TR"/>
          </a:p>
        </p:txBody>
      </p:sp>
      <p:sp>
        <p:nvSpPr>
          <p:cNvPr id="8" name="Footer Placeholder 2"/>
          <p:cNvSpPr>
            <a:spLocks noGrp="1"/>
          </p:cNvSpPr>
          <p:nvPr>
            <p:ph type="ftr" sz="quarter" idx="11"/>
          </p:nvPr>
        </p:nvSpPr>
        <p:spPr/>
        <p:txBody>
          <a:bodyPr/>
          <a:lstStyle>
            <a:lvl1pPr>
              <a:defRPr/>
            </a:lvl1pPr>
          </a:lstStyle>
          <a:p>
            <a:pPr>
              <a:defRPr/>
            </a:pPr>
            <a:endParaRPr lang="tr-TR"/>
          </a:p>
        </p:txBody>
      </p:sp>
      <p:sp>
        <p:nvSpPr>
          <p:cNvPr id="9" name="Slide Number Placeholder 22"/>
          <p:cNvSpPr>
            <a:spLocks noGrp="1"/>
          </p:cNvSpPr>
          <p:nvPr>
            <p:ph type="sldNum" sz="quarter" idx="12"/>
          </p:nvPr>
        </p:nvSpPr>
        <p:spPr/>
        <p:txBody>
          <a:bodyPr/>
          <a:lstStyle>
            <a:lvl1pPr>
              <a:defRPr/>
            </a:lvl1pPr>
          </a:lstStyle>
          <a:p>
            <a:pPr>
              <a:defRPr/>
            </a:pPr>
            <a:fld id="{BC6C8494-4608-4BC2-A7C0-419163C8F18A}" type="slidenum">
              <a:rPr lang="tr-TR"/>
              <a:pPr>
                <a:defRPr/>
              </a:pPr>
              <a:t>‹#›</a:t>
            </a:fld>
            <a:endParaRPr lang="tr-T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97DC66C-CC17-40B5-A251-167218D85DE2}" type="datetimeFigureOut">
              <a:rPr lang="tr-TR"/>
              <a:pPr>
                <a:defRPr/>
              </a:pPr>
              <a:t>25.03.2015</a:t>
            </a:fld>
            <a:endParaRPr lang="tr-TR"/>
          </a:p>
        </p:txBody>
      </p:sp>
      <p:sp>
        <p:nvSpPr>
          <p:cNvPr id="4" name="Footer Placeholder 2"/>
          <p:cNvSpPr>
            <a:spLocks noGrp="1"/>
          </p:cNvSpPr>
          <p:nvPr>
            <p:ph type="ftr" sz="quarter" idx="11"/>
          </p:nvPr>
        </p:nvSpPr>
        <p:spPr/>
        <p:txBody>
          <a:bodyPr/>
          <a:lstStyle>
            <a:lvl1pPr>
              <a:defRPr/>
            </a:lvl1pPr>
          </a:lstStyle>
          <a:p>
            <a:pPr>
              <a:defRPr/>
            </a:pPr>
            <a:endParaRPr lang="tr-TR"/>
          </a:p>
        </p:txBody>
      </p:sp>
      <p:sp>
        <p:nvSpPr>
          <p:cNvPr id="5" name="Slide Number Placeholder 22"/>
          <p:cNvSpPr>
            <a:spLocks noGrp="1"/>
          </p:cNvSpPr>
          <p:nvPr>
            <p:ph type="sldNum" sz="quarter" idx="12"/>
          </p:nvPr>
        </p:nvSpPr>
        <p:spPr/>
        <p:txBody>
          <a:bodyPr/>
          <a:lstStyle>
            <a:lvl1pPr>
              <a:defRPr/>
            </a:lvl1pPr>
          </a:lstStyle>
          <a:p>
            <a:pPr>
              <a:defRPr/>
            </a:pPr>
            <a:fld id="{146797E1-6C58-4AC8-B74D-1ED3D4BCB290}" type="slidenum">
              <a:rPr lang="tr-TR"/>
              <a:pPr>
                <a:defRPr/>
              </a:pPr>
              <a:t>‹#›</a:t>
            </a:fld>
            <a:endParaRPr lang="tr-T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FF08BC6-71ED-4685-9D48-158C0BE3E49D}" type="datetimeFigureOut">
              <a:rPr lang="tr-TR"/>
              <a:pPr>
                <a:defRPr/>
              </a:pPr>
              <a:t>25.03.2015</a:t>
            </a:fld>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22"/>
          <p:cNvSpPr>
            <a:spLocks noGrp="1"/>
          </p:cNvSpPr>
          <p:nvPr>
            <p:ph type="sldNum" sz="quarter" idx="12"/>
          </p:nvPr>
        </p:nvSpPr>
        <p:spPr/>
        <p:txBody>
          <a:bodyPr/>
          <a:lstStyle>
            <a:lvl1pPr>
              <a:defRPr/>
            </a:lvl1pPr>
          </a:lstStyle>
          <a:p>
            <a:pPr>
              <a:defRPr/>
            </a:pPr>
            <a:fld id="{D01C2C23-0878-4E5B-9BA5-4B66AC50A9BD}" type="slidenum">
              <a:rPr lang="tr-TR"/>
              <a:pPr>
                <a:defRPr/>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D4015F4-2E9D-4971-A6F1-4FFE5694A104}" type="datetimeFigureOut">
              <a:rPr lang="tr-TR"/>
              <a:pPr>
                <a:defRPr/>
              </a:pPr>
              <a:t>25.03.2015</a:t>
            </a:fld>
            <a:endParaRPr lang="tr-TR"/>
          </a:p>
        </p:txBody>
      </p:sp>
      <p:sp>
        <p:nvSpPr>
          <p:cNvPr id="6" name="Footer Placeholder 2"/>
          <p:cNvSpPr>
            <a:spLocks noGrp="1"/>
          </p:cNvSpPr>
          <p:nvPr>
            <p:ph type="ftr" sz="quarter" idx="11"/>
          </p:nvPr>
        </p:nvSpPr>
        <p:spPr/>
        <p:txBody>
          <a:bodyPr/>
          <a:lstStyle>
            <a:lvl1pPr>
              <a:defRPr/>
            </a:lvl1pPr>
          </a:lstStyle>
          <a:p>
            <a:pPr>
              <a:defRPr/>
            </a:pPr>
            <a:endParaRPr lang="tr-TR"/>
          </a:p>
        </p:txBody>
      </p:sp>
      <p:sp>
        <p:nvSpPr>
          <p:cNvPr id="7" name="Slide Number Placeholder 22"/>
          <p:cNvSpPr>
            <a:spLocks noGrp="1"/>
          </p:cNvSpPr>
          <p:nvPr>
            <p:ph type="sldNum" sz="quarter" idx="12"/>
          </p:nvPr>
        </p:nvSpPr>
        <p:spPr/>
        <p:txBody>
          <a:bodyPr/>
          <a:lstStyle>
            <a:lvl1pPr>
              <a:defRPr/>
            </a:lvl1pPr>
          </a:lstStyle>
          <a:p>
            <a:pPr>
              <a:defRPr/>
            </a:pPr>
            <a:fld id="{3456A8A3-AD04-4A97-A634-D4851E6F4501}" type="slidenum">
              <a:rPr lang="tr-TR"/>
              <a:pPr>
                <a:defRPr/>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D65F4E3D-E055-4496-A492-2A2483B08F69}" type="datetimeFigureOut">
              <a:rPr lang="tr-TR"/>
              <a:pPr>
                <a:defRPr/>
              </a:pPr>
              <a:t>25.03.2015</a:t>
            </a:fld>
            <a:endParaRPr lang="tr-TR"/>
          </a:p>
        </p:txBody>
      </p:sp>
      <p:sp>
        <p:nvSpPr>
          <p:cNvPr id="6" name="Footer Placeholder 2"/>
          <p:cNvSpPr>
            <a:spLocks noGrp="1"/>
          </p:cNvSpPr>
          <p:nvPr>
            <p:ph type="ftr" sz="quarter" idx="11"/>
          </p:nvPr>
        </p:nvSpPr>
        <p:spPr/>
        <p:txBody>
          <a:bodyPr/>
          <a:lstStyle>
            <a:lvl1pPr>
              <a:defRPr/>
            </a:lvl1pPr>
          </a:lstStyle>
          <a:p>
            <a:pPr>
              <a:defRPr/>
            </a:pPr>
            <a:endParaRPr lang="tr-TR"/>
          </a:p>
        </p:txBody>
      </p:sp>
      <p:sp>
        <p:nvSpPr>
          <p:cNvPr id="7" name="Slide Number Placeholder 22"/>
          <p:cNvSpPr>
            <a:spLocks noGrp="1"/>
          </p:cNvSpPr>
          <p:nvPr>
            <p:ph type="sldNum" sz="quarter" idx="12"/>
          </p:nvPr>
        </p:nvSpPr>
        <p:spPr/>
        <p:txBody>
          <a:bodyPr/>
          <a:lstStyle>
            <a:lvl1pPr>
              <a:defRPr/>
            </a:lvl1pPr>
          </a:lstStyle>
          <a:p>
            <a:pPr>
              <a:defRPr/>
            </a:pPr>
            <a:fld id="{1F091636-F260-481B-8040-FA279BCBE8DB}" type="slidenum">
              <a:rPr lang="tr-TR"/>
              <a:pPr>
                <a:defRPr/>
              </a:pPr>
              <a:t>‹#›</a:t>
            </a:fld>
            <a:endParaRPr lang="tr-T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D6713E1C-A5B7-4437-9F96-F4E703151529}" type="datetimeFigureOut">
              <a:rPr lang="tr-TR"/>
              <a:pPr>
                <a:defRPr/>
              </a:pPr>
              <a:t>25.03.2015</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14E88029-BAD4-4F93-B32B-F9771D2387C4}"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67"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143248"/>
            <a:ext cx="8229600" cy="1357322"/>
          </a:xfrm>
        </p:spPr>
        <p:txBody>
          <a:bodyPr>
            <a:normAutofit fontScale="90000"/>
          </a:bodyPr>
          <a:lstStyle/>
          <a:p>
            <a:pPr eaLnBrk="1" fontAlgn="auto" hangingPunct="1">
              <a:spcAft>
                <a:spcPts val="0"/>
              </a:spcAft>
              <a:defRPr/>
            </a:pP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100" dirty="0" smtClean="0"/>
              <a:t/>
            </a:r>
            <a:br>
              <a:rPr lang="tr-TR" sz="2100" dirty="0" smtClean="0"/>
            </a:br>
            <a:r>
              <a:rPr lang="tr-TR" sz="2300" i="1" dirty="0" smtClean="0">
                <a:solidFill>
                  <a:schemeClr val="tx1">
                    <a:lumMod val="95000"/>
                  </a:schemeClr>
                </a:solidFill>
              </a:rPr>
              <a:t>Ne kadar yaşadığımız değil </a:t>
            </a:r>
            <a:br>
              <a:rPr lang="tr-TR" sz="2300" i="1" dirty="0" smtClean="0">
                <a:solidFill>
                  <a:schemeClr val="tx1">
                    <a:lumMod val="95000"/>
                  </a:schemeClr>
                </a:solidFill>
              </a:rPr>
            </a:br>
            <a:r>
              <a:rPr lang="tr-TR" sz="2300" i="1" dirty="0" smtClean="0">
                <a:solidFill>
                  <a:schemeClr val="tx1">
                    <a:lumMod val="95000"/>
                  </a:schemeClr>
                </a:solidFill>
              </a:rPr>
              <a:t>nasıl yaşadığımız önemlidir. </a:t>
            </a:r>
            <a:r>
              <a:rPr lang="tr-TR" sz="2300" dirty="0" smtClean="0">
                <a:solidFill>
                  <a:schemeClr val="tx1">
                    <a:lumMod val="95000"/>
                  </a:schemeClr>
                </a:solidFill>
              </a:rPr>
              <a:t/>
            </a:r>
            <a:br>
              <a:rPr lang="tr-TR" sz="2300" dirty="0" smtClean="0">
                <a:solidFill>
                  <a:schemeClr val="tx1">
                    <a:lumMod val="95000"/>
                  </a:schemeClr>
                </a:solidFill>
              </a:rPr>
            </a:br>
            <a:r>
              <a:rPr lang="tr-TR" sz="2300" dirty="0" smtClean="0">
                <a:solidFill>
                  <a:schemeClr val="tx1">
                    <a:lumMod val="95000"/>
                  </a:schemeClr>
                </a:solidFill>
              </a:rPr>
              <a:t>                                                 </a:t>
            </a:r>
            <a:r>
              <a:rPr lang="tr-TR" sz="2300" i="1" dirty="0" smtClean="0">
                <a:solidFill>
                  <a:schemeClr val="tx1">
                    <a:lumMod val="95000"/>
                  </a:schemeClr>
                </a:solidFill>
              </a:rPr>
              <a:t>Bailey</a:t>
            </a:r>
            <a:r>
              <a:rPr lang="tr-TR" sz="2000" i="1" dirty="0" smtClean="0">
                <a:solidFill>
                  <a:schemeClr val="tx1">
                    <a:lumMod val="95000"/>
                  </a:schemeClr>
                </a:solidFill>
              </a:rPr>
              <a:t/>
            </a:r>
            <a:br>
              <a:rPr lang="tr-TR" sz="2000" i="1" dirty="0" smtClean="0">
                <a:solidFill>
                  <a:schemeClr val="tx1">
                    <a:lumMod val="95000"/>
                  </a:schemeClr>
                </a:solidFill>
              </a:rPr>
            </a:br>
            <a:r>
              <a:rPr lang="tr-TR" dirty="0" smtClean="0"/>
              <a:t/>
            </a:r>
            <a:br>
              <a:rPr lang="tr-TR" dirty="0" smtClean="0"/>
            </a:br>
            <a:r>
              <a:rPr lang="tr-TR" dirty="0" smtClean="0"/>
              <a:t>GÖRGÜ KURALLARI</a:t>
            </a:r>
            <a:endParaRPr lang="tr-TR" dirty="0"/>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Telefonla konuşma adabı</a:t>
            </a:r>
            <a:endParaRPr lang="tr-TR" dirty="0"/>
          </a:p>
        </p:txBody>
      </p:sp>
      <p:sp>
        <p:nvSpPr>
          <p:cNvPr id="12291" name="Rectangle 2"/>
          <p:cNvSpPr>
            <a:spLocks noChangeArrowheads="1"/>
          </p:cNvSpPr>
          <p:nvPr/>
        </p:nvSpPr>
        <p:spPr bwMode="auto">
          <a:xfrm>
            <a:off x="214313" y="1357313"/>
            <a:ext cx="8501062" cy="4524375"/>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800" b="1" i="1">
                <a:latin typeface="Book Antiqua" pitchFamily="18" charset="0"/>
              </a:rPr>
              <a:t>Bir arama yaptığınızda ilk yapmanız gereken kendinizi tanıtıp sonra da konuşmak istediğiniz kişinin adını söylemenizdir.</a:t>
            </a:r>
            <a:r>
              <a:rPr lang="tr-TR" sz="2800">
                <a:latin typeface="Book Antiqua" pitchFamily="18" charset="0"/>
              </a:rPr>
              <a:t/>
            </a:r>
            <a:br>
              <a:rPr lang="tr-TR" sz="2800">
                <a:latin typeface="Book Antiqua" pitchFamily="18" charset="0"/>
              </a:rPr>
            </a:br>
            <a:r>
              <a:rPr lang="tr-TR" sz="2800" b="1" i="1">
                <a:latin typeface="Book Antiqua" pitchFamily="18" charset="0"/>
              </a:rPr>
              <a:t>Telefonu siz açtığınızda, eğer aranan kişi başka birisiyse, sakın o kişiyi bulunduğunuz yerden bağırarak çağırmayın. Yanına giderek telefonu olduğunu söylemeniz görgüye uygun olur. </a:t>
            </a:r>
            <a:r>
              <a:rPr lang="tr-TR" sz="2800">
                <a:latin typeface="Book Antiqua" pitchFamily="18" charset="0"/>
              </a:rPr>
              <a:t/>
            </a:r>
            <a:br>
              <a:rPr lang="tr-TR" sz="2800">
                <a:latin typeface="Book Antiqua" pitchFamily="18" charset="0"/>
              </a:rPr>
            </a:br>
            <a:r>
              <a:rPr lang="tr-TR" sz="2800" b="1" i="1">
                <a:latin typeface="Book Antiqua" pitchFamily="18" charset="0"/>
              </a:rPr>
              <a:t>Okul, dersane gibi ortamlarda özellikle ders esnasında cep telefonlarının kapalı tutulması önemlidir.</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tr-TR" i="1" dirty="0" smtClean="0"/>
              <a:t>İnternet ve görgü kuralları</a:t>
            </a:r>
            <a:r>
              <a:rPr lang="tr-TR" dirty="0" smtClean="0"/>
              <a:t/>
            </a:r>
            <a:br>
              <a:rPr lang="tr-TR" dirty="0" smtClean="0"/>
            </a:br>
            <a:endParaRPr lang="tr-TR" dirty="0"/>
          </a:p>
        </p:txBody>
      </p:sp>
      <p:sp>
        <p:nvSpPr>
          <p:cNvPr id="13315" name="Rectangle 2"/>
          <p:cNvSpPr>
            <a:spLocks noChangeArrowheads="1"/>
          </p:cNvSpPr>
          <p:nvPr/>
        </p:nvSpPr>
        <p:spPr bwMode="auto">
          <a:xfrm>
            <a:off x="785813" y="1143000"/>
            <a:ext cx="7858125" cy="6132513"/>
          </a:xfrm>
          <a:prstGeom prst="rect">
            <a:avLst/>
          </a:prstGeom>
          <a:noFill/>
          <a:ln w="9525">
            <a:noFill/>
            <a:miter lim="800000"/>
            <a:headEnd/>
            <a:tailEnd/>
          </a:ln>
        </p:spPr>
        <p:txBody>
          <a:bodyPr>
            <a:spAutoFit/>
          </a:bodyPr>
          <a:lstStyle/>
          <a:p>
            <a:r>
              <a:rPr lang="tr-TR" sz="2400">
                <a:latin typeface="Book Antiqua" pitchFamily="18" charset="0"/>
              </a:rPr>
              <a:t/>
            </a:r>
            <a:br>
              <a:rPr lang="tr-TR" sz="2400">
                <a:latin typeface="Book Antiqua" pitchFamily="18" charset="0"/>
              </a:rPr>
            </a:br>
            <a:r>
              <a:rPr lang="tr-TR" sz="2400" b="1" i="1">
                <a:latin typeface="Book Antiqua" pitchFamily="18" charset="0"/>
              </a:rPr>
              <a:t>E-mail yoluyla karşı tarafa göndereceğiniz metinlerde, daima nezaketli bir üslup içinde olmalısınız. Kişilerin kişilik haklarına yönelik olumsuz sözlere, hakaretlere yer vermemeye dikkat etmelisiniz. </a:t>
            </a:r>
            <a:r>
              <a:rPr lang="tr-TR" sz="2400">
                <a:latin typeface="Book Antiqua" pitchFamily="18" charset="0"/>
              </a:rPr>
              <a:t/>
            </a:r>
            <a:br>
              <a:rPr lang="tr-TR" sz="2400">
                <a:latin typeface="Book Antiqua" pitchFamily="18" charset="0"/>
              </a:rPr>
            </a:br>
            <a:r>
              <a:rPr lang="tr-TR" sz="2400" b="1" i="1">
                <a:latin typeface="Book Antiqua" pitchFamily="18" charset="0"/>
              </a:rPr>
              <a:t>İnternet, eğer akılcı kullanılmazsa sizin için çok ciddi bir vakit kaybına dönüşebilir. Mümkün olabildiği kadar interneti sohbet, şakalaşmak gibi amaçlarla değil de bilgi alışverişi, haberleşme, araştırma, kültür artırımı gibi amaçlarla kullanırsanız daha çok faydasını görürsünüz. </a:t>
            </a:r>
            <a:r>
              <a:rPr lang="tr-TR" sz="2400">
                <a:latin typeface="Book Antiqua" pitchFamily="18" charset="0"/>
              </a:rPr>
              <a:t/>
            </a:r>
            <a:br>
              <a:rPr lang="tr-TR" sz="2400">
                <a:latin typeface="Book Antiqua" pitchFamily="18" charset="0"/>
              </a:rPr>
            </a:br>
            <a:r>
              <a:rPr lang="tr-TR" sz="2400" b="1" i="1">
                <a:latin typeface="Book Antiqua" pitchFamily="18" charset="0"/>
              </a:rPr>
              <a:t>Büyük harflerle yazmak, internet dilinde “bağırma” anlamına geldiği için, böyle bir niyetiniz olmasa bile, bundan kaçının. </a:t>
            </a:r>
            <a:r>
              <a:rPr lang="tr-TR" sz="2400">
                <a:latin typeface="Book Antiqua" pitchFamily="18" charset="0"/>
              </a:rPr>
              <a:t/>
            </a:r>
            <a:br>
              <a:rPr lang="tr-TR" sz="2400">
                <a:latin typeface="Book Antiqua" pitchFamily="18" charset="0"/>
              </a:rPr>
            </a:br>
            <a:r>
              <a:rPr lang="tr-TR" sz="2400">
                <a:latin typeface="Book Antiqua" pitchFamily="18" charset="0"/>
              </a:rPr>
              <a:t/>
            </a:r>
            <a:br>
              <a:rPr lang="tr-TR" sz="2400">
                <a:latin typeface="Book Antiqua" pitchFamily="18" charset="0"/>
              </a:rPr>
            </a:br>
            <a:endParaRPr lang="tr-TR" sz="24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Kıyafet ve giyinme </a:t>
            </a:r>
            <a:endParaRPr lang="tr-TR" dirty="0"/>
          </a:p>
        </p:txBody>
      </p:sp>
      <p:sp>
        <p:nvSpPr>
          <p:cNvPr id="14339" name="Rectangle 2"/>
          <p:cNvSpPr>
            <a:spLocks noChangeArrowheads="1"/>
          </p:cNvSpPr>
          <p:nvPr/>
        </p:nvSpPr>
        <p:spPr bwMode="auto">
          <a:xfrm>
            <a:off x="500063" y="1720850"/>
            <a:ext cx="8286750" cy="4094163"/>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a:latin typeface="Book Antiqua" pitchFamily="18" charset="0"/>
              </a:rPr>
              <a:t/>
            </a:r>
            <a:br>
              <a:rPr lang="tr-TR">
                <a:latin typeface="Book Antiqua" pitchFamily="18" charset="0"/>
              </a:rPr>
            </a:br>
            <a:r>
              <a:rPr lang="tr-TR" sz="2800" b="1" i="1">
                <a:latin typeface="Book Antiqua" pitchFamily="18" charset="0"/>
              </a:rPr>
              <a:t>İş yerlerinde renk ve model seçiminde ciddi ve ağırbaşlı kıyafetleri seçmeniz, size daima saygın bir özellik kazandıracaktır. </a:t>
            </a:r>
            <a:r>
              <a:rPr lang="tr-TR" sz="2800">
                <a:latin typeface="Book Antiqua" pitchFamily="18" charset="0"/>
              </a:rPr>
              <a:t/>
            </a:r>
            <a:br>
              <a:rPr lang="tr-TR" sz="2800">
                <a:latin typeface="Book Antiqua" pitchFamily="18" charset="0"/>
              </a:rPr>
            </a:br>
            <a:r>
              <a:rPr lang="tr-TR" sz="2800">
                <a:latin typeface="Book Antiqua" pitchFamily="18" charset="0"/>
              </a:rPr>
              <a:t/>
            </a:r>
            <a:br>
              <a:rPr lang="tr-TR" sz="2800">
                <a:latin typeface="Book Antiqua" pitchFamily="18" charset="0"/>
              </a:rPr>
            </a:br>
            <a:r>
              <a:rPr lang="tr-TR" sz="2800" b="1" i="1">
                <a:latin typeface="Book Antiqua" pitchFamily="18" charset="0"/>
              </a:rPr>
              <a:t>İş görüşmelerine gideceğiniz zaman, unutmayın ki kıyafet,  önemli bir tavsiye mektubu gibidir. </a:t>
            </a:r>
          </a:p>
          <a:p>
            <a:r>
              <a:rPr lang="tr-TR" sz="2800">
                <a:latin typeface="Book Antiqua" pitchFamily="18" charset="0"/>
              </a:rPr>
              <a:t/>
            </a:r>
            <a:br>
              <a:rPr lang="tr-TR" sz="2800">
                <a:latin typeface="Book Antiqua" pitchFamily="18" charset="0"/>
              </a:rPr>
            </a:br>
            <a:endParaRPr lang="tr-TR" sz="28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tr-TR" i="1" dirty="0" smtClean="0"/>
              <a:t/>
            </a:r>
            <a:br>
              <a:rPr lang="tr-TR" i="1" dirty="0" smtClean="0"/>
            </a:br>
            <a:r>
              <a:rPr lang="tr-TR" i="1" dirty="0" smtClean="0"/>
              <a:t>Sokaktayken</a:t>
            </a:r>
            <a:endParaRPr lang="tr-TR" dirty="0"/>
          </a:p>
        </p:txBody>
      </p:sp>
      <p:sp>
        <p:nvSpPr>
          <p:cNvPr id="15363" name="Rectangle 2"/>
          <p:cNvSpPr>
            <a:spLocks noChangeArrowheads="1"/>
          </p:cNvSpPr>
          <p:nvPr/>
        </p:nvSpPr>
        <p:spPr bwMode="auto">
          <a:xfrm>
            <a:off x="428625" y="1500188"/>
            <a:ext cx="8001000" cy="5662612"/>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a:latin typeface="Book Antiqua" pitchFamily="18" charset="0"/>
              </a:rPr>
              <a:t/>
            </a:r>
            <a:br>
              <a:rPr lang="tr-TR">
                <a:latin typeface="Book Antiqua" pitchFamily="18" charset="0"/>
              </a:rPr>
            </a:br>
            <a:r>
              <a:rPr lang="tr-TR" sz="2800" b="1" i="1">
                <a:latin typeface="Book Antiqua" pitchFamily="18" charset="0"/>
              </a:rPr>
              <a:t>Sokakta bir şeyler yiyerek, içerek  ve yüksek sesle konuşarak başkalarını rahatsız edecek şekilde yürümek son derece basit hareketlerdir. Bu tip tavırlarda bulunmamaya titizlik gösterebilirsiniz.</a:t>
            </a:r>
            <a:r>
              <a:rPr lang="tr-TR" sz="2800">
                <a:latin typeface="Book Antiqua" pitchFamily="18" charset="0"/>
              </a:rPr>
              <a:t/>
            </a:r>
            <a:br>
              <a:rPr lang="tr-TR" sz="2800">
                <a:latin typeface="Book Antiqua" pitchFamily="18" charset="0"/>
              </a:rPr>
            </a:br>
            <a:r>
              <a:rPr lang="tr-TR" sz="2800" b="1" i="1">
                <a:latin typeface="Book Antiqua" pitchFamily="18" charset="0"/>
              </a:rPr>
              <a:t>Aceleniz olduğu anlarda sokakta kimseye çarpmamaya dikkat edin.</a:t>
            </a:r>
            <a:r>
              <a:rPr lang="tr-TR" sz="2800">
                <a:latin typeface="Book Antiqua" pitchFamily="18" charset="0"/>
              </a:rPr>
              <a:t/>
            </a:r>
            <a:br>
              <a:rPr lang="tr-TR" sz="2800">
                <a:latin typeface="Book Antiqua" pitchFamily="18" charset="0"/>
              </a:rPr>
            </a:br>
            <a:r>
              <a:rPr lang="tr-TR" sz="2800" b="1" i="1">
                <a:latin typeface="Book Antiqua" pitchFamily="18" charset="0"/>
              </a:rPr>
              <a:t>Yollara kesinlikle yiyeceklerin paket kâğıtlarını, içecek kutularını ve bunlar gibi çöp olabilecek şeyleri atmayın, mutlaka bir çöp kutusu bulup ona atın.</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Kütüphanedeyken</a:t>
            </a:r>
            <a:endParaRPr lang="tr-TR" dirty="0"/>
          </a:p>
        </p:txBody>
      </p:sp>
      <p:sp>
        <p:nvSpPr>
          <p:cNvPr id="16387" name="Rectangle 2"/>
          <p:cNvSpPr>
            <a:spLocks noChangeArrowheads="1"/>
          </p:cNvSpPr>
          <p:nvPr/>
        </p:nvSpPr>
        <p:spPr bwMode="auto">
          <a:xfrm>
            <a:off x="642938" y="1720850"/>
            <a:ext cx="8001000" cy="4094163"/>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800" b="1" i="1">
                <a:latin typeface="Book Antiqua" pitchFamily="18" charset="0"/>
              </a:rPr>
              <a:t>Kütüphanedeyken yiyecek, içecek ile uğraşmak, yanındaki kişi ile sohbet etmek, çok fazla hareket etmek gibi tavırlardan kaçınmalısınız.</a:t>
            </a:r>
            <a:r>
              <a:rPr lang="tr-TR" sz="2800">
                <a:latin typeface="Book Antiqua" pitchFamily="18" charset="0"/>
              </a:rPr>
              <a:t/>
            </a:r>
            <a:br>
              <a:rPr lang="tr-TR" sz="2800">
                <a:latin typeface="Book Antiqua" pitchFamily="18" charset="0"/>
              </a:rPr>
            </a:br>
            <a:r>
              <a:rPr lang="tr-TR" sz="2800" b="1" i="1">
                <a:latin typeface="Book Antiqua" pitchFamily="18" charset="0"/>
              </a:rPr>
              <a:t>Birisiyle veya kütüphane görevlisiyle konuşmanız gerektiğinde de seslenmek yerine yanına giderek sessizce konuşmalısınız. </a:t>
            </a:r>
            <a:r>
              <a:rPr lang="tr-TR" sz="2800">
                <a:latin typeface="Book Antiqua" pitchFamily="18" charset="0"/>
              </a:rPr>
              <a:t/>
            </a:r>
            <a:br>
              <a:rPr lang="tr-TR" sz="2800">
                <a:latin typeface="Book Antiqua" pitchFamily="18" charset="0"/>
              </a:rPr>
            </a:br>
            <a:r>
              <a:rPr lang="tr-TR" sz="2800" b="1" i="1">
                <a:latin typeface="Book Antiqua" pitchFamily="18" charset="0"/>
              </a:rPr>
              <a:t>Çevrenizdekilerin ve diğer çalışanların dikkatini dağıtacak her türlü hareketten kaçınmalısınız.</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Oturma kalkma adabı</a:t>
            </a:r>
            <a:endParaRPr lang="tr-TR" dirty="0"/>
          </a:p>
        </p:txBody>
      </p:sp>
      <p:sp>
        <p:nvSpPr>
          <p:cNvPr id="17411" name="Rectangle 2"/>
          <p:cNvSpPr>
            <a:spLocks noChangeArrowheads="1"/>
          </p:cNvSpPr>
          <p:nvPr/>
        </p:nvSpPr>
        <p:spPr bwMode="auto">
          <a:xfrm>
            <a:off x="500063" y="1643063"/>
            <a:ext cx="8143875" cy="2678112"/>
          </a:xfrm>
          <a:prstGeom prst="rect">
            <a:avLst/>
          </a:prstGeom>
          <a:noFill/>
          <a:ln w="9525">
            <a:noFill/>
            <a:miter lim="800000"/>
            <a:headEnd/>
            <a:tailEnd/>
          </a:ln>
        </p:spPr>
        <p:txBody>
          <a:bodyPr>
            <a:spAutoFit/>
          </a:bodyPr>
          <a:lstStyle/>
          <a:p>
            <a:r>
              <a:rPr lang="tr-TR" sz="2400" b="1" i="1">
                <a:latin typeface="Book Antiqua" pitchFamily="18" charset="0"/>
              </a:rPr>
              <a:t>Yeni birisi geldiğinde yerinizden kalkarak gelen kişiye yer açmak bir nezakettir.</a:t>
            </a:r>
          </a:p>
          <a:p>
            <a:r>
              <a:rPr lang="tr-TR" sz="2400" b="1" i="1">
                <a:latin typeface="Book Antiqua" pitchFamily="18" charset="0"/>
              </a:rPr>
              <a:t>Özellikle okulda, dersanede, sınıfta ve bunun gibi kalabalık olarak bulunduğunuz ortamlarda, sandalyede dik ve sallanmadan oturmaya dikkat etmelisiniz. </a:t>
            </a:r>
            <a:r>
              <a:rPr lang="tr-TR" sz="2400">
                <a:latin typeface="Book Antiqua" pitchFamily="18" charset="0"/>
              </a:rPr>
              <a:t/>
            </a:r>
            <a:br>
              <a:rPr lang="tr-TR" sz="2400">
                <a:latin typeface="Book Antiqua" pitchFamily="18" charset="0"/>
              </a:rPr>
            </a:br>
            <a:r>
              <a:rPr lang="tr-TR" sz="2400">
                <a:latin typeface="Book Antiqua" pitchFamily="18" charset="0"/>
              </a:rPr>
              <a:t/>
            </a:r>
            <a:br>
              <a:rPr lang="tr-TR" sz="2400">
                <a:latin typeface="Book Antiqua" pitchFamily="18" charset="0"/>
              </a:rPr>
            </a:br>
            <a:endParaRPr lang="tr-TR" sz="24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tr-TR" i="1" dirty="0" smtClean="0"/>
              <a:t>Taşıtlarda dikkat edilmesi gerekenler</a:t>
            </a:r>
            <a:endParaRPr lang="tr-TR" dirty="0"/>
          </a:p>
        </p:txBody>
      </p:sp>
      <p:sp>
        <p:nvSpPr>
          <p:cNvPr id="18435" name="Rectangle 2"/>
          <p:cNvSpPr>
            <a:spLocks noChangeArrowheads="1"/>
          </p:cNvSpPr>
          <p:nvPr/>
        </p:nvSpPr>
        <p:spPr bwMode="auto">
          <a:xfrm>
            <a:off x="357188" y="1500188"/>
            <a:ext cx="8143875" cy="5386387"/>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a:latin typeface="Book Antiqua" pitchFamily="18" charset="0"/>
              </a:rPr>
              <a:t/>
            </a:r>
            <a:br>
              <a:rPr lang="tr-TR">
                <a:latin typeface="Book Antiqua" pitchFamily="18" charset="0"/>
              </a:rPr>
            </a:br>
            <a:r>
              <a:rPr lang="tr-TR" sz="2800" b="1" i="1">
                <a:latin typeface="Book Antiqua" pitchFamily="18" charset="0"/>
              </a:rPr>
              <a:t>Taşıtlara binerken ve inerken önceliği daima yaşlı, özürlü ve çocuklara verin. Önceliğiniz daima yardıma ihtiyacı olan kişiler olsun. </a:t>
            </a:r>
            <a:r>
              <a:rPr lang="tr-TR" sz="2800">
                <a:latin typeface="Book Antiqua" pitchFamily="18" charset="0"/>
              </a:rPr>
              <a:t/>
            </a:r>
            <a:br>
              <a:rPr lang="tr-TR" sz="2800">
                <a:latin typeface="Book Antiqua" pitchFamily="18" charset="0"/>
              </a:rPr>
            </a:br>
            <a:r>
              <a:rPr lang="tr-TR" sz="2800" b="1" i="1">
                <a:latin typeface="Book Antiqua" pitchFamily="18" charset="0"/>
              </a:rPr>
              <a:t>Birçok ortamda olduğu gibi umumi araçlarda da yüksek ve rahatsız edecek sesle konuşmamaya, şakalaşmamaya ve çevrenizdeki kimseyi rahatsız etmemeye özen göstermelisiniz. </a:t>
            </a:r>
            <a:r>
              <a:rPr lang="tr-TR" sz="2800">
                <a:latin typeface="Book Antiqua" pitchFamily="18" charset="0"/>
              </a:rPr>
              <a:t/>
            </a:r>
            <a:br>
              <a:rPr lang="tr-TR" sz="2800">
                <a:latin typeface="Book Antiqua" pitchFamily="18" charset="0"/>
              </a:rPr>
            </a:br>
            <a:r>
              <a:rPr lang="tr-TR" sz="2800" b="1" i="1">
                <a:latin typeface="Book Antiqua" pitchFamily="18" charset="0"/>
              </a:rPr>
              <a:t>Çevrenizle ilgilenmeden, sakin ve ciddi bir tavır içinde olmanız, en doğru olanıdır. </a:t>
            </a:r>
            <a:r>
              <a:rPr lang="tr-TR" sz="2800">
                <a:latin typeface="Book Antiqua" pitchFamily="18" charset="0"/>
              </a:rPr>
              <a:t/>
            </a:r>
            <a:br>
              <a:rPr lang="tr-TR" sz="2800">
                <a:latin typeface="Book Antiqua" pitchFamily="18" charset="0"/>
              </a:rPr>
            </a:br>
            <a:r>
              <a:rPr lang="tr-TR" sz="2800">
                <a:latin typeface="Book Antiqua" pitchFamily="18" charset="0"/>
              </a:rPr>
              <a:t/>
            </a:r>
            <a:br>
              <a:rPr lang="tr-TR" sz="2800">
                <a:latin typeface="Book Antiqua" pitchFamily="18" charset="0"/>
              </a:rPr>
            </a:br>
            <a:endParaRPr lang="tr-TR" sz="28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lstStyle/>
          <a:p>
            <a:pPr eaLnBrk="1" fontAlgn="auto" hangingPunct="1">
              <a:spcAft>
                <a:spcPts val="0"/>
              </a:spcAft>
              <a:defRPr/>
            </a:pPr>
            <a:r>
              <a:rPr lang="tr-TR" dirty="0" smtClean="0"/>
              <a:t>Görgü Kuralları</a:t>
            </a:r>
            <a:endParaRPr lang="tr-TR" dirty="0"/>
          </a:p>
        </p:txBody>
      </p:sp>
      <p:sp>
        <p:nvSpPr>
          <p:cNvPr id="4099" name="Content Placeholder 2"/>
          <p:cNvSpPr>
            <a:spLocks noGrp="1"/>
          </p:cNvSpPr>
          <p:nvPr>
            <p:ph idx="1"/>
          </p:nvPr>
        </p:nvSpPr>
        <p:spPr>
          <a:xfrm>
            <a:off x="457200" y="1143000"/>
            <a:ext cx="8229600" cy="5500688"/>
          </a:xfrm>
        </p:spPr>
        <p:txBody>
          <a:bodyPr/>
          <a:lstStyle/>
          <a:p>
            <a:pPr eaLnBrk="1" hangingPunct="1">
              <a:buFont typeface="Wingdings 2" pitchFamily="18" charset="2"/>
              <a:buNone/>
            </a:pPr>
            <a:r>
              <a:rPr lang="tr-TR" sz="2400" smtClean="0"/>
              <a:t>    Yaşamı kolaylaştırma ve ilişkileri düzenleme işlevi olan kurallara görgü kuralları denir.  </a:t>
            </a:r>
          </a:p>
          <a:p>
            <a:pPr eaLnBrk="1" hangingPunct="1">
              <a:buFont typeface="Wingdings 2" pitchFamily="18" charset="2"/>
              <a:buNone/>
            </a:pPr>
            <a:r>
              <a:rPr lang="tr-TR" sz="2400" smtClean="0"/>
              <a:t>     Görgü kurallarına uymak diğer insanlara saygı göstermektir ve onların duygularına önem verdiğiniz mesajını göndermek demektir. Görgü kurallarının ne olduğunu tanımlamak zor ve akıl karıştırıcıdır çünkü kültürden kültüre hatta aileden aileye değişim gösterebilir. Dolayısıyla görgü kuralları üzerine genel bir fikriniz olması doğru adımları atmanız için bir temel oluşturacaktır.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eaLnBrk="1" fontAlgn="auto" hangingPunct="1">
              <a:spcAft>
                <a:spcPts val="0"/>
              </a:spcAft>
              <a:defRPr/>
            </a:pPr>
            <a:r>
              <a:rPr lang="tr-TR" i="1" dirty="0" smtClean="0"/>
              <a:t>Bir konferanstaysanız,</a:t>
            </a:r>
            <a:endParaRPr lang="tr-TR" dirty="0"/>
          </a:p>
        </p:txBody>
      </p:sp>
      <p:sp>
        <p:nvSpPr>
          <p:cNvPr id="3" name="Content Placeholder 2"/>
          <p:cNvSpPr>
            <a:spLocks noGrp="1"/>
          </p:cNvSpPr>
          <p:nvPr>
            <p:ph idx="1"/>
          </p:nvPr>
        </p:nvSpPr>
        <p:spPr>
          <a:xfrm>
            <a:off x="457200" y="1000125"/>
            <a:ext cx="8229600" cy="5126038"/>
          </a:xfrm>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tr-TR" dirty="0" smtClean="0"/>
              <a:t/>
            </a:r>
            <a:br>
              <a:rPr lang="tr-TR" dirty="0" smtClean="0"/>
            </a:br>
            <a:r>
              <a:rPr lang="tr-TR" b="1" i="1" dirty="0" smtClean="0"/>
              <a:t>Öncelikle konferans, seminer gibi yerlere gideceğiniz zaman not kâğıdı, kalem gibi dinlerken ihtiyacınız olacak malzemeleri de yanınızda götürmelisiniz. Konferansta eğer bir söz almak istiyorsanız elinizi kaldırmalısınız ve  sözün size  verilmesini beklemelisiniz. </a:t>
            </a:r>
            <a:r>
              <a:rPr lang="tr-TR" dirty="0" smtClean="0"/>
              <a:t/>
            </a:r>
            <a:br>
              <a:rPr lang="tr-TR" dirty="0" smtClean="0"/>
            </a:br>
            <a:r>
              <a:rPr lang="tr-TR" b="1" i="1" dirty="0" smtClean="0"/>
              <a:t>Konferansda soru sorma hakkı veriliyorsa soru sorabilirsiniz. </a:t>
            </a:r>
            <a:r>
              <a:rPr lang="tr-TR" dirty="0" smtClean="0"/>
              <a:t/>
            </a:r>
            <a:br>
              <a:rPr lang="tr-TR" dirty="0" smtClean="0"/>
            </a:br>
            <a:r>
              <a:rPr lang="tr-TR" b="1" i="1" dirty="0" smtClean="0"/>
              <a:t>Soru sorarken karşı tarafı zor durumda bırakan, nezaketten uzak söz ve üsluptan kaçınmalısınız. </a:t>
            </a:r>
            <a:r>
              <a:rPr lang="tr-TR" dirty="0" smtClean="0"/>
              <a:t/>
            </a:r>
            <a:br>
              <a:rPr lang="tr-TR" dirty="0" smtClean="0"/>
            </a:br>
            <a:endParaRPr lang="tr-TR" dirty="0" smtClean="0"/>
          </a:p>
          <a:p>
            <a:pPr marL="548640" indent="-411480" eaLnBrk="1" fontAlgn="auto" hangingPunct="1">
              <a:spcAft>
                <a:spcPts val="0"/>
              </a:spcAft>
              <a:buClr>
                <a:schemeClr val="tx1">
                  <a:shade val="95000"/>
                </a:schemeClr>
              </a:buClr>
              <a:buFont typeface="Wingdings 2"/>
              <a:buChar char=""/>
              <a:defRPr/>
            </a:pPr>
            <a:endParaRPr lang="tr-T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pPr eaLnBrk="1" fontAlgn="auto" hangingPunct="1">
              <a:spcAft>
                <a:spcPts val="0"/>
              </a:spcAft>
              <a:defRPr/>
            </a:pPr>
            <a:r>
              <a:rPr lang="tr-TR" i="1" dirty="0" smtClean="0"/>
              <a:t/>
            </a:r>
            <a:br>
              <a:rPr lang="tr-TR" i="1" dirty="0" smtClean="0"/>
            </a:br>
            <a:r>
              <a:rPr lang="tr-TR" i="1" dirty="0" smtClean="0"/>
              <a:t/>
            </a:r>
            <a:br>
              <a:rPr lang="tr-TR" i="1" dirty="0" smtClean="0"/>
            </a:br>
            <a:r>
              <a:rPr lang="tr-TR" i="1" dirty="0" smtClean="0"/>
              <a:t>Genel tavırlar ile ilgili görgü kuralları</a:t>
            </a:r>
            <a:br>
              <a:rPr lang="tr-TR" i="1" dirty="0" smtClean="0"/>
            </a:br>
            <a:r>
              <a:rPr lang="tr-TR" i="1" dirty="0" smtClean="0"/>
              <a:t/>
            </a:r>
            <a:br>
              <a:rPr lang="tr-TR" i="1" dirty="0" smtClean="0"/>
            </a:br>
            <a:endParaRPr lang="tr-TR" dirty="0"/>
          </a:p>
        </p:txBody>
      </p:sp>
      <p:sp>
        <p:nvSpPr>
          <p:cNvPr id="6147" name="Rectangle 2"/>
          <p:cNvSpPr>
            <a:spLocks noChangeArrowheads="1"/>
          </p:cNvSpPr>
          <p:nvPr/>
        </p:nvSpPr>
        <p:spPr bwMode="auto">
          <a:xfrm>
            <a:off x="714375" y="1214438"/>
            <a:ext cx="8001000" cy="5724525"/>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endParaRPr lang="tr-TR">
              <a:latin typeface="Book Antiqua" pitchFamily="18" charset="0"/>
            </a:endParaRPr>
          </a:p>
          <a:p>
            <a:r>
              <a:rPr lang="tr-TR" sz="2400" b="1" i="1">
                <a:latin typeface="Book Antiqua" pitchFamily="18" charset="0"/>
              </a:rPr>
              <a:t>Hoşgörülü ve iyimser olun. Bu, çok önemli bir görgü ve nezaket kuralıdır. Olumsuz insanlar çevrelerine sürekli negatif bir elektrik yayarlar. Böyle bir ruh halinden her şeyden önce kendiniz için sakının.</a:t>
            </a:r>
            <a:r>
              <a:rPr lang="tr-TR" sz="2400">
                <a:latin typeface="Book Antiqua" pitchFamily="18" charset="0"/>
              </a:rPr>
              <a:t/>
            </a:r>
            <a:br>
              <a:rPr lang="tr-TR" sz="2400">
                <a:latin typeface="Book Antiqua" pitchFamily="18" charset="0"/>
              </a:rPr>
            </a:br>
            <a:r>
              <a:rPr lang="tr-TR" sz="2400" b="1" i="1">
                <a:latin typeface="Book Antiqua" pitchFamily="18" charset="0"/>
              </a:rPr>
              <a:t>Eleştiriyi doğru yerde ve zamanda yapın. Unutmayın ki öfke duymadan, kişiselleştirmeden ve samimiyetle yapılan eleştiri daha uygundur.</a:t>
            </a:r>
            <a:r>
              <a:rPr lang="tr-TR" sz="2400">
                <a:latin typeface="Book Antiqua" pitchFamily="18" charset="0"/>
              </a:rPr>
              <a:t/>
            </a:r>
            <a:br>
              <a:rPr lang="tr-TR" sz="2400">
                <a:latin typeface="Book Antiqua" pitchFamily="18" charset="0"/>
              </a:rPr>
            </a:br>
            <a:r>
              <a:rPr lang="tr-TR" sz="2400" b="1" i="1">
                <a:latin typeface="Book Antiqua" pitchFamily="18" charset="0"/>
              </a:rPr>
              <a:t>Başkalarına rahatsızlık verecek davranışlardan kaçının.</a:t>
            </a:r>
            <a:r>
              <a:rPr lang="tr-TR" sz="2400">
                <a:latin typeface="Book Antiqua" pitchFamily="18" charset="0"/>
              </a:rPr>
              <a:t/>
            </a:r>
            <a:br>
              <a:rPr lang="tr-TR" sz="2400">
                <a:latin typeface="Book Antiqua" pitchFamily="18" charset="0"/>
              </a:rPr>
            </a:br>
            <a:r>
              <a:rPr lang="tr-TR" sz="2400" b="1" i="1">
                <a:latin typeface="Book Antiqua" pitchFamily="18" charset="0"/>
              </a:rPr>
              <a:t>Ziyaretlerin kısa ve zamanlı olmasına özen gösterin. </a:t>
            </a:r>
            <a:r>
              <a:rPr lang="tr-TR" sz="2400">
                <a:latin typeface="Book Antiqua" pitchFamily="18" charset="0"/>
              </a:rPr>
              <a:t/>
            </a:r>
            <a:br>
              <a:rPr lang="tr-TR" sz="2400">
                <a:latin typeface="Book Antiqua" pitchFamily="18" charset="0"/>
              </a:rPr>
            </a:br>
            <a:r>
              <a:rPr lang="tr-TR" sz="2400" b="1" i="1">
                <a:latin typeface="Book Antiqua" pitchFamily="18" charset="0"/>
              </a:rPr>
              <a:t>Gerektiğinde özür dilemesini bilin. Bu hem çok olgun hem de görgüye yakışan bir tavırdır. </a:t>
            </a:r>
            <a:r>
              <a:rPr lang="tr-TR" sz="2400">
                <a:latin typeface="Book Antiqua" pitchFamily="18" charset="0"/>
              </a:rPr>
              <a:t/>
            </a:r>
            <a:br>
              <a:rPr lang="tr-TR" sz="2400">
                <a:latin typeface="Book Antiqua" pitchFamily="18" charset="0"/>
              </a:rPr>
            </a:br>
            <a:r>
              <a:rPr lang="tr-TR" sz="2400" b="1" i="1">
                <a:latin typeface="Book Antiqua" pitchFamily="18" charset="0"/>
              </a:rPr>
              <a:t>Verdiğiniz sözü mutlaka tutmaya çalışın. Yerine getiremeyeceğinizi düşündüğünüz sözler vermeyin. </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tr-TR" i="1" dirty="0" smtClean="0"/>
              <a:t/>
            </a:r>
            <a:br>
              <a:rPr lang="tr-TR" i="1" dirty="0" smtClean="0"/>
            </a:br>
            <a:r>
              <a:rPr lang="tr-TR" i="1" dirty="0" smtClean="0"/>
              <a:t>İnsan ilişkilerinde uyulması gereken görgü kuralları</a:t>
            </a:r>
            <a:endParaRPr lang="tr-TR" dirty="0"/>
          </a:p>
        </p:txBody>
      </p:sp>
      <p:sp>
        <p:nvSpPr>
          <p:cNvPr id="7171" name="Rectangle 2"/>
          <p:cNvSpPr>
            <a:spLocks noChangeArrowheads="1"/>
          </p:cNvSpPr>
          <p:nvPr/>
        </p:nvSpPr>
        <p:spPr bwMode="auto">
          <a:xfrm>
            <a:off x="214313" y="1285875"/>
            <a:ext cx="8429625" cy="6278563"/>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400" b="1" i="1">
                <a:latin typeface="Book Antiqua" pitchFamily="18" charset="0"/>
              </a:rPr>
              <a:t>İtici konular hakkında konuşmayın, bu tip konular açmayın. İnsanların hoşlanmadığını bile bile böyle konuları anlatmaya devam etmeyin.</a:t>
            </a:r>
            <a:r>
              <a:rPr lang="tr-TR" sz="2400">
                <a:latin typeface="Book Antiqua" pitchFamily="18" charset="0"/>
              </a:rPr>
              <a:t/>
            </a:r>
            <a:br>
              <a:rPr lang="tr-TR" sz="2400">
                <a:latin typeface="Book Antiqua" pitchFamily="18" charset="0"/>
              </a:rPr>
            </a:br>
            <a:r>
              <a:rPr lang="tr-TR" sz="2400" b="1" i="1">
                <a:latin typeface="Book Antiqua" pitchFamily="18" charset="0"/>
              </a:rPr>
              <a:t>Başkalarının hata, kusur ve yanlışları üzerine iğneleyici sözlerle uyarıda bulunmayın. Söylemek istediğiniz bir şey varsa düz ve samimi bir şekilde söyleyin.</a:t>
            </a:r>
            <a:r>
              <a:rPr lang="tr-TR" sz="2400">
                <a:latin typeface="Book Antiqua" pitchFamily="18" charset="0"/>
              </a:rPr>
              <a:t/>
            </a:r>
            <a:br>
              <a:rPr lang="tr-TR" sz="2400">
                <a:latin typeface="Book Antiqua" pitchFamily="18" charset="0"/>
              </a:rPr>
            </a:br>
            <a:r>
              <a:rPr lang="tr-TR" sz="2400" b="1" i="1">
                <a:latin typeface="Book Antiqua" pitchFamily="18" charset="0"/>
              </a:rPr>
              <a:t>Herkese rast gele öğüt vermeye kalkışmayın. Bir eleştiri yapacaksanız o kişiyle samimiyet derecenizi ve yakınlığınızı göz önünde bulundurun. </a:t>
            </a:r>
            <a:r>
              <a:rPr lang="tr-TR" sz="2400">
                <a:latin typeface="Book Antiqua" pitchFamily="18" charset="0"/>
              </a:rPr>
              <a:t/>
            </a:r>
            <a:br>
              <a:rPr lang="tr-TR" sz="2400">
                <a:latin typeface="Book Antiqua" pitchFamily="18" charset="0"/>
              </a:rPr>
            </a:br>
            <a:r>
              <a:rPr lang="tr-TR" sz="2400" b="1" i="1">
                <a:latin typeface="Book Antiqua" pitchFamily="18" charset="0"/>
              </a:rPr>
              <a:t>Bir şey isteyeceğiniz zaman rica ederek isteyin. Ancak bunu yaparken de abartılı bir kibarlaşma tavrı içine girmeyin. </a:t>
            </a:r>
            <a:r>
              <a:rPr lang="tr-TR" sz="2400">
                <a:latin typeface="Book Antiqua" pitchFamily="18" charset="0"/>
              </a:rPr>
              <a:t/>
            </a:r>
            <a:br>
              <a:rPr lang="tr-TR" sz="2400">
                <a:latin typeface="Book Antiqua" pitchFamily="18" charset="0"/>
              </a:rPr>
            </a:br>
            <a:r>
              <a:rPr lang="tr-TR" sz="2400" b="1" i="1">
                <a:latin typeface="Book Antiqua" pitchFamily="18" charset="0"/>
              </a:rPr>
              <a:t>Sosyal bir topluluğa girdiğiniz vakit ne asık suratlı ne de aşırı neşeli bir tutum sergileyin. Normal, güler yüzlü, medeni bir tavır içinde olun.</a:t>
            </a:r>
            <a:r>
              <a:rPr lang="tr-TR" sz="2400">
                <a:latin typeface="Book Antiqua" pitchFamily="18" charset="0"/>
              </a:rPr>
              <a:t/>
            </a:r>
            <a:br>
              <a:rPr lang="tr-TR" sz="2400">
                <a:latin typeface="Book Antiqua" pitchFamily="18" charset="0"/>
              </a:rPr>
            </a:br>
            <a:r>
              <a:rPr lang="tr-TR" sz="2400">
                <a:latin typeface="Book Antiqua" pitchFamily="18" charset="0"/>
              </a:rPr>
              <a:t/>
            </a:r>
            <a:br>
              <a:rPr lang="tr-TR" sz="2400">
                <a:latin typeface="Book Antiqua" pitchFamily="18" charset="0"/>
              </a:rPr>
            </a:br>
            <a:endParaRPr lang="tr-TR" sz="24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Hitap şekilleri</a:t>
            </a:r>
            <a:endParaRPr lang="tr-TR" dirty="0"/>
          </a:p>
        </p:txBody>
      </p:sp>
      <p:sp>
        <p:nvSpPr>
          <p:cNvPr id="8195" name="Rectangle 2"/>
          <p:cNvSpPr>
            <a:spLocks noChangeArrowheads="1"/>
          </p:cNvSpPr>
          <p:nvPr/>
        </p:nvSpPr>
        <p:spPr bwMode="auto">
          <a:xfrm>
            <a:off x="500063" y="1143000"/>
            <a:ext cx="7429500" cy="4800600"/>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400" b="1" i="1">
                <a:latin typeface="Book Antiqua" pitchFamily="18" charset="0"/>
              </a:rPr>
              <a:t>Yeni tanıştığınız bir kişiye kesinlikle “sen” diye hitap etmeyin. Aile üyeleri, yakın arkadaş ve yakın akraba olmadıkça kişilere “sen” diye hitap etmeniz görgü ve nezaket açısından uygun değildir.</a:t>
            </a:r>
            <a:r>
              <a:rPr lang="tr-TR" sz="2400">
                <a:latin typeface="Book Antiqua" pitchFamily="18" charset="0"/>
              </a:rPr>
              <a:t/>
            </a:r>
            <a:br>
              <a:rPr lang="tr-TR" sz="2400">
                <a:latin typeface="Book Antiqua" pitchFamily="18" charset="0"/>
              </a:rPr>
            </a:br>
            <a:r>
              <a:rPr lang="tr-TR" sz="2400" b="1" i="1">
                <a:latin typeface="Book Antiqua" pitchFamily="18" charset="0"/>
              </a:rPr>
              <a:t>Sizden yaşça büyük kişilerin size “sen” diye hitap etmesi sizi yanılgıya sürüklemesin. Bu saygı açısından mahsurlu değildir ancak sizin sizden yaşça büyük kişilere karşı böyle bir hitap şekli kullanmanız yakışık almaz.</a:t>
            </a:r>
            <a:r>
              <a:rPr lang="tr-TR" sz="2400">
                <a:latin typeface="Book Antiqua" pitchFamily="18" charset="0"/>
              </a:rPr>
              <a:t/>
            </a:r>
            <a:br>
              <a:rPr lang="tr-TR" sz="2400">
                <a:latin typeface="Book Antiqua" pitchFamily="18" charset="0"/>
              </a:rPr>
            </a:br>
            <a:r>
              <a:rPr lang="tr-TR" sz="2400" b="1" i="1">
                <a:latin typeface="Book Antiqua" pitchFamily="18" charset="0"/>
              </a:rPr>
              <a:t>İsmini bilmediğiniz birisine seslenmek zorunda kaldığınız zaman kibarca “bakabilir misiniz, beyefendi, hanımefendi” gibi ifadelerle seslenmeniz şüphesiz saygıya en uygunu olacaktır.</a:t>
            </a:r>
            <a:endParaRPr lang="tr-TR" sz="24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Selamlaşma adabı </a:t>
            </a:r>
            <a:endParaRPr lang="tr-TR" dirty="0"/>
          </a:p>
        </p:txBody>
      </p:sp>
      <p:sp>
        <p:nvSpPr>
          <p:cNvPr id="9219" name="Rectangle 2"/>
          <p:cNvSpPr>
            <a:spLocks noChangeArrowheads="1"/>
          </p:cNvSpPr>
          <p:nvPr/>
        </p:nvSpPr>
        <p:spPr bwMode="auto">
          <a:xfrm>
            <a:off x="500063" y="1582738"/>
            <a:ext cx="8143875" cy="5108575"/>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800" b="1" i="1">
                <a:latin typeface="Book Antiqua" pitchFamily="18" charset="0"/>
              </a:rPr>
              <a:t>Selam veriş tarzınızla kişiliğinizin yapısı hakkında karşı tarafa fikir verebilirsiniz. Örneğin cılız, kendine güvensiz bir sesle, varla yok arası verilen bir selam hemen anlaşılır. Güçlü, tok bir sesle, kararlı bir şekilde verilen selam da aynı şekilde kuvvetli bir kişiliğin göstergesi olur. </a:t>
            </a:r>
            <a:r>
              <a:rPr lang="tr-TR" sz="2800">
                <a:latin typeface="Book Antiqua" pitchFamily="18" charset="0"/>
              </a:rPr>
              <a:t/>
            </a:r>
            <a:br>
              <a:rPr lang="tr-TR" sz="2800">
                <a:latin typeface="Book Antiqua" pitchFamily="18" charset="0"/>
              </a:rPr>
            </a:br>
            <a:r>
              <a:rPr lang="tr-TR" sz="2800" b="1" i="1">
                <a:latin typeface="Book Antiqua" pitchFamily="18" charset="0"/>
              </a:rPr>
              <a:t>Birisi size selam verdiğinde selamını alın. Selamı en güzel şekilde almaya özen gösterin.</a:t>
            </a:r>
            <a:r>
              <a:rPr lang="tr-TR" sz="2800">
                <a:latin typeface="Book Antiqua" pitchFamily="18" charset="0"/>
              </a:rPr>
              <a:t/>
            </a:r>
            <a:br>
              <a:rPr lang="tr-TR" sz="2800">
                <a:latin typeface="Book Antiqua" pitchFamily="18" charset="0"/>
              </a:rPr>
            </a:br>
            <a:r>
              <a:rPr lang="tr-TR" sz="2800" b="1" i="1">
                <a:latin typeface="Book Antiqua" pitchFamily="18" charset="0"/>
              </a:rPr>
              <a:t>Selam verildiğinde o an önemli bir işle meşgul olsanız bile karşılık vermeyi ihmal etmeyin.</a:t>
            </a:r>
            <a:r>
              <a:rPr lang="tr-TR" sz="2800">
                <a:latin typeface="Book Antiqua" pitchFamily="18" charset="0"/>
              </a:rPr>
              <a:t/>
            </a:r>
            <a:br>
              <a:rPr lang="tr-TR" sz="2800">
                <a:latin typeface="Book Antiqua" pitchFamily="18" charset="0"/>
              </a:rPr>
            </a:br>
            <a:endParaRPr lang="tr-TR" sz="2800">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normAutofit fontScale="90000"/>
          </a:bodyPr>
          <a:lstStyle/>
          <a:p>
            <a:pPr eaLnBrk="1" fontAlgn="auto" hangingPunct="1">
              <a:spcAft>
                <a:spcPts val="0"/>
              </a:spcAft>
              <a:defRPr/>
            </a:pPr>
            <a:r>
              <a:rPr lang="tr-TR" i="1" dirty="0" smtClean="0"/>
              <a:t/>
            </a:r>
            <a:br>
              <a:rPr lang="tr-TR" i="1" dirty="0" smtClean="0"/>
            </a:br>
            <a:r>
              <a:rPr lang="tr-TR" i="1" dirty="0" smtClean="0"/>
              <a:t>Konuşma adabı</a:t>
            </a:r>
            <a:br>
              <a:rPr lang="tr-TR" i="1" dirty="0" smtClean="0"/>
            </a:br>
            <a:endParaRPr lang="tr-TR" dirty="0"/>
          </a:p>
        </p:txBody>
      </p:sp>
      <p:sp>
        <p:nvSpPr>
          <p:cNvPr id="10243" name="Rectangle 2"/>
          <p:cNvSpPr>
            <a:spLocks noChangeArrowheads="1"/>
          </p:cNvSpPr>
          <p:nvPr/>
        </p:nvSpPr>
        <p:spPr bwMode="auto">
          <a:xfrm>
            <a:off x="214313" y="887413"/>
            <a:ext cx="8715375" cy="5108575"/>
          </a:xfrm>
          <a:prstGeom prst="rect">
            <a:avLst/>
          </a:prstGeom>
          <a:noFill/>
          <a:ln w="9525">
            <a:noFill/>
            <a:miter lim="800000"/>
            <a:headEnd/>
            <a:tailEnd/>
          </a:ln>
        </p:spPr>
        <p:txBody>
          <a:bodyPr>
            <a:spAutoFit/>
          </a:bodyPr>
          <a:lstStyle/>
          <a:p>
            <a:r>
              <a:rPr lang="tr-TR" sz="2800">
                <a:latin typeface="Book Antiqua" pitchFamily="18" charset="0"/>
              </a:rPr>
              <a:t/>
            </a:r>
            <a:br>
              <a:rPr lang="tr-TR" sz="2800">
                <a:latin typeface="Book Antiqua" pitchFamily="18" charset="0"/>
              </a:rPr>
            </a:br>
            <a:r>
              <a:rPr lang="tr-TR" sz="2800" b="1" i="1">
                <a:latin typeface="Book Antiqua" pitchFamily="18" charset="0"/>
              </a:rPr>
              <a:t>Birisiyle konuşurken, yüzüne bakarak, göz teması kurarak konuşmak çok önemlidir. </a:t>
            </a:r>
            <a:r>
              <a:rPr lang="tr-TR" sz="2800">
                <a:latin typeface="Book Antiqua" pitchFamily="18" charset="0"/>
              </a:rPr>
              <a:t/>
            </a:r>
            <a:br>
              <a:rPr lang="tr-TR" sz="2800">
                <a:latin typeface="Book Antiqua" pitchFamily="18" charset="0"/>
              </a:rPr>
            </a:br>
            <a:r>
              <a:rPr lang="tr-TR" sz="2800" b="1" i="1">
                <a:latin typeface="Book Antiqua" pitchFamily="18" charset="0"/>
              </a:rPr>
              <a:t>Konuşmaların saygı sınırları içinde olması da çok önemlidir.</a:t>
            </a:r>
            <a:r>
              <a:rPr lang="tr-TR" sz="2800">
                <a:latin typeface="Book Antiqua" pitchFamily="18" charset="0"/>
              </a:rPr>
              <a:t/>
            </a:r>
            <a:br>
              <a:rPr lang="tr-TR" sz="2800">
                <a:latin typeface="Book Antiqua" pitchFamily="18" charset="0"/>
              </a:rPr>
            </a:br>
            <a:r>
              <a:rPr lang="tr-TR" sz="2800" b="1" i="1">
                <a:latin typeface="Book Antiqua" pitchFamily="18" charset="0"/>
              </a:rPr>
              <a:t>Güzel ve anlamlı konuşmanın yolunun samimiyetten geçtiğini unutmayın.  </a:t>
            </a:r>
          </a:p>
          <a:p>
            <a:r>
              <a:rPr lang="tr-TR" sz="2800" b="1" i="1">
                <a:latin typeface="Book Antiqua" pitchFamily="18" charset="0"/>
              </a:rPr>
              <a:t>Küfürlü konuşmalardan ve argo kullanımlardan uzak durun. </a:t>
            </a:r>
            <a:r>
              <a:rPr lang="tr-TR" sz="2800">
                <a:latin typeface="Book Antiqua" pitchFamily="18" charset="0"/>
              </a:rPr>
              <a:t/>
            </a:r>
            <a:br>
              <a:rPr lang="tr-TR" sz="2800">
                <a:latin typeface="Book Antiqua" pitchFamily="18" charset="0"/>
              </a:rPr>
            </a:br>
            <a:r>
              <a:rPr lang="tr-TR" sz="2800" b="1" i="1">
                <a:latin typeface="Book Antiqua" pitchFamily="18" charset="0"/>
              </a:rPr>
              <a:t>Zorlanarak konuşuyormuş gibi bir imaj oluşturmaktan kaçının. </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i="1" dirty="0" smtClean="0"/>
              <a:t>Dinleme adabı</a:t>
            </a:r>
            <a:endParaRPr lang="tr-TR" dirty="0"/>
          </a:p>
        </p:txBody>
      </p:sp>
      <p:sp>
        <p:nvSpPr>
          <p:cNvPr id="11267" name="Rectangle 3"/>
          <p:cNvSpPr>
            <a:spLocks noChangeArrowheads="1"/>
          </p:cNvSpPr>
          <p:nvPr/>
        </p:nvSpPr>
        <p:spPr bwMode="auto">
          <a:xfrm>
            <a:off x="642938" y="1643063"/>
            <a:ext cx="8215312" cy="6002337"/>
          </a:xfrm>
          <a:prstGeom prst="rect">
            <a:avLst/>
          </a:prstGeom>
          <a:noFill/>
          <a:ln w="9525">
            <a:noFill/>
            <a:miter lim="800000"/>
            <a:headEnd/>
            <a:tailEnd/>
          </a:ln>
        </p:spPr>
        <p:txBody>
          <a:bodyPr>
            <a:spAutoFit/>
          </a:bodyPr>
          <a:lstStyle/>
          <a:p>
            <a:r>
              <a:rPr lang="tr-TR">
                <a:latin typeface="Book Antiqua" pitchFamily="18" charset="0"/>
              </a:rPr>
              <a:t/>
            </a:r>
            <a:br>
              <a:rPr lang="tr-TR">
                <a:latin typeface="Book Antiqua" pitchFamily="18" charset="0"/>
              </a:rPr>
            </a:br>
            <a:r>
              <a:rPr lang="tr-TR" sz="2400" b="1" i="1">
                <a:latin typeface="Book Antiqua" pitchFamily="18" charset="0"/>
              </a:rPr>
              <a:t>Tıpkı konuşurken olduğu gibi dinlerken de mutlaka muhatabınız ile direkt bağlantı kurun. Karşınızda size yönelik olarak birisi konuşurken gözlerinizi etrafta gezdirmek, ilgili kişiye değil de etrafa bakmak, ilgilenmemek veya ilgisiz görünmeye çalışmak büyük görgüsüzlük ve kabalıktır. Konuşan kişiyi, kendisine bakarak dinleyin.</a:t>
            </a:r>
            <a:r>
              <a:rPr lang="tr-TR" sz="2400">
                <a:latin typeface="Book Antiqua" pitchFamily="18" charset="0"/>
              </a:rPr>
              <a:t/>
            </a:r>
            <a:br>
              <a:rPr lang="tr-TR" sz="2400">
                <a:latin typeface="Book Antiqua" pitchFamily="18" charset="0"/>
              </a:rPr>
            </a:br>
            <a:r>
              <a:rPr lang="tr-TR" sz="2400" b="1" i="1">
                <a:latin typeface="Book Antiqua" pitchFamily="18" charset="0"/>
              </a:rPr>
              <a:t>Asla karşınızdakinin sözünü kesmeyin. Söyleyeceğiniz bir şey o an aklınıza gelse bile böyle bir kabalığı yapmayın. Konuşmak için mutlaka karşınızdakinin sözünün bitmesini bekleyin. </a:t>
            </a:r>
            <a:r>
              <a:rPr lang="tr-TR" sz="2400">
                <a:latin typeface="Book Antiqua" pitchFamily="18" charset="0"/>
              </a:rPr>
              <a:t/>
            </a:r>
            <a:br>
              <a:rPr lang="tr-TR" sz="2400">
                <a:latin typeface="Book Antiqua" pitchFamily="18" charset="0"/>
              </a:rPr>
            </a:br>
            <a:r>
              <a:rPr lang="tr-TR" sz="2400" b="1" i="1">
                <a:latin typeface="Book Antiqua" pitchFamily="18" charset="0"/>
              </a:rPr>
              <a:t>Dinlerken, karşı tarafı anladığınızı hissettirmeniz çok önemlidir. Aksi halde konuşmacı kendisini yalnız hissedebilir. Anladığınızı, eğer aynı şekilde düşünüyorsanız karşı tarafın fikirlerini paylaştığınızı bakışınızla, mimiklerinizle belli edebilirsiniz. </a:t>
            </a:r>
            <a:r>
              <a:rPr lang="tr-TR" sz="2400">
                <a:latin typeface="Book Antiqua" pitchFamily="18" charset="0"/>
              </a:rPr>
              <a:t/>
            </a:r>
            <a:br>
              <a:rPr lang="tr-TR" sz="2400">
                <a:latin typeface="Book Antiqua" pitchFamily="18" charset="0"/>
              </a:rPr>
            </a:br>
            <a:r>
              <a:rPr lang="tr-TR">
                <a:latin typeface="Book Antiqua" pitchFamily="18" charset="0"/>
              </a:rPr>
              <a:t/>
            </a:r>
            <a:br>
              <a:rPr lang="tr-TR">
                <a:latin typeface="Book Antiqua" pitchFamily="18" charset="0"/>
              </a:rPr>
            </a:br>
            <a:r>
              <a:rPr lang="tr-TR" b="1" i="1">
                <a:latin typeface="Book Antiqua" pitchFamily="18" charset="0"/>
              </a:rPr>
              <a:t>.</a:t>
            </a:r>
            <a:r>
              <a:rPr lang="tr-TR">
                <a:latin typeface="Book Antiqua" pitchFamily="18" charset="0"/>
              </a:rPr>
              <a:t/>
            </a:r>
            <a:br>
              <a:rPr lang="tr-TR">
                <a:latin typeface="Book Antiqua" pitchFamily="18" charset="0"/>
              </a:rPr>
            </a:br>
            <a:endParaRPr lang="tr-TR">
              <a:latin typeface="Book Antiqua" pitchFamily="18" charset="0"/>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444</TotalTime>
  <Words>143</Words>
  <Application>Microsoft Office PowerPoint</Application>
  <PresentationFormat>Ekran Gösterisi (4:3)</PresentationFormat>
  <Paragraphs>52</Paragraphs>
  <Slides>16</Slides>
  <Notes>16</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Apex</vt:lpstr>
      <vt:lpstr>                             Ne kadar yaşadığımız değil  nasıl yaşadığımız önemlidir.                                                   Bailey  GÖRGÜ KURALLARI</vt:lpstr>
      <vt:lpstr>Görgü Kuralları</vt:lpstr>
      <vt:lpstr>Bir konferanstaysanız,</vt:lpstr>
      <vt:lpstr>  Genel tavırlar ile ilgili görgü kuralları  </vt:lpstr>
      <vt:lpstr> İnsan ilişkilerinde uyulması gereken görgü kuralları</vt:lpstr>
      <vt:lpstr>Hitap şekilleri</vt:lpstr>
      <vt:lpstr>Selamlaşma adabı </vt:lpstr>
      <vt:lpstr> Konuşma adabı </vt:lpstr>
      <vt:lpstr>Dinleme adabı</vt:lpstr>
      <vt:lpstr>Telefonla konuşma adabı</vt:lpstr>
      <vt:lpstr>İnternet ve görgü kuralları </vt:lpstr>
      <vt:lpstr>Kıyafet ve giyinme </vt:lpstr>
      <vt:lpstr> Sokaktayken</vt:lpstr>
      <vt:lpstr>Kütüphanedeyken</vt:lpstr>
      <vt:lpstr>Oturma kalkma adabı</vt:lpstr>
      <vt:lpstr>Taşıtlarda dikkat edilmesi gerekenler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GÖRGÜ KURALLARI</dc:title>
  <dc:creator>Necmiye Şentürk</dc:creator>
  <cp:lastModifiedBy>ILKER</cp:lastModifiedBy>
  <cp:revision>19</cp:revision>
  <dcterms:created xsi:type="dcterms:W3CDTF">2010-05-03T14:45:23Z</dcterms:created>
  <dcterms:modified xsi:type="dcterms:W3CDTF">2015-03-25T20:40:27Z</dcterms:modified>
</cp:coreProperties>
</file>