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57" r:id="rId3"/>
    <p:sldId id="270" r:id="rId4"/>
    <p:sldId id="258" r:id="rId5"/>
    <p:sldId id="259" r:id="rId6"/>
    <p:sldId id="260" r:id="rId7"/>
    <p:sldId id="271" r:id="rId8"/>
    <p:sldId id="261" r:id="rId9"/>
    <p:sldId id="272" r:id="rId10"/>
    <p:sldId id="262" r:id="rId11"/>
    <p:sldId id="273" r:id="rId12"/>
    <p:sldId id="263" r:id="rId13"/>
    <p:sldId id="264" r:id="rId14"/>
    <p:sldId id="265" r:id="rId15"/>
    <p:sldId id="274" r:id="rId16"/>
    <p:sldId id="266" r:id="rId17"/>
    <p:sldId id="267" r:id="rId18"/>
    <p:sldId id="275" r:id="rId19"/>
    <p:sldId id="268" r:id="rId20"/>
    <p:sldId id="276" r:id="rId21"/>
    <p:sldId id="269"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96F83A-71E3-42F1-BD6F-6D7B6B361D61}" type="datetimeFigureOut">
              <a:rPr lang="tr-TR" smtClean="0"/>
              <a:t>10.01.2013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AB24F-0F23-456D-99B8-9CAB6A6DD908}" type="slidenum">
              <a:rPr lang="tr-TR" smtClean="0"/>
              <a:t>‹#›</a:t>
            </a:fld>
            <a:endParaRPr lang="tr-TR"/>
          </a:p>
        </p:txBody>
      </p:sp>
    </p:spTree>
    <p:extLst>
      <p:ext uri="{BB962C8B-B14F-4D97-AF65-F5344CB8AC3E}">
        <p14:creationId xmlns:p14="http://schemas.microsoft.com/office/powerpoint/2010/main" val="2133981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BAAB24F-0F23-456D-99B8-9CAB6A6DD908}" type="slidenum">
              <a:rPr lang="tr-TR" smtClean="0"/>
              <a:t>10</a:t>
            </a:fld>
            <a:endParaRPr lang="tr-TR"/>
          </a:p>
        </p:txBody>
      </p:sp>
    </p:spTree>
    <p:extLst>
      <p:ext uri="{BB962C8B-B14F-4D97-AF65-F5344CB8AC3E}">
        <p14:creationId xmlns:p14="http://schemas.microsoft.com/office/powerpoint/2010/main" val="658293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10.01.2013</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10.01.2013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10.01.2013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10.01.2013</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10.01.2013</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10.01.2013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10.01.2013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10.01.2013</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10.01.2013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10.01.2013</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10.01.2013</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10.01.2013</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620688"/>
            <a:ext cx="8062664" cy="5760640"/>
          </a:xfrm>
        </p:spPr>
        <p:txBody>
          <a:bodyPr>
            <a:normAutofit fontScale="90000"/>
          </a:bodyPr>
          <a:lstStyle/>
          <a:p>
            <a:pPr algn="ctr"/>
            <a:r>
              <a:rPr lang="tr-TR" dirty="0">
                <a:solidFill>
                  <a:srgbClr val="00B050"/>
                </a:solidFill>
              </a:rPr>
              <a:t/>
            </a:r>
            <a:br>
              <a:rPr lang="tr-TR" dirty="0">
                <a:solidFill>
                  <a:srgbClr val="00B050"/>
                </a:solidFill>
              </a:rPr>
            </a:br>
            <a:r>
              <a:rPr lang="tr-TR" dirty="0" smtClean="0">
                <a:solidFill>
                  <a:srgbClr val="00B050"/>
                </a:solidFill>
              </a:rPr>
              <a:t/>
            </a:r>
            <a:br>
              <a:rPr lang="tr-TR" dirty="0" smtClean="0">
                <a:solidFill>
                  <a:srgbClr val="00B050"/>
                </a:solidFill>
              </a:rPr>
            </a:br>
            <a:r>
              <a:rPr lang="tr-TR" dirty="0">
                <a:solidFill>
                  <a:srgbClr val="00B050"/>
                </a:solidFill>
              </a:rPr>
              <a:t/>
            </a:r>
            <a:br>
              <a:rPr lang="tr-TR" dirty="0">
                <a:solidFill>
                  <a:srgbClr val="00B050"/>
                </a:solidFill>
              </a:rPr>
            </a:br>
            <a:r>
              <a:rPr lang="tr-TR" dirty="0" smtClean="0">
                <a:solidFill>
                  <a:srgbClr val="00B050"/>
                </a:solidFill>
              </a:rPr>
              <a:t/>
            </a:r>
            <a:br>
              <a:rPr lang="tr-TR" dirty="0" smtClean="0">
                <a:solidFill>
                  <a:srgbClr val="00B050"/>
                </a:solidFill>
              </a:rPr>
            </a:br>
            <a:r>
              <a:rPr lang="tr-TR" dirty="0" smtClean="0">
                <a:solidFill>
                  <a:srgbClr val="0070C0"/>
                </a:solidFill>
              </a:rPr>
              <a:t>FİZİKSEL </a:t>
            </a:r>
            <a:r>
              <a:rPr lang="tr-TR" dirty="0">
                <a:solidFill>
                  <a:srgbClr val="0070C0"/>
                </a:solidFill>
              </a:rPr>
              <a:t>VE CİNSEL İSTİSMARIN </a:t>
            </a:r>
            <a:br>
              <a:rPr lang="tr-TR" dirty="0">
                <a:solidFill>
                  <a:srgbClr val="0070C0"/>
                </a:solidFill>
              </a:rPr>
            </a:br>
            <a:r>
              <a:rPr lang="tr-TR" dirty="0" smtClean="0">
                <a:solidFill>
                  <a:srgbClr val="0070C0"/>
                </a:solidFill>
              </a:rPr>
              <a:t>YASAL BİLDİRİMİ</a:t>
            </a:r>
            <a:br>
              <a:rPr lang="tr-TR" dirty="0" smtClean="0">
                <a:solidFill>
                  <a:srgbClr val="0070C0"/>
                </a:solidFill>
              </a:rPr>
            </a:br>
            <a:r>
              <a:rPr lang="tr-TR" dirty="0">
                <a:solidFill>
                  <a:srgbClr val="0070C0"/>
                </a:solidFill>
              </a:rPr>
              <a:t/>
            </a:r>
            <a:br>
              <a:rPr lang="tr-TR" dirty="0">
                <a:solidFill>
                  <a:srgbClr val="0070C0"/>
                </a:solidFill>
              </a:rPr>
            </a:br>
            <a:r>
              <a:rPr lang="tr-TR" dirty="0">
                <a:solidFill>
                  <a:srgbClr val="0070C0"/>
                </a:solidFill>
              </a:rPr>
              <a:t/>
            </a:r>
            <a:br>
              <a:rPr lang="tr-TR" dirty="0">
                <a:solidFill>
                  <a:srgbClr val="0070C0"/>
                </a:solidFill>
              </a:rPr>
            </a:br>
            <a:r>
              <a:rPr lang="tr-TR" dirty="0" smtClean="0">
                <a:solidFill>
                  <a:srgbClr val="0070C0"/>
                </a:solidFill>
              </a:rPr>
              <a:t/>
            </a:r>
            <a:br>
              <a:rPr lang="tr-TR" dirty="0" smtClean="0">
                <a:solidFill>
                  <a:srgbClr val="0070C0"/>
                </a:solidFill>
              </a:rPr>
            </a:br>
            <a:r>
              <a:rPr lang="tr-TR" dirty="0" smtClean="0">
                <a:solidFill>
                  <a:srgbClr val="00B050"/>
                </a:solidFill>
              </a:rPr>
              <a:t>HACI KADRİYE ARSLAN REHBERLİK VE </a:t>
            </a:r>
            <a:br>
              <a:rPr lang="tr-TR" dirty="0" smtClean="0">
                <a:solidFill>
                  <a:srgbClr val="00B050"/>
                </a:solidFill>
              </a:rPr>
            </a:br>
            <a:r>
              <a:rPr lang="tr-TR" dirty="0" smtClean="0">
                <a:solidFill>
                  <a:srgbClr val="00B050"/>
                </a:solidFill>
              </a:rPr>
              <a:t>ARAŞTIRMA MERKEZİ</a:t>
            </a:r>
            <a:r>
              <a:rPr lang="tr-TR" dirty="0" smtClean="0"/>
              <a:t/>
            </a:r>
            <a:br>
              <a:rPr lang="tr-TR" dirty="0" smtClean="0"/>
            </a:br>
            <a:r>
              <a:rPr lang="tr-TR" dirty="0" smtClean="0"/>
              <a:t/>
            </a:r>
            <a:br>
              <a:rPr lang="tr-TR" dirty="0" smtClean="0"/>
            </a:br>
            <a:r>
              <a:rPr lang="tr-TR" dirty="0"/>
              <a:t/>
            </a:r>
            <a:br>
              <a:rPr lang="tr-TR" dirty="0"/>
            </a:br>
            <a:r>
              <a:rPr lang="tr-TR" dirty="0" smtClean="0"/>
              <a:t/>
            </a:r>
            <a:br>
              <a:rPr lang="tr-TR" dirty="0" smtClean="0"/>
            </a:br>
            <a:r>
              <a:rPr lang="tr-TR" dirty="0" smtClean="0"/>
              <a:t>                                                    </a:t>
            </a:r>
            <a:br>
              <a:rPr lang="tr-TR" dirty="0" smtClean="0"/>
            </a:br>
            <a:endParaRPr lang="tr-TR" dirty="0">
              <a:solidFill>
                <a:srgbClr val="0070C0"/>
              </a:solidFill>
            </a:endParaRPr>
          </a:p>
        </p:txBody>
      </p:sp>
    </p:spTree>
    <p:extLst>
      <p:ext uri="{BB962C8B-B14F-4D97-AF65-F5344CB8AC3E}">
        <p14:creationId xmlns:p14="http://schemas.microsoft.com/office/powerpoint/2010/main" val="1296589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8229600" cy="5976664"/>
          </a:xfrm>
        </p:spPr>
        <p:txBody>
          <a:bodyPr>
            <a:normAutofit/>
          </a:bodyPr>
          <a:lstStyle/>
          <a:p>
            <a:pPr marL="0" indent="0">
              <a:buNone/>
            </a:pPr>
            <a:r>
              <a:rPr lang="tr-TR" sz="2800" dirty="0">
                <a:solidFill>
                  <a:srgbClr val="C00000"/>
                </a:solidFill>
              </a:rPr>
              <a:t>(3</a:t>
            </a:r>
            <a:r>
              <a:rPr lang="tr-TR" sz="2800" dirty="0" smtClean="0">
                <a:solidFill>
                  <a:srgbClr val="C00000"/>
                </a:solidFill>
              </a:rPr>
              <a:t>)(</a:t>
            </a:r>
            <a:r>
              <a:rPr lang="tr-TR" sz="2800" dirty="0">
                <a:solidFill>
                  <a:srgbClr val="C00000"/>
                </a:solidFill>
              </a:rPr>
              <a:t>Değişik fıkra: </a:t>
            </a:r>
            <a:r>
              <a:rPr lang="tr-TR" sz="2800" dirty="0"/>
              <a:t>29/06/2005-5377 S.K./12.mad) Cinsel istismarın üstsoy, ikinci veya üçüncü derecede kan hışmı, üvey baba, evlat edinen, vasi, eğitici, öğretici, bakıcı, sağlık hizmeti veren veya koruma ve gözetim yükümlülüğü bulunan diğer kişiler tarafından ya da hizmet ilişkisinin sağladığı nüfuz kötüye kullanılmak suretiyle veya birden fazla kişi tarafından birlikte gerçekleştirilmesi hâlinde, yukarıdaki fıkralara göre verilecek ceza yarı oranında artırılır.</a:t>
            </a:r>
          </a:p>
          <a:p>
            <a:endParaRPr lang="tr-TR" dirty="0"/>
          </a:p>
          <a:p>
            <a:pPr marL="0" indent="0">
              <a:buNone/>
            </a:pPr>
            <a:endParaRPr lang="tr-TR" dirty="0"/>
          </a:p>
          <a:p>
            <a:endParaRPr lang="tr-TR" dirty="0"/>
          </a:p>
        </p:txBody>
      </p:sp>
    </p:spTree>
    <p:extLst>
      <p:ext uri="{BB962C8B-B14F-4D97-AF65-F5344CB8AC3E}">
        <p14:creationId xmlns:p14="http://schemas.microsoft.com/office/powerpoint/2010/main" val="272774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r>
              <a:rPr lang="tr-TR" sz="3200" dirty="0"/>
              <a:t>(4)Cinsel istismarın, birinci fıkranın (a) bendindeki çocuklara karşı cebir veya tehdit kullanmak suretiyle gerçekleştirilmesi hâlinde, yukarıdaki fıkralara göre verilecek ceza yarı oranında artırılır.</a:t>
            </a:r>
          </a:p>
          <a:p>
            <a:endParaRPr lang="tr-TR" sz="3200" dirty="0"/>
          </a:p>
        </p:txBody>
      </p:sp>
    </p:spTree>
    <p:extLst>
      <p:ext uri="{BB962C8B-B14F-4D97-AF65-F5344CB8AC3E}">
        <p14:creationId xmlns:p14="http://schemas.microsoft.com/office/powerpoint/2010/main" val="706351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8229600" cy="5721499"/>
          </a:xfrm>
        </p:spPr>
        <p:txBody>
          <a:bodyPr>
            <a:normAutofit/>
          </a:bodyPr>
          <a:lstStyle/>
          <a:p>
            <a:pPr marL="0" indent="0">
              <a:buNone/>
            </a:pPr>
            <a:r>
              <a:rPr lang="tr-TR" dirty="0">
                <a:solidFill>
                  <a:srgbClr val="C00000"/>
                </a:solidFill>
              </a:rPr>
              <a:t>(</a:t>
            </a:r>
            <a:r>
              <a:rPr lang="tr-TR" sz="2800" dirty="0">
                <a:solidFill>
                  <a:srgbClr val="C00000"/>
                </a:solidFill>
              </a:rPr>
              <a:t>5)</a:t>
            </a:r>
            <a:r>
              <a:rPr lang="tr-TR" sz="2800" dirty="0"/>
              <a:t>Cinsel istismar için başvurulan cebir ve şiddetin kasten yaralama suçunun ağır neticelerine neden olması hâlinde, ayrıca kasten yaralama suçuna ilişkin hükümler uygulanır.</a:t>
            </a:r>
          </a:p>
          <a:p>
            <a:pPr marL="0" indent="0">
              <a:buNone/>
            </a:pPr>
            <a:r>
              <a:rPr lang="tr-TR" sz="2800" dirty="0">
                <a:solidFill>
                  <a:srgbClr val="C00000"/>
                </a:solidFill>
              </a:rPr>
              <a:t>(6)</a:t>
            </a:r>
            <a:r>
              <a:rPr lang="tr-TR" sz="2800" dirty="0"/>
              <a:t>Suçun sonucunda mağdurun beden veya ruh sağlığının bozulması hâlinde, onbeş yıldan az olmamak üzere hapis cezasına hükmolunur</a:t>
            </a:r>
            <a:r>
              <a:rPr lang="tr-TR" sz="2800" dirty="0" smtClean="0"/>
              <a:t>.</a:t>
            </a:r>
            <a:endParaRPr lang="tr-TR" sz="2800" dirty="0"/>
          </a:p>
          <a:p>
            <a:pPr marL="0" indent="0">
              <a:buNone/>
            </a:pPr>
            <a:r>
              <a:rPr lang="tr-TR" sz="2800" dirty="0" smtClean="0">
                <a:solidFill>
                  <a:srgbClr val="C00000"/>
                </a:solidFill>
              </a:rPr>
              <a:t>(7</a:t>
            </a:r>
            <a:r>
              <a:rPr lang="tr-TR" sz="2800" dirty="0">
                <a:solidFill>
                  <a:srgbClr val="C00000"/>
                </a:solidFill>
              </a:rPr>
              <a:t>)</a:t>
            </a:r>
            <a:r>
              <a:rPr lang="tr-TR" sz="2800" dirty="0"/>
              <a:t> Suçun mağdurun bitkisel hayata girmesine veya ölümüne neden olması durumunda, ağırlaştırılmış müebbet hapis cezasına </a:t>
            </a:r>
            <a:r>
              <a:rPr lang="tr-TR" sz="2800" dirty="0" smtClean="0"/>
              <a:t>hükmolunur</a:t>
            </a:r>
            <a:r>
              <a:rPr lang="tr-TR" dirty="0" smtClean="0"/>
              <a:t>.</a:t>
            </a:r>
            <a:endParaRPr lang="tr-TR" dirty="0"/>
          </a:p>
        </p:txBody>
      </p:sp>
    </p:spTree>
    <p:extLst>
      <p:ext uri="{BB962C8B-B14F-4D97-AF65-F5344CB8AC3E}">
        <p14:creationId xmlns:p14="http://schemas.microsoft.com/office/powerpoint/2010/main" val="696224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8229600" cy="5721499"/>
          </a:xfrm>
        </p:spPr>
        <p:txBody>
          <a:bodyPr/>
          <a:lstStyle/>
          <a:p>
            <a:pPr marL="0" indent="0">
              <a:buNone/>
            </a:pPr>
            <a:r>
              <a:rPr lang="tr-TR" b="1" dirty="0">
                <a:solidFill>
                  <a:srgbClr val="0070C0"/>
                </a:solidFill>
              </a:rPr>
              <a:t>REŞİT OLMAYAN CİNSEL İLİŞKİ</a:t>
            </a:r>
          </a:p>
          <a:p>
            <a:pPr marL="0" indent="0">
              <a:buNone/>
            </a:pPr>
            <a:endParaRPr lang="tr-TR" dirty="0" smtClean="0"/>
          </a:p>
          <a:p>
            <a:pPr marL="0" indent="0">
              <a:buNone/>
            </a:pPr>
            <a:r>
              <a:rPr lang="tr-TR" sz="3200" dirty="0" smtClean="0">
                <a:solidFill>
                  <a:srgbClr val="FF0000"/>
                </a:solidFill>
              </a:rPr>
              <a:t>Madde </a:t>
            </a:r>
            <a:r>
              <a:rPr lang="tr-TR" sz="3200" dirty="0">
                <a:solidFill>
                  <a:srgbClr val="FF0000"/>
                </a:solidFill>
              </a:rPr>
              <a:t>104- </a:t>
            </a:r>
            <a:r>
              <a:rPr lang="tr-TR" sz="3200" dirty="0">
                <a:solidFill>
                  <a:srgbClr val="C00000"/>
                </a:solidFill>
              </a:rPr>
              <a:t>(1)</a:t>
            </a:r>
            <a:r>
              <a:rPr lang="tr-TR" sz="3200" dirty="0"/>
              <a:t> Cebir, tehdit ve hile olmaksızın, onbeş yaşını bitirmiş olan çocukla cinsel ilişkide bulunan kişi, şikâyet üzerine, altı aydan iki yıla kadar hapis cezası ile cezalandırılır</a:t>
            </a:r>
            <a:r>
              <a:rPr lang="tr-TR" sz="3200" dirty="0" smtClean="0"/>
              <a:t>.</a:t>
            </a:r>
            <a:endParaRPr lang="tr-TR" sz="3200" dirty="0" smtClean="0">
              <a:solidFill>
                <a:srgbClr val="C00000"/>
              </a:solidFill>
            </a:endParaRPr>
          </a:p>
          <a:p>
            <a:pPr marL="0" indent="0">
              <a:buNone/>
            </a:pPr>
            <a:r>
              <a:rPr lang="tr-TR" sz="3200" dirty="0" smtClean="0">
                <a:solidFill>
                  <a:srgbClr val="C00000"/>
                </a:solidFill>
              </a:rPr>
              <a:t>(</a:t>
            </a:r>
            <a:r>
              <a:rPr lang="tr-TR" sz="3200" dirty="0">
                <a:solidFill>
                  <a:srgbClr val="C00000"/>
                </a:solidFill>
              </a:rPr>
              <a:t>2)</a:t>
            </a:r>
            <a:r>
              <a:rPr lang="tr-TR" sz="3200" dirty="0"/>
              <a:t> (İptal fıkra: Anayasa Mah.2005/ 103, 2005/89K. ve 23.11.2005 tarihli iptal kararı ile)</a:t>
            </a:r>
          </a:p>
          <a:p>
            <a:endParaRPr lang="tr-TR" sz="3200" dirty="0"/>
          </a:p>
        </p:txBody>
      </p:sp>
    </p:spTree>
    <p:extLst>
      <p:ext uri="{BB962C8B-B14F-4D97-AF65-F5344CB8AC3E}">
        <p14:creationId xmlns:p14="http://schemas.microsoft.com/office/powerpoint/2010/main" val="3105222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8229600" cy="5976664"/>
          </a:xfrm>
        </p:spPr>
        <p:txBody>
          <a:bodyPr>
            <a:normAutofit/>
          </a:bodyPr>
          <a:lstStyle/>
          <a:p>
            <a:pPr marL="0" indent="0">
              <a:buNone/>
            </a:pPr>
            <a:endParaRPr lang="tr-TR" b="1" dirty="0" smtClean="0">
              <a:solidFill>
                <a:srgbClr val="0070C0"/>
              </a:solidFill>
            </a:endParaRPr>
          </a:p>
          <a:p>
            <a:pPr marL="0" indent="0">
              <a:buNone/>
            </a:pPr>
            <a:r>
              <a:rPr lang="tr-TR" b="1" dirty="0" smtClean="0">
                <a:solidFill>
                  <a:srgbClr val="0070C0"/>
                </a:solidFill>
              </a:rPr>
              <a:t>CİNSEL </a:t>
            </a:r>
            <a:r>
              <a:rPr lang="tr-TR" b="1" dirty="0">
                <a:solidFill>
                  <a:srgbClr val="0070C0"/>
                </a:solidFill>
              </a:rPr>
              <a:t>TACİZ</a:t>
            </a:r>
          </a:p>
          <a:p>
            <a:pPr marL="0" indent="0">
              <a:buNone/>
            </a:pPr>
            <a:endParaRPr lang="tr-TR" sz="3200" dirty="0" smtClean="0">
              <a:solidFill>
                <a:srgbClr val="FF0000"/>
              </a:solidFill>
            </a:endParaRPr>
          </a:p>
          <a:p>
            <a:pPr marL="0" indent="0">
              <a:buNone/>
            </a:pPr>
            <a:r>
              <a:rPr lang="tr-TR" sz="3200" dirty="0" smtClean="0">
                <a:solidFill>
                  <a:srgbClr val="FF0000"/>
                </a:solidFill>
              </a:rPr>
              <a:t>Madde </a:t>
            </a:r>
            <a:r>
              <a:rPr lang="tr-TR" sz="3200" dirty="0">
                <a:solidFill>
                  <a:srgbClr val="FF0000"/>
                </a:solidFill>
              </a:rPr>
              <a:t>105 </a:t>
            </a:r>
            <a:r>
              <a:rPr lang="tr-TR" sz="3200" dirty="0"/>
              <a:t>- </a:t>
            </a:r>
            <a:r>
              <a:rPr lang="tr-TR" sz="3200" dirty="0">
                <a:solidFill>
                  <a:srgbClr val="C00000"/>
                </a:solidFill>
              </a:rPr>
              <a:t>(1)</a:t>
            </a:r>
            <a:r>
              <a:rPr lang="tr-TR" sz="3200" dirty="0"/>
              <a:t> Bir kimseyi amaçlı olarak taciz eden kişi hakkında, mağdurun şikâyeti üzerine, üç aydan iki yıla kadar hapis cezasına veya adlî para cezasına hükmolunur.</a:t>
            </a:r>
          </a:p>
          <a:p>
            <a:pPr marL="0" indent="0">
              <a:buNone/>
            </a:pPr>
            <a:endParaRPr lang="tr-TR" sz="3200" dirty="0"/>
          </a:p>
        </p:txBody>
      </p:sp>
    </p:spTree>
    <p:extLst>
      <p:ext uri="{BB962C8B-B14F-4D97-AF65-F5344CB8AC3E}">
        <p14:creationId xmlns:p14="http://schemas.microsoft.com/office/powerpoint/2010/main" val="3953679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67600" cy="6069288"/>
          </a:xfrm>
        </p:spPr>
        <p:txBody>
          <a:bodyPr/>
          <a:lstStyle/>
          <a:p>
            <a:r>
              <a:rPr lang="tr-TR" sz="2800" dirty="0"/>
              <a:t>(2) (Değişik fıkra: 20/06/2005-5377 S.K./13.mad) Bu </a:t>
            </a:r>
            <a:r>
              <a:rPr lang="tr-TR" sz="2800" dirty="0" smtClean="0"/>
              <a:t>fiiller</a:t>
            </a:r>
            <a:r>
              <a:rPr lang="tr-TR" sz="2800" dirty="0"/>
              <a:t>; hiyerarşi, hizmet veya eğitim ve öğretim ilişkisinden ya da aile içi ilişkiden kaynaklanan nüfuz kötüye kullanılmak suretiyle ya da aynı işyerinde çalışmanın sağladığı kolaylıktan yararlanılarak işlendiği takdirde, yukarıdaki fıkraya göre verilecek ceza yarı oranında arttırılır. Bu fiil nedeniyle mağdur; işi bırakmak, okuldan veya ailesinden ayrılmak zorundan kalmış ise verilecek ceza bir yıldan az olamaz.</a:t>
            </a:r>
          </a:p>
          <a:p>
            <a:endParaRPr lang="tr-TR" dirty="0"/>
          </a:p>
        </p:txBody>
      </p:sp>
    </p:spTree>
    <p:extLst>
      <p:ext uri="{BB962C8B-B14F-4D97-AF65-F5344CB8AC3E}">
        <p14:creationId xmlns:p14="http://schemas.microsoft.com/office/powerpoint/2010/main" val="2129860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404664"/>
            <a:ext cx="8229600" cy="5649491"/>
          </a:xfrm>
        </p:spPr>
        <p:txBody>
          <a:bodyPr>
            <a:normAutofit/>
          </a:bodyPr>
          <a:lstStyle/>
          <a:p>
            <a:pPr marL="0" indent="0">
              <a:buNone/>
            </a:pPr>
            <a:endParaRPr lang="tr-TR" b="1" dirty="0" smtClean="0">
              <a:solidFill>
                <a:srgbClr val="0070C0"/>
              </a:solidFill>
            </a:endParaRPr>
          </a:p>
          <a:p>
            <a:pPr marL="0" indent="0">
              <a:buNone/>
            </a:pPr>
            <a:r>
              <a:rPr lang="tr-TR" b="1" dirty="0" smtClean="0">
                <a:solidFill>
                  <a:srgbClr val="0070C0"/>
                </a:solidFill>
              </a:rPr>
              <a:t>FUHUŞ</a:t>
            </a:r>
            <a:endParaRPr lang="tr-TR" dirty="0" smtClean="0">
              <a:solidFill>
                <a:srgbClr val="FF0000"/>
              </a:solidFill>
            </a:endParaRPr>
          </a:p>
          <a:p>
            <a:pPr marL="0" indent="0">
              <a:buNone/>
            </a:pPr>
            <a:endParaRPr lang="tr-TR" sz="2800" dirty="0" smtClean="0">
              <a:solidFill>
                <a:srgbClr val="FF0000"/>
              </a:solidFill>
            </a:endParaRPr>
          </a:p>
          <a:p>
            <a:pPr marL="0" indent="0">
              <a:buNone/>
            </a:pPr>
            <a:r>
              <a:rPr lang="tr-TR" sz="2800" dirty="0" smtClean="0">
                <a:solidFill>
                  <a:srgbClr val="FF0000"/>
                </a:solidFill>
              </a:rPr>
              <a:t>Madde </a:t>
            </a:r>
            <a:r>
              <a:rPr lang="tr-TR" sz="2800" dirty="0">
                <a:solidFill>
                  <a:srgbClr val="FF0000"/>
                </a:solidFill>
              </a:rPr>
              <a:t>227</a:t>
            </a:r>
            <a:r>
              <a:rPr lang="tr-TR" sz="2800" dirty="0"/>
              <a:t> - </a:t>
            </a:r>
            <a:r>
              <a:rPr lang="tr-TR" sz="2800" dirty="0">
                <a:solidFill>
                  <a:srgbClr val="C00000"/>
                </a:solidFill>
              </a:rPr>
              <a:t>(1)</a:t>
            </a:r>
            <a:r>
              <a:rPr lang="tr-TR" sz="2800" dirty="0"/>
              <a:t> Çocuğu fuhşa teşvik eden, bunun yolunu kolaylaştıran, bu maksatla tedarik eden veya barındıran ya da çocuğun fuhşa aracılık eden kişi, dört yıldan on yıla kadar hapis ve beşbin güne kadar adlî para cezası ile cezalandırılır. Bu suçun işlenişine yönelik hazırlık hareketleri de tamamlanmış suç gibi cezalandırılır.</a:t>
            </a:r>
          </a:p>
          <a:p>
            <a:pPr marL="0" indent="0">
              <a:buNone/>
            </a:pPr>
            <a:endParaRPr lang="tr-TR" sz="2800" dirty="0"/>
          </a:p>
        </p:txBody>
      </p:sp>
    </p:spTree>
    <p:extLst>
      <p:ext uri="{BB962C8B-B14F-4D97-AF65-F5344CB8AC3E}">
        <p14:creationId xmlns:p14="http://schemas.microsoft.com/office/powerpoint/2010/main" val="218789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476672"/>
            <a:ext cx="8229600" cy="5904656"/>
          </a:xfrm>
        </p:spPr>
        <p:txBody>
          <a:bodyPr>
            <a:normAutofit/>
          </a:bodyPr>
          <a:lstStyle/>
          <a:p>
            <a:pPr marL="0" indent="0">
              <a:buNone/>
            </a:pPr>
            <a:endParaRPr lang="tr-TR" b="1" dirty="0" smtClean="0">
              <a:solidFill>
                <a:srgbClr val="0070C0"/>
              </a:solidFill>
            </a:endParaRPr>
          </a:p>
          <a:p>
            <a:pPr marL="0" indent="0">
              <a:buNone/>
            </a:pPr>
            <a:r>
              <a:rPr lang="tr-TR" b="1" dirty="0" smtClean="0">
                <a:solidFill>
                  <a:srgbClr val="0070C0"/>
                </a:solidFill>
              </a:rPr>
              <a:t>SUÇU </a:t>
            </a:r>
            <a:r>
              <a:rPr lang="tr-TR" b="1" dirty="0">
                <a:solidFill>
                  <a:srgbClr val="0070C0"/>
                </a:solidFill>
              </a:rPr>
              <a:t>BİLDİRMEME</a:t>
            </a:r>
          </a:p>
          <a:p>
            <a:pPr marL="0" indent="0">
              <a:buNone/>
            </a:pPr>
            <a:endParaRPr lang="tr-TR" dirty="0" smtClean="0"/>
          </a:p>
          <a:p>
            <a:pPr marL="0" indent="0">
              <a:buNone/>
            </a:pPr>
            <a:r>
              <a:rPr lang="tr-TR" sz="2800" dirty="0" smtClean="0">
                <a:solidFill>
                  <a:srgbClr val="FF0000"/>
                </a:solidFill>
              </a:rPr>
              <a:t>Madde </a:t>
            </a:r>
            <a:r>
              <a:rPr lang="tr-TR" sz="2800" dirty="0">
                <a:solidFill>
                  <a:srgbClr val="FF0000"/>
                </a:solidFill>
              </a:rPr>
              <a:t>278 </a:t>
            </a:r>
            <a:r>
              <a:rPr lang="tr-TR" sz="2800" dirty="0"/>
              <a:t>- </a:t>
            </a:r>
            <a:r>
              <a:rPr lang="tr-TR" sz="2800" dirty="0">
                <a:solidFill>
                  <a:srgbClr val="C00000"/>
                </a:solidFill>
              </a:rPr>
              <a:t>(1)</a:t>
            </a:r>
            <a:r>
              <a:rPr lang="tr-TR" sz="2800" dirty="0"/>
              <a:t> İşlenmekte olan bir suçu yetkili makamlara bildirmeyen kişi, bir yıla kadar hapis cezası ile cezalandırılır.</a:t>
            </a:r>
          </a:p>
          <a:p>
            <a:pPr marL="0" indent="0">
              <a:buNone/>
            </a:pPr>
            <a:r>
              <a:rPr lang="tr-TR" sz="2800" dirty="0">
                <a:solidFill>
                  <a:srgbClr val="C00000"/>
                </a:solidFill>
              </a:rPr>
              <a:t>2</a:t>
            </a:r>
            <a:r>
              <a:rPr lang="tr-TR" sz="2800" dirty="0" smtClean="0">
                <a:solidFill>
                  <a:srgbClr val="C00000"/>
                </a:solidFill>
              </a:rPr>
              <a:t>)</a:t>
            </a:r>
            <a:r>
              <a:rPr lang="tr-TR" sz="2800" dirty="0" smtClean="0"/>
              <a:t>İşlenmiş </a:t>
            </a:r>
            <a:r>
              <a:rPr lang="tr-TR" sz="2800" dirty="0"/>
              <a:t>olmakla birlikte sebebiyet verdiği neticelerin sınırlandırılması hâlen mümkün bulunan bir suçu yetkili makamlara bildirmeyen kişi, yukarıdaki fıkra hükmüne göre cezalandırılır.</a:t>
            </a:r>
          </a:p>
          <a:p>
            <a:endParaRPr lang="tr-TR" dirty="0"/>
          </a:p>
        </p:txBody>
      </p:sp>
    </p:spTree>
    <p:extLst>
      <p:ext uri="{BB962C8B-B14F-4D97-AF65-F5344CB8AC3E}">
        <p14:creationId xmlns:p14="http://schemas.microsoft.com/office/powerpoint/2010/main" val="2916526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80728"/>
            <a:ext cx="7467600" cy="5493224"/>
          </a:xfrm>
        </p:spPr>
        <p:txBody>
          <a:bodyPr/>
          <a:lstStyle/>
          <a:p>
            <a:r>
              <a:rPr lang="tr-TR" sz="3200" dirty="0">
                <a:solidFill>
                  <a:srgbClr val="C00000"/>
                </a:solidFill>
              </a:rPr>
              <a:t>3)</a:t>
            </a:r>
            <a:r>
              <a:rPr lang="tr-TR" sz="3200" dirty="0"/>
              <a:t>Mağdurun onbeş yaşını bitirmemiş bir çocuk, bedensel yada ruhsal bakımdan özürlü olan ya da hamileliği nedeniyle kendisini savunamayacak durumda bulunan kimse olması hâlinde, yukarıdaki fıkralara göre verilecek ceza, yarı oranında artırılır.</a:t>
            </a:r>
          </a:p>
          <a:p>
            <a:endParaRPr lang="tr-TR" dirty="0"/>
          </a:p>
        </p:txBody>
      </p:sp>
    </p:spTree>
    <p:extLst>
      <p:ext uri="{BB962C8B-B14F-4D97-AF65-F5344CB8AC3E}">
        <p14:creationId xmlns:p14="http://schemas.microsoft.com/office/powerpoint/2010/main" val="2634867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8229600" cy="5721499"/>
          </a:xfrm>
        </p:spPr>
        <p:txBody>
          <a:bodyPr>
            <a:normAutofit/>
          </a:bodyPr>
          <a:lstStyle/>
          <a:p>
            <a:pPr marL="0" indent="0">
              <a:buNone/>
            </a:pPr>
            <a:endParaRPr lang="tr-TR" b="1" dirty="0" smtClean="0">
              <a:solidFill>
                <a:srgbClr val="0070C0"/>
              </a:solidFill>
            </a:endParaRPr>
          </a:p>
          <a:p>
            <a:pPr marL="0" indent="0">
              <a:buNone/>
            </a:pPr>
            <a:r>
              <a:rPr lang="tr-TR" b="1" dirty="0" smtClean="0">
                <a:solidFill>
                  <a:srgbClr val="0070C0"/>
                </a:solidFill>
              </a:rPr>
              <a:t>KAMU </a:t>
            </a:r>
            <a:r>
              <a:rPr lang="tr-TR" b="1" dirty="0">
                <a:solidFill>
                  <a:srgbClr val="0070C0"/>
                </a:solidFill>
              </a:rPr>
              <a:t>GÖREVLİSİNİN SUÇU </a:t>
            </a:r>
            <a:r>
              <a:rPr lang="tr-TR" b="1" dirty="0" smtClean="0">
                <a:solidFill>
                  <a:srgbClr val="0070C0"/>
                </a:solidFill>
              </a:rPr>
              <a:t>BİLDİRMEMESİ</a:t>
            </a:r>
            <a:endParaRPr lang="tr-TR" sz="3200" dirty="0" smtClean="0">
              <a:solidFill>
                <a:srgbClr val="FF0000"/>
              </a:solidFill>
            </a:endParaRPr>
          </a:p>
          <a:p>
            <a:pPr marL="0" indent="0">
              <a:buNone/>
            </a:pPr>
            <a:r>
              <a:rPr lang="tr-TR" sz="3200" dirty="0" smtClean="0">
                <a:solidFill>
                  <a:srgbClr val="FF0000"/>
                </a:solidFill>
              </a:rPr>
              <a:t>Madde </a:t>
            </a:r>
            <a:r>
              <a:rPr lang="tr-TR" sz="3200" dirty="0">
                <a:solidFill>
                  <a:srgbClr val="FF0000"/>
                </a:solidFill>
              </a:rPr>
              <a:t>279 </a:t>
            </a:r>
            <a:r>
              <a:rPr lang="tr-TR" sz="3200" dirty="0"/>
              <a:t>- </a:t>
            </a:r>
            <a:r>
              <a:rPr lang="tr-TR" sz="3200" dirty="0">
                <a:solidFill>
                  <a:srgbClr val="C00000"/>
                </a:solidFill>
              </a:rPr>
              <a:t>(1)</a:t>
            </a:r>
            <a:r>
              <a:rPr lang="tr-TR" sz="3200" dirty="0"/>
              <a:t> Kamu adına soruşturma ve kovuşturmayı gerektiren bir suçun işlendiğini görevliye bağlantılı olarak öğrenip de yetkili makamlara bildirimde bulunmayı ihmal eden</a:t>
            </a:r>
          </a:p>
          <a:p>
            <a:pPr marL="0" indent="0">
              <a:buNone/>
            </a:pPr>
            <a:r>
              <a:rPr lang="tr-TR" sz="3200" dirty="0"/>
              <a:t>veya bu hususta gecikme gösteren kamu görevlisi altı aydan iki yıla kadar hapis cezası ile cezalandırılır.</a:t>
            </a:r>
          </a:p>
          <a:p>
            <a:pPr marL="0" indent="0">
              <a:buNone/>
            </a:pPr>
            <a:endParaRPr lang="tr-TR" dirty="0"/>
          </a:p>
        </p:txBody>
      </p:sp>
    </p:spTree>
    <p:extLst>
      <p:ext uri="{BB962C8B-B14F-4D97-AF65-F5344CB8AC3E}">
        <p14:creationId xmlns:p14="http://schemas.microsoft.com/office/powerpoint/2010/main" val="349606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34082"/>
          </a:xfrm>
        </p:spPr>
        <p:txBody>
          <a:bodyPr>
            <a:normAutofit fontScale="90000"/>
          </a:bodyPr>
          <a:lstStyle/>
          <a:p>
            <a:r>
              <a:rPr lang="tr-TR" sz="2000" b="1" dirty="0">
                <a:solidFill>
                  <a:srgbClr val="0070C0"/>
                </a:solidFill>
              </a:rPr>
              <a:t>FİZİKSEL VE CİNSEL İSTİSMARIN YASAL BİLDİRİMİ</a:t>
            </a:r>
          </a:p>
        </p:txBody>
      </p:sp>
      <p:sp>
        <p:nvSpPr>
          <p:cNvPr id="3" name="İçerik Yer Tutucusu 2"/>
          <p:cNvSpPr>
            <a:spLocks noGrp="1"/>
          </p:cNvSpPr>
          <p:nvPr>
            <p:ph sz="quarter" idx="1"/>
          </p:nvPr>
        </p:nvSpPr>
        <p:spPr/>
        <p:txBody>
          <a:bodyPr>
            <a:normAutofit/>
          </a:bodyPr>
          <a:lstStyle/>
          <a:p>
            <a:pPr marL="0" indent="0">
              <a:buNone/>
            </a:pPr>
            <a:r>
              <a:rPr lang="tr-TR" dirty="0">
                <a:solidFill>
                  <a:srgbClr val="FF0000"/>
                </a:solidFill>
              </a:rPr>
              <a:t>Madde 86</a:t>
            </a:r>
            <a:r>
              <a:rPr lang="tr-TR" dirty="0"/>
              <a:t> </a:t>
            </a:r>
            <a:r>
              <a:rPr lang="tr-TR" dirty="0">
                <a:solidFill>
                  <a:srgbClr val="C00000"/>
                </a:solidFill>
              </a:rPr>
              <a:t>-(1</a:t>
            </a:r>
            <a:r>
              <a:rPr lang="tr-TR" dirty="0"/>
              <a:t>) Kasten başkasının vücuduna acı veren veya sağlığının ya da algılama yeteneğinin bozulmasına neden olan kişi, bir yıldan üç yıla kadar hapis cezası ile cezalandırılır.</a:t>
            </a:r>
          </a:p>
          <a:p>
            <a:pPr marL="0" indent="0">
              <a:buNone/>
            </a:pPr>
            <a:endParaRPr lang="tr-TR" dirty="0" smtClean="0"/>
          </a:p>
          <a:p>
            <a:pPr marL="0" indent="0">
              <a:buNone/>
            </a:pPr>
            <a:r>
              <a:rPr lang="tr-TR" dirty="0" smtClean="0">
                <a:solidFill>
                  <a:srgbClr val="C00000"/>
                </a:solidFill>
              </a:rPr>
              <a:t>(</a:t>
            </a:r>
            <a:r>
              <a:rPr lang="tr-TR" dirty="0">
                <a:solidFill>
                  <a:srgbClr val="C00000"/>
                </a:solidFill>
              </a:rPr>
              <a:t>2)</a:t>
            </a:r>
            <a:r>
              <a:rPr lang="tr-TR" dirty="0"/>
              <a:t> (Ek fıkra: 31/03/2005 - 5328 S.K/4.mad) Kasten yaralama fiilinin kişi üzerindeki etkisinin basit bir tıbbi müdahaleyle giderilebilecek ölçüde hafif olması halinde, mağdurun şikayeti üzerine, dört aydan bir yıla kadar hapis veya adli para cezasına hükmolunur.</a:t>
            </a:r>
          </a:p>
          <a:p>
            <a:endParaRPr lang="tr-TR" dirty="0"/>
          </a:p>
        </p:txBody>
      </p:sp>
    </p:spTree>
    <p:extLst>
      <p:ext uri="{BB962C8B-B14F-4D97-AF65-F5344CB8AC3E}">
        <p14:creationId xmlns:p14="http://schemas.microsoft.com/office/powerpoint/2010/main" val="1005070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lstStyle/>
          <a:p>
            <a:endParaRPr lang="tr-TR" sz="3200" dirty="0" smtClean="0">
              <a:solidFill>
                <a:srgbClr val="C00000"/>
              </a:solidFill>
            </a:endParaRPr>
          </a:p>
          <a:p>
            <a:r>
              <a:rPr lang="tr-TR" sz="3200" dirty="0" smtClean="0">
                <a:solidFill>
                  <a:srgbClr val="C00000"/>
                </a:solidFill>
              </a:rPr>
              <a:t>(</a:t>
            </a:r>
            <a:r>
              <a:rPr lang="tr-TR" sz="3200" dirty="0">
                <a:solidFill>
                  <a:srgbClr val="C00000"/>
                </a:solidFill>
              </a:rPr>
              <a:t>2)</a:t>
            </a:r>
            <a:r>
              <a:rPr lang="tr-TR" sz="3200" dirty="0"/>
              <a:t> Suçun, adlî kolluk görevini yapan kişi tarafından işlenmesi halinde, yukarıdaki fıkraya göre verilecek ceza yarı oranında artırılır.</a:t>
            </a:r>
          </a:p>
          <a:p>
            <a:endParaRPr lang="tr-TR" dirty="0"/>
          </a:p>
        </p:txBody>
      </p:sp>
    </p:spTree>
    <p:extLst>
      <p:ext uri="{BB962C8B-B14F-4D97-AF65-F5344CB8AC3E}">
        <p14:creationId xmlns:p14="http://schemas.microsoft.com/office/powerpoint/2010/main" val="2945465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260648"/>
            <a:ext cx="8712968" cy="6120680"/>
          </a:xfrm>
        </p:spPr>
        <p:txBody>
          <a:bodyPr>
            <a:normAutofit/>
          </a:bodyPr>
          <a:lstStyle/>
          <a:p>
            <a:pPr marL="0" indent="0">
              <a:buNone/>
            </a:pPr>
            <a:endParaRPr lang="tr-TR" sz="2000" dirty="0" smtClean="0">
              <a:solidFill>
                <a:srgbClr val="0070C0"/>
              </a:solidFill>
            </a:endParaRPr>
          </a:p>
          <a:p>
            <a:pPr marL="0" indent="0">
              <a:buNone/>
            </a:pPr>
            <a:r>
              <a:rPr lang="tr-TR" sz="2000" b="1" dirty="0" smtClean="0">
                <a:solidFill>
                  <a:srgbClr val="0070C0"/>
                </a:solidFill>
              </a:rPr>
              <a:t>SAĞLIK </a:t>
            </a:r>
            <a:r>
              <a:rPr lang="tr-TR" sz="2000" b="1" dirty="0">
                <a:solidFill>
                  <a:srgbClr val="0070C0"/>
                </a:solidFill>
              </a:rPr>
              <a:t>MESLEĞİ MENSUPLARININ SUÇU BİLDİRMEMESİ</a:t>
            </a:r>
          </a:p>
          <a:p>
            <a:pPr marL="0" indent="0">
              <a:buNone/>
            </a:pPr>
            <a:endParaRPr lang="tr-TR" dirty="0" smtClean="0">
              <a:solidFill>
                <a:srgbClr val="FF0000"/>
              </a:solidFill>
            </a:endParaRPr>
          </a:p>
          <a:p>
            <a:pPr marL="0" indent="0">
              <a:buNone/>
            </a:pPr>
            <a:r>
              <a:rPr lang="tr-TR" sz="2800" dirty="0" smtClean="0">
                <a:solidFill>
                  <a:srgbClr val="FF0000"/>
                </a:solidFill>
              </a:rPr>
              <a:t>Madde </a:t>
            </a:r>
            <a:r>
              <a:rPr lang="tr-TR" sz="2800" dirty="0">
                <a:solidFill>
                  <a:srgbClr val="FF0000"/>
                </a:solidFill>
              </a:rPr>
              <a:t>280 </a:t>
            </a:r>
            <a:r>
              <a:rPr lang="tr-TR" sz="2800" dirty="0"/>
              <a:t>- </a:t>
            </a:r>
            <a:r>
              <a:rPr lang="tr-TR" sz="2800" dirty="0">
                <a:solidFill>
                  <a:srgbClr val="C00000"/>
                </a:solidFill>
              </a:rPr>
              <a:t>(1)</a:t>
            </a:r>
            <a:r>
              <a:rPr lang="tr-TR" sz="2800" dirty="0"/>
              <a:t> Görevini yaptığı sırada bir suçun işlendiği yönünde bir belirti ile karşılaşmasına rağmen, durumu yetkili makamlara bildirmeyen veya bu hususta gecikme gösteren sağlık mesleği mensubu, bir yıla kadar hapis cezası ile cezalandırılır.</a:t>
            </a:r>
          </a:p>
          <a:p>
            <a:pPr marL="0" indent="0">
              <a:buNone/>
            </a:pPr>
            <a:r>
              <a:rPr lang="tr-TR" sz="2800" dirty="0">
                <a:solidFill>
                  <a:srgbClr val="C00000"/>
                </a:solidFill>
              </a:rPr>
              <a:t>(2)</a:t>
            </a:r>
            <a:r>
              <a:rPr lang="tr-TR" sz="2800" dirty="0"/>
              <a:t> Sağlık mesleği mensubu deyiminden tabip, diş tabibi, eczacı, ebe, hemşire ve sağlık hizmeti veren diğer kişiler anlaşılır.</a:t>
            </a:r>
          </a:p>
          <a:p>
            <a:endParaRPr lang="tr-TR" dirty="0"/>
          </a:p>
        </p:txBody>
      </p:sp>
    </p:spTree>
    <p:extLst>
      <p:ext uri="{BB962C8B-B14F-4D97-AF65-F5344CB8AC3E}">
        <p14:creationId xmlns:p14="http://schemas.microsoft.com/office/powerpoint/2010/main" val="24072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20688"/>
            <a:ext cx="7467600" cy="5853264"/>
          </a:xfrm>
        </p:spPr>
        <p:txBody>
          <a:bodyPr/>
          <a:lstStyle/>
          <a:p>
            <a:r>
              <a:rPr lang="tr-TR" dirty="0"/>
              <a:t>(3) Kasten yaralama suçunun;</a:t>
            </a:r>
          </a:p>
          <a:p>
            <a:r>
              <a:rPr lang="tr-TR" dirty="0"/>
              <a:t>a)Üstsoya, altsoya, eşe veya kardeşe karşı,</a:t>
            </a:r>
          </a:p>
          <a:p>
            <a:r>
              <a:rPr lang="tr-TR" dirty="0"/>
              <a:t>b)Beden veya ruh bakımından kendisini savunamayacak durumda bulunan kişiye karşı,</a:t>
            </a:r>
          </a:p>
          <a:p>
            <a:r>
              <a:rPr lang="tr-TR" dirty="0"/>
              <a:t>c)Kişinin yerine getirdiği kamu görevi nedeniyle,</a:t>
            </a:r>
          </a:p>
          <a:p>
            <a:r>
              <a:rPr lang="tr-TR" dirty="0"/>
              <a:t>ç)Kamu görevlisinin sahip bulunduğu nüfuz kötüye kullanılmak suretiyle,</a:t>
            </a:r>
          </a:p>
          <a:p>
            <a:r>
              <a:rPr lang="tr-TR" dirty="0"/>
              <a:t>d)Silâhla,</a:t>
            </a:r>
          </a:p>
          <a:p>
            <a:r>
              <a:rPr lang="tr-TR" dirty="0"/>
              <a:t>İşlenmesi hâlinde, şikayet aranmaksızın, verilecek ceza yarı oranında artırılır. *1* </a:t>
            </a:r>
          </a:p>
          <a:p>
            <a:endParaRPr lang="tr-TR" dirty="0"/>
          </a:p>
        </p:txBody>
      </p:sp>
    </p:spTree>
    <p:extLst>
      <p:ext uri="{BB962C8B-B14F-4D97-AF65-F5344CB8AC3E}">
        <p14:creationId xmlns:p14="http://schemas.microsoft.com/office/powerpoint/2010/main" val="21834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88640"/>
            <a:ext cx="8229600" cy="6120680"/>
          </a:xfrm>
        </p:spPr>
        <p:txBody>
          <a:bodyPr>
            <a:normAutofit/>
          </a:bodyPr>
          <a:lstStyle/>
          <a:p>
            <a:pPr marL="0" indent="0">
              <a:buNone/>
            </a:pPr>
            <a:r>
              <a:rPr lang="tr-TR" b="1" dirty="0">
                <a:solidFill>
                  <a:srgbClr val="0070C0"/>
                </a:solidFill>
              </a:rPr>
              <a:t>EZİYET</a:t>
            </a:r>
          </a:p>
          <a:p>
            <a:pPr marL="0" indent="0">
              <a:buNone/>
            </a:pPr>
            <a:r>
              <a:rPr lang="tr-TR" dirty="0">
                <a:solidFill>
                  <a:srgbClr val="FF0000"/>
                </a:solidFill>
              </a:rPr>
              <a:t>Madde 96 </a:t>
            </a:r>
            <a:r>
              <a:rPr lang="tr-TR" dirty="0"/>
              <a:t>- </a:t>
            </a:r>
            <a:r>
              <a:rPr lang="tr-TR" dirty="0">
                <a:solidFill>
                  <a:srgbClr val="C00000"/>
                </a:solidFill>
              </a:rPr>
              <a:t>(1)</a:t>
            </a:r>
            <a:r>
              <a:rPr lang="tr-TR" dirty="0"/>
              <a:t> Bir kimsenin eziyet çekmesine yol açacak davranışları gerçekleştiren kişi hakkında iki yıldan beş yıla kadar hapis cezasına hükmolunur.</a:t>
            </a:r>
          </a:p>
          <a:p>
            <a:pPr marL="0" indent="0">
              <a:buNone/>
            </a:pPr>
            <a:r>
              <a:rPr lang="tr-TR" dirty="0">
                <a:solidFill>
                  <a:srgbClr val="C00000"/>
                </a:solidFill>
              </a:rPr>
              <a:t>(2)</a:t>
            </a:r>
            <a:r>
              <a:rPr lang="tr-TR" dirty="0"/>
              <a:t> Yukarıdaki fıkra kapsamına giren fiillerin;</a:t>
            </a:r>
          </a:p>
          <a:p>
            <a:pPr marL="0" indent="0">
              <a:buNone/>
            </a:pPr>
            <a:r>
              <a:rPr lang="tr-TR" dirty="0" smtClean="0">
                <a:solidFill>
                  <a:srgbClr val="00B0F0"/>
                </a:solidFill>
              </a:rPr>
              <a:t>a)</a:t>
            </a:r>
            <a:r>
              <a:rPr lang="tr-TR" dirty="0" smtClean="0"/>
              <a:t>Çocuğa</a:t>
            </a:r>
            <a:r>
              <a:rPr lang="tr-TR" dirty="0"/>
              <a:t>, beden veya ruh bakımından kendisini savunamayacak durumda bulunan kişiye ya da gebe kadına karşı,</a:t>
            </a:r>
          </a:p>
          <a:p>
            <a:pPr marL="0" indent="0">
              <a:buNone/>
            </a:pPr>
            <a:r>
              <a:rPr lang="tr-TR" dirty="0" smtClean="0">
                <a:solidFill>
                  <a:srgbClr val="00B0F0"/>
                </a:solidFill>
              </a:rPr>
              <a:t>b)</a:t>
            </a:r>
            <a:r>
              <a:rPr lang="tr-TR" dirty="0" smtClean="0"/>
              <a:t>Üstsoy </a:t>
            </a:r>
            <a:r>
              <a:rPr lang="tr-TR" dirty="0"/>
              <a:t>veya altsoya, babalık veya analığa ya da eşe karşı,</a:t>
            </a:r>
          </a:p>
          <a:p>
            <a:pPr marL="0" indent="0">
              <a:buNone/>
            </a:pPr>
            <a:endParaRPr lang="tr-TR" dirty="0" smtClean="0"/>
          </a:p>
          <a:p>
            <a:pPr marL="0" indent="0">
              <a:buNone/>
            </a:pPr>
            <a:r>
              <a:rPr lang="tr-TR" dirty="0" smtClean="0"/>
              <a:t>İşlenmesi</a:t>
            </a:r>
            <a:r>
              <a:rPr lang="tr-TR" dirty="0"/>
              <a:t>, hâlinde, kişi hakkında üç yıldan sekiz yıla kadar hapis cezasına hükmolunur. </a:t>
            </a:r>
          </a:p>
          <a:p>
            <a:pPr marL="0" indent="0">
              <a:buNone/>
            </a:pPr>
            <a:endParaRPr lang="tr-TR" dirty="0"/>
          </a:p>
        </p:txBody>
      </p:sp>
    </p:spTree>
    <p:extLst>
      <p:ext uri="{BB962C8B-B14F-4D97-AF65-F5344CB8AC3E}">
        <p14:creationId xmlns:p14="http://schemas.microsoft.com/office/powerpoint/2010/main" val="331749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8229600" cy="5433467"/>
          </a:xfrm>
        </p:spPr>
        <p:txBody>
          <a:bodyPr>
            <a:normAutofit/>
          </a:bodyPr>
          <a:lstStyle/>
          <a:p>
            <a:pPr marL="0" indent="0">
              <a:buNone/>
            </a:pPr>
            <a:r>
              <a:rPr lang="tr-TR" b="1" dirty="0">
                <a:solidFill>
                  <a:srgbClr val="0070C0"/>
                </a:solidFill>
              </a:rPr>
              <a:t>CİNSEL </a:t>
            </a:r>
            <a:r>
              <a:rPr lang="tr-TR" b="1" dirty="0" smtClean="0">
                <a:solidFill>
                  <a:srgbClr val="0070C0"/>
                </a:solidFill>
              </a:rPr>
              <a:t>İSTİSMAR</a:t>
            </a:r>
          </a:p>
          <a:p>
            <a:pPr marL="0" indent="0">
              <a:buNone/>
            </a:pPr>
            <a:endParaRPr lang="tr-TR" dirty="0" smtClean="0">
              <a:solidFill>
                <a:srgbClr val="FF0000"/>
              </a:solidFill>
            </a:endParaRPr>
          </a:p>
          <a:p>
            <a:pPr marL="0" indent="0">
              <a:buNone/>
            </a:pPr>
            <a:r>
              <a:rPr lang="tr-TR" dirty="0" smtClean="0">
                <a:solidFill>
                  <a:srgbClr val="FF0000"/>
                </a:solidFill>
              </a:rPr>
              <a:t>Madde </a:t>
            </a:r>
            <a:r>
              <a:rPr lang="tr-TR" dirty="0">
                <a:solidFill>
                  <a:srgbClr val="FF0000"/>
                </a:solidFill>
              </a:rPr>
              <a:t>102 </a:t>
            </a:r>
            <a:r>
              <a:rPr lang="tr-TR" dirty="0"/>
              <a:t>- </a:t>
            </a:r>
            <a:r>
              <a:rPr lang="tr-TR" dirty="0">
                <a:solidFill>
                  <a:srgbClr val="C00000"/>
                </a:solidFill>
              </a:rPr>
              <a:t>(1)</a:t>
            </a:r>
            <a:r>
              <a:rPr lang="tr-TR" dirty="0"/>
              <a:t> Cinsel davranışlarla bir kimsenin vücut dokunulmazlığını ihlâl eden kişi, mağdurun şikayeti üzerine, iki yıldan yedi yıla kadar hapis cezası ile cezalandırılır.</a:t>
            </a:r>
          </a:p>
          <a:p>
            <a:pPr marL="0" indent="0">
              <a:buNone/>
            </a:pPr>
            <a:endParaRPr lang="tr-TR" dirty="0" smtClean="0">
              <a:solidFill>
                <a:srgbClr val="C00000"/>
              </a:solidFill>
            </a:endParaRPr>
          </a:p>
          <a:p>
            <a:pPr marL="0" indent="0">
              <a:buNone/>
            </a:pPr>
            <a:r>
              <a:rPr lang="tr-TR" dirty="0" smtClean="0">
                <a:solidFill>
                  <a:srgbClr val="C00000"/>
                </a:solidFill>
              </a:rPr>
              <a:t>(</a:t>
            </a:r>
            <a:r>
              <a:rPr lang="tr-TR" dirty="0">
                <a:solidFill>
                  <a:srgbClr val="C00000"/>
                </a:solidFill>
              </a:rPr>
              <a:t>2)</a:t>
            </a:r>
            <a:r>
              <a:rPr lang="tr-TR" dirty="0"/>
              <a:t> Fiilin vücuda organ veya sair bir cisim sokulması suretiyle işlenmesi durumunda, yedi yıldan oniki yıla kadar hapis cezasına hükmolunur. Bu fiilin eşe karşı işlenmesi hâlinde, soruşturma ve kovuşturmanın yapılması mağdurun şikâyetine bağlıdır.</a:t>
            </a:r>
          </a:p>
          <a:p>
            <a:endParaRPr lang="tr-TR" dirty="0"/>
          </a:p>
        </p:txBody>
      </p:sp>
    </p:spTree>
    <p:extLst>
      <p:ext uri="{BB962C8B-B14F-4D97-AF65-F5344CB8AC3E}">
        <p14:creationId xmlns:p14="http://schemas.microsoft.com/office/powerpoint/2010/main" val="2896301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260648"/>
            <a:ext cx="8712968" cy="6120680"/>
          </a:xfrm>
        </p:spPr>
        <p:txBody>
          <a:bodyPr>
            <a:normAutofit/>
          </a:bodyPr>
          <a:lstStyle/>
          <a:p>
            <a:pPr marL="0" indent="0">
              <a:buNone/>
            </a:pPr>
            <a:endParaRPr lang="tr-TR" dirty="0" smtClean="0">
              <a:solidFill>
                <a:srgbClr val="C00000"/>
              </a:solidFill>
            </a:endParaRPr>
          </a:p>
          <a:p>
            <a:pPr marL="0" indent="0">
              <a:buNone/>
            </a:pPr>
            <a:r>
              <a:rPr lang="tr-TR" sz="2800" dirty="0" smtClean="0">
                <a:solidFill>
                  <a:srgbClr val="C00000"/>
                </a:solidFill>
              </a:rPr>
              <a:t>( </a:t>
            </a:r>
            <a:r>
              <a:rPr lang="tr-TR" sz="2800" dirty="0">
                <a:solidFill>
                  <a:srgbClr val="C00000"/>
                </a:solidFill>
              </a:rPr>
              <a:t>3 ) </a:t>
            </a:r>
            <a:r>
              <a:rPr lang="tr-TR" sz="2800" dirty="0" smtClean="0"/>
              <a:t>Suçun;</a:t>
            </a:r>
          </a:p>
          <a:p>
            <a:pPr marL="0" indent="0">
              <a:buNone/>
            </a:pPr>
            <a:r>
              <a:rPr lang="tr-TR" sz="2800" dirty="0" smtClean="0">
                <a:solidFill>
                  <a:srgbClr val="00B0F0"/>
                </a:solidFill>
              </a:rPr>
              <a:t>a)</a:t>
            </a:r>
            <a:r>
              <a:rPr lang="tr-TR" sz="2800" dirty="0" smtClean="0"/>
              <a:t>Beden </a:t>
            </a:r>
            <a:r>
              <a:rPr lang="tr-TR" sz="2800" dirty="0"/>
              <a:t>veya ruh bakımından kendisini savunamayacak durumda bulunan kişiye karşı,</a:t>
            </a:r>
          </a:p>
          <a:p>
            <a:pPr marL="0" indent="0">
              <a:buNone/>
            </a:pPr>
            <a:r>
              <a:rPr lang="tr-TR" sz="2800" dirty="0" smtClean="0">
                <a:solidFill>
                  <a:srgbClr val="00B0F0"/>
                </a:solidFill>
              </a:rPr>
              <a:t>b)</a:t>
            </a:r>
            <a:r>
              <a:rPr lang="tr-TR" sz="2800" dirty="0" smtClean="0"/>
              <a:t>Kamu </a:t>
            </a:r>
            <a:r>
              <a:rPr lang="tr-TR" sz="2800" dirty="0"/>
              <a:t>görevinin veya hizmet ilişkisinin sağladığı nüfuz kötüye kullanılmak suretiyle,</a:t>
            </a:r>
          </a:p>
          <a:p>
            <a:pPr marL="0" indent="0">
              <a:buNone/>
            </a:pPr>
            <a:r>
              <a:rPr lang="tr-TR" sz="2800" dirty="0" smtClean="0">
                <a:solidFill>
                  <a:srgbClr val="00B0F0"/>
                </a:solidFill>
              </a:rPr>
              <a:t>c</a:t>
            </a:r>
            <a:r>
              <a:rPr lang="tr-TR" sz="2800" dirty="0" smtClean="0"/>
              <a:t>)Üçüncü </a:t>
            </a:r>
            <a:r>
              <a:rPr lang="tr-TR" sz="2800" dirty="0"/>
              <a:t>derece dahil kan veya kayın hısımlığı ilişkisi içinde bulunan bir kişiye karşı,</a:t>
            </a:r>
          </a:p>
          <a:p>
            <a:pPr marL="0" indent="0">
              <a:buNone/>
            </a:pPr>
            <a:r>
              <a:rPr lang="tr-TR" sz="2800" dirty="0" smtClean="0">
                <a:solidFill>
                  <a:srgbClr val="00B0F0"/>
                </a:solidFill>
              </a:rPr>
              <a:t>d</a:t>
            </a:r>
            <a:r>
              <a:rPr lang="tr-TR" sz="2800" dirty="0" smtClean="0"/>
              <a:t>)Silâhla </a:t>
            </a:r>
            <a:r>
              <a:rPr lang="tr-TR" sz="2800" dirty="0"/>
              <a:t>veya birden fazla kişi tarafından birlikte,</a:t>
            </a:r>
          </a:p>
          <a:p>
            <a:pPr marL="0" indent="0">
              <a:buNone/>
            </a:pPr>
            <a:r>
              <a:rPr lang="tr-TR" sz="2800" dirty="0"/>
              <a:t>İşlenmesi hâlinde, yukarıdaki fıkralara göre verilen cezalar yarı oranında </a:t>
            </a:r>
            <a:r>
              <a:rPr lang="tr-TR" sz="2800" dirty="0" smtClean="0"/>
              <a:t>artırılır.</a:t>
            </a:r>
            <a:endParaRPr lang="tr-TR" sz="2800" dirty="0"/>
          </a:p>
        </p:txBody>
      </p:sp>
    </p:spTree>
    <p:extLst>
      <p:ext uri="{BB962C8B-B14F-4D97-AF65-F5344CB8AC3E}">
        <p14:creationId xmlns:p14="http://schemas.microsoft.com/office/powerpoint/2010/main" val="1057803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7467600" cy="5997280"/>
          </a:xfrm>
        </p:spPr>
        <p:txBody>
          <a:bodyPr/>
          <a:lstStyle/>
          <a:p>
            <a:r>
              <a:rPr lang="tr-TR" dirty="0">
                <a:solidFill>
                  <a:srgbClr val="C00000"/>
                </a:solidFill>
              </a:rPr>
              <a:t>(</a:t>
            </a:r>
            <a:r>
              <a:rPr lang="tr-TR" sz="2800" dirty="0">
                <a:solidFill>
                  <a:srgbClr val="C00000"/>
                </a:solidFill>
              </a:rPr>
              <a:t>4)</a:t>
            </a:r>
            <a:r>
              <a:rPr lang="tr-TR" sz="2800" dirty="0"/>
              <a:t>Suçun işlenmesi sırasında mağdurun direncinin kırılmasını sağlayacak ölçünün ötesinde cebir kullanılması durumunda kişi ayrıca kasten yaralama suçundan dolayı cezalandırılır.</a:t>
            </a:r>
          </a:p>
          <a:p>
            <a:r>
              <a:rPr lang="tr-TR" sz="2800" dirty="0">
                <a:solidFill>
                  <a:srgbClr val="C00000"/>
                </a:solidFill>
              </a:rPr>
              <a:t>(5)</a:t>
            </a:r>
            <a:r>
              <a:rPr lang="tr-TR" sz="2800" dirty="0"/>
              <a:t>Suçun sonucunda mağdurun beden veya ruh sağlığının bozulması hâlinde, on yıldan az olmamak üzere hapis cezasına hükmolunur.</a:t>
            </a:r>
          </a:p>
          <a:p>
            <a:r>
              <a:rPr lang="tr-TR" sz="2800" dirty="0">
                <a:solidFill>
                  <a:srgbClr val="C00000"/>
                </a:solidFill>
              </a:rPr>
              <a:t>(6)</a:t>
            </a:r>
            <a:r>
              <a:rPr lang="tr-TR" sz="2800" dirty="0"/>
              <a:t>Suç sonucu mağdurun bitkisel hayata girmesi veya ölümü hâlinde, ağırlaştırılmış müebbet hapis cezasına hükmolunur.</a:t>
            </a:r>
          </a:p>
          <a:p>
            <a:endParaRPr lang="tr-TR" sz="2800" dirty="0"/>
          </a:p>
          <a:p>
            <a:endParaRPr lang="tr-TR" dirty="0"/>
          </a:p>
        </p:txBody>
      </p:sp>
    </p:spTree>
    <p:extLst>
      <p:ext uri="{BB962C8B-B14F-4D97-AF65-F5344CB8AC3E}">
        <p14:creationId xmlns:p14="http://schemas.microsoft.com/office/powerpoint/2010/main" val="3248428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8229600" cy="5793507"/>
          </a:xfrm>
        </p:spPr>
        <p:txBody>
          <a:bodyPr>
            <a:normAutofit/>
          </a:bodyPr>
          <a:lstStyle/>
          <a:p>
            <a:pPr marL="0" indent="0">
              <a:buNone/>
            </a:pPr>
            <a:r>
              <a:rPr lang="tr-TR" sz="3200" b="1" dirty="0">
                <a:solidFill>
                  <a:srgbClr val="0070C0"/>
                </a:solidFill>
              </a:rPr>
              <a:t>ÇOCUKLARIN CİNSEL İSTİSMARI</a:t>
            </a:r>
          </a:p>
          <a:p>
            <a:pPr marL="0" indent="0">
              <a:buNone/>
            </a:pPr>
            <a:endParaRPr lang="tr-TR" sz="3200" dirty="0" smtClean="0">
              <a:solidFill>
                <a:srgbClr val="FF0000"/>
              </a:solidFill>
            </a:endParaRPr>
          </a:p>
          <a:p>
            <a:pPr marL="0" indent="0">
              <a:buNone/>
            </a:pPr>
            <a:r>
              <a:rPr lang="tr-TR" sz="3200" dirty="0" smtClean="0">
                <a:solidFill>
                  <a:srgbClr val="FF0000"/>
                </a:solidFill>
              </a:rPr>
              <a:t>Madde </a:t>
            </a:r>
            <a:r>
              <a:rPr lang="tr-TR" sz="3200" dirty="0">
                <a:solidFill>
                  <a:srgbClr val="FF0000"/>
                </a:solidFill>
              </a:rPr>
              <a:t>103 </a:t>
            </a:r>
            <a:r>
              <a:rPr lang="tr-TR" sz="3200" dirty="0"/>
              <a:t>- </a:t>
            </a:r>
            <a:r>
              <a:rPr lang="tr-TR" sz="3200" dirty="0">
                <a:solidFill>
                  <a:srgbClr val="C00000"/>
                </a:solidFill>
              </a:rPr>
              <a:t>(1)</a:t>
            </a:r>
            <a:r>
              <a:rPr lang="tr-TR" sz="3200" dirty="0"/>
              <a:t> Çocuğu cinsel yönden istismar eden kişi, üç yıldan sekiz yıla kadar hapis cezası ile cezalandırılır. Cinsel istismar deyiminden;</a:t>
            </a:r>
          </a:p>
          <a:p>
            <a:pPr marL="0" indent="0">
              <a:buNone/>
            </a:pPr>
            <a:r>
              <a:rPr lang="tr-TR" sz="3200" dirty="0" smtClean="0">
                <a:solidFill>
                  <a:srgbClr val="00B0F0"/>
                </a:solidFill>
              </a:rPr>
              <a:t>a)</a:t>
            </a:r>
            <a:r>
              <a:rPr lang="tr-TR" sz="3200" dirty="0" err="1" smtClean="0"/>
              <a:t>Onbeş</a:t>
            </a:r>
            <a:r>
              <a:rPr lang="tr-TR" sz="3200" dirty="0" smtClean="0"/>
              <a:t> </a:t>
            </a:r>
            <a:r>
              <a:rPr lang="tr-TR" sz="3200" dirty="0"/>
              <a:t>yaşını tamamlamamış veya tamamlamış olmakla birlikte fiilin hukukî anlam ve sonuçlarını algılama yeteneği gelişmemiş olan çocuklara karşı gerçekleştirilen her türlü cinsel davranış</a:t>
            </a:r>
            <a:r>
              <a:rPr lang="tr-TR" dirty="0" smtClean="0"/>
              <a:t>,</a:t>
            </a:r>
            <a:endParaRPr lang="tr-TR" dirty="0"/>
          </a:p>
        </p:txBody>
      </p:sp>
    </p:spTree>
    <p:extLst>
      <p:ext uri="{BB962C8B-B14F-4D97-AF65-F5344CB8AC3E}">
        <p14:creationId xmlns:p14="http://schemas.microsoft.com/office/powerpoint/2010/main" val="1717839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lstStyle/>
          <a:p>
            <a:r>
              <a:rPr lang="tr-TR" sz="3200" dirty="0">
                <a:solidFill>
                  <a:srgbClr val="C00000"/>
                </a:solidFill>
              </a:rPr>
              <a:t>b)</a:t>
            </a:r>
            <a:r>
              <a:rPr lang="tr-TR" sz="3200" dirty="0"/>
              <a:t>Diğer çocuklara karşı sadece cebir, tehdit, hile veya iradeyi etkileyen başka bir nedene dayalı olarak gerçekleştirilen cinsel davranışlar, anlaşılır.</a:t>
            </a:r>
          </a:p>
          <a:p>
            <a:r>
              <a:rPr lang="tr-TR" sz="3200" dirty="0">
                <a:solidFill>
                  <a:srgbClr val="C00000"/>
                </a:solidFill>
              </a:rPr>
              <a:t>(2)</a:t>
            </a:r>
            <a:r>
              <a:rPr lang="tr-TR" sz="3200" dirty="0"/>
              <a:t>Cinsel istismarın vücuda organ veya sair bir cisim sokulması suretiyle gerçekleştirilmesi durumunda, sekiz yıldan onbeş yıla kadar hapis cezasına hükmolunur.</a:t>
            </a:r>
          </a:p>
          <a:p>
            <a:endParaRPr lang="tr-TR" dirty="0"/>
          </a:p>
          <a:p>
            <a:endParaRPr lang="tr-TR" dirty="0"/>
          </a:p>
        </p:txBody>
      </p:sp>
    </p:spTree>
    <p:extLst>
      <p:ext uri="{BB962C8B-B14F-4D97-AF65-F5344CB8AC3E}">
        <p14:creationId xmlns:p14="http://schemas.microsoft.com/office/powerpoint/2010/main" val="2756148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TotalTime>
  <Words>1130</Words>
  <Application>Microsoft Office PowerPoint</Application>
  <PresentationFormat>Ekran Gösterisi (4:3)</PresentationFormat>
  <Paragraphs>77</Paragraphs>
  <Slides>21</Slides>
  <Notes>1</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Cumba</vt:lpstr>
      <vt:lpstr>    FİZİKSEL VE CİNSEL İSTİSMARIN  YASAL BİLDİRİMİ    HACI KADRİYE ARSLAN REHBERLİK VE  ARAŞTIRMA MERKEZİ                                                         </vt:lpstr>
      <vt:lpstr>FİZİKSEL VE CİNSEL İSTİSMARIN YASAL BİLDİRİMİ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HACI KADRİYE ARSLAN REHBERLİK VE  ARAŞTIRMA MERKEZİ</dc:title>
  <dc:creator>acer</dc:creator>
  <cp:lastModifiedBy>acer</cp:lastModifiedBy>
  <cp:revision>9</cp:revision>
  <dcterms:created xsi:type="dcterms:W3CDTF">2013-01-09T12:22:05Z</dcterms:created>
  <dcterms:modified xsi:type="dcterms:W3CDTF">2013-01-10T11:55:16Z</dcterms:modified>
</cp:coreProperties>
</file>