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68"/>
  </p:notesMasterIdLst>
  <p:sldIdLst>
    <p:sldId id="256" r:id="rId2"/>
    <p:sldId id="303" r:id="rId3"/>
    <p:sldId id="304" r:id="rId4"/>
    <p:sldId id="332" r:id="rId5"/>
    <p:sldId id="305" r:id="rId6"/>
    <p:sldId id="306" r:id="rId7"/>
    <p:sldId id="333" r:id="rId8"/>
    <p:sldId id="344" r:id="rId9"/>
    <p:sldId id="345" r:id="rId10"/>
    <p:sldId id="346" r:id="rId11"/>
    <p:sldId id="347" r:id="rId12"/>
    <p:sldId id="348" r:id="rId13"/>
    <p:sldId id="349" r:id="rId14"/>
    <p:sldId id="350" r:id="rId15"/>
    <p:sldId id="262" r:id="rId16"/>
    <p:sldId id="334" r:id="rId17"/>
    <p:sldId id="336" r:id="rId18"/>
    <p:sldId id="286" r:id="rId19"/>
    <p:sldId id="307" r:id="rId20"/>
    <p:sldId id="337" r:id="rId21"/>
    <p:sldId id="287" r:id="rId22"/>
    <p:sldId id="319" r:id="rId23"/>
    <p:sldId id="269" r:id="rId24"/>
    <p:sldId id="318" r:id="rId25"/>
    <p:sldId id="309" r:id="rId26"/>
    <p:sldId id="317" r:id="rId27"/>
    <p:sldId id="316" r:id="rId28"/>
    <p:sldId id="310" r:id="rId29"/>
    <p:sldId id="320" r:id="rId30"/>
    <p:sldId id="338" r:id="rId31"/>
    <p:sldId id="312" r:id="rId32"/>
    <p:sldId id="321" r:id="rId33"/>
    <p:sldId id="272" r:id="rId34"/>
    <p:sldId id="339" r:id="rId35"/>
    <p:sldId id="273" r:id="rId36"/>
    <p:sldId id="274" r:id="rId37"/>
    <p:sldId id="290" r:id="rId38"/>
    <p:sldId id="275" r:id="rId39"/>
    <p:sldId id="292" r:id="rId40"/>
    <p:sldId id="277" r:id="rId41"/>
    <p:sldId id="293" r:id="rId42"/>
    <p:sldId id="322" r:id="rId43"/>
    <p:sldId id="294" r:id="rId44"/>
    <p:sldId id="323" r:id="rId45"/>
    <p:sldId id="295" r:id="rId46"/>
    <p:sldId id="324" r:id="rId47"/>
    <p:sldId id="296" r:id="rId48"/>
    <p:sldId id="343" r:id="rId49"/>
    <p:sldId id="325" r:id="rId50"/>
    <p:sldId id="297" r:id="rId51"/>
    <p:sldId id="298" r:id="rId52"/>
    <p:sldId id="340" r:id="rId53"/>
    <p:sldId id="299" r:id="rId54"/>
    <p:sldId id="326" r:id="rId55"/>
    <p:sldId id="300" r:id="rId56"/>
    <p:sldId id="341" r:id="rId57"/>
    <p:sldId id="301" r:id="rId58"/>
    <p:sldId id="327" r:id="rId59"/>
    <p:sldId id="302" r:id="rId60"/>
    <p:sldId id="313" r:id="rId61"/>
    <p:sldId id="342" r:id="rId62"/>
    <p:sldId id="328" r:id="rId63"/>
    <p:sldId id="314" r:id="rId64"/>
    <p:sldId id="329" r:id="rId65"/>
    <p:sldId id="330" r:id="rId66"/>
    <p:sldId id="331" r:id="rId6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DC432B-0018-421E-A0AF-93638F142864}" type="datetimeFigureOut">
              <a:rPr lang="tr-TR" smtClean="0"/>
              <a:pPr/>
              <a:t>10.10.2012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6BA1D3-0E5F-4DAE-A94A-E1E44CAC9E0B}" type="slidenum">
              <a:rPr lang="tr-TR" smtClean="0"/>
              <a:pPr/>
              <a:t>‹#›</a:t>
            </a:fld>
            <a:endParaRPr lang="tr-TR"/>
          </a:p>
        </p:txBody>
      </p:sp>
    </p:spTree>
    <p:extLst>
      <p:ext uri="{BB962C8B-B14F-4D97-AF65-F5344CB8AC3E}">
        <p14:creationId xmlns:p14="http://schemas.microsoft.com/office/powerpoint/2010/main" xmlns="" val="1315118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56BA1D3-0E5F-4DAE-A94A-E1E44CAC9E0B}" type="slidenum">
              <a:rPr lang="tr-TR" smtClean="0"/>
              <a:pPr/>
              <a:t>23</a:t>
            </a:fld>
            <a:endParaRPr lang="tr-TR"/>
          </a:p>
        </p:txBody>
      </p:sp>
    </p:spTree>
    <p:extLst>
      <p:ext uri="{BB962C8B-B14F-4D97-AF65-F5344CB8AC3E}">
        <p14:creationId xmlns:p14="http://schemas.microsoft.com/office/powerpoint/2010/main" xmlns="" val="1051236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B40C83-01EA-4BA3-83EC-6336FBF28000}" type="datetime1">
              <a:rPr lang="tr-TR" smtClean="0"/>
              <a:pPr/>
              <a:t>10.10.2012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081B6A-D1F5-45C3-AE4F-41161FCDDC79}" type="slidenum">
              <a:rPr lang="tr-TR" smtClean="0"/>
              <a:pPr/>
              <a:t>‹#›</a:t>
            </a:fld>
            <a:endParaRPr lang="tr-TR"/>
          </a:p>
        </p:txBody>
      </p:sp>
    </p:spTree>
  </p:cSld>
  <p:clrMapOvr>
    <a:masterClrMapping/>
  </p:clrMapOvr>
  <p:transition spd="med">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2BE7FBF-B50F-4E5E-80EF-20AF62EA7364}" type="datetime1">
              <a:rPr lang="tr-TR" smtClean="0"/>
              <a:pPr/>
              <a:t>10.10.2012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081B6A-D1F5-45C3-AE4F-41161FCDDC79}" type="slidenum">
              <a:rPr lang="tr-TR" smtClean="0"/>
              <a:pPr/>
              <a:t>‹#›</a:t>
            </a:fld>
            <a:endParaRPr lang="tr-TR"/>
          </a:p>
        </p:txBody>
      </p:sp>
    </p:spTree>
  </p:cSld>
  <p:clrMapOvr>
    <a:masterClrMapping/>
  </p:clrMapOvr>
  <p:transition spd="med">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48BE2EE-890D-4416-BB82-67226D4BACD8}" type="datetime1">
              <a:rPr lang="tr-TR" smtClean="0"/>
              <a:pPr/>
              <a:t>10.10.2012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081B6A-D1F5-45C3-AE4F-41161FCDDC79}" type="slidenum">
              <a:rPr lang="tr-TR" smtClean="0"/>
              <a:pPr/>
              <a:t>‹#›</a:t>
            </a:fld>
            <a:endParaRPr lang="tr-TR"/>
          </a:p>
        </p:txBody>
      </p:sp>
    </p:spTree>
  </p:cSld>
  <p:clrMapOvr>
    <a:masterClrMapping/>
  </p:clrMapOvr>
  <p:transition spd="med">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078CA9-9ACA-4928-BD62-BB415841C9A3}" type="datetime1">
              <a:rPr lang="tr-TR" smtClean="0"/>
              <a:pPr/>
              <a:t>10.10.2012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081B6A-D1F5-45C3-AE4F-41161FCDDC79}" type="slidenum">
              <a:rPr lang="tr-TR" smtClean="0"/>
              <a:pPr/>
              <a:t>‹#›</a:t>
            </a:fld>
            <a:endParaRPr lang="tr-TR"/>
          </a:p>
        </p:txBody>
      </p:sp>
    </p:spTree>
  </p:cSld>
  <p:clrMapOvr>
    <a:masterClrMapping/>
  </p:clrMapOvr>
  <p:transition spd="med">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E28AB85A-0E10-4488-8082-AFA51856C7B4}" type="datetime1">
              <a:rPr lang="tr-TR" smtClean="0"/>
              <a:pPr/>
              <a:t>10.10.2012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081B6A-D1F5-45C3-AE4F-41161FCDDC79}" type="slidenum">
              <a:rPr lang="tr-TR" smtClean="0"/>
              <a:pPr/>
              <a:t>‹#›</a:t>
            </a:fld>
            <a:endParaRPr lang="tr-TR"/>
          </a:p>
        </p:txBody>
      </p:sp>
    </p:spTree>
  </p:cSld>
  <p:clrMapOvr>
    <a:masterClrMapping/>
  </p:clrMapOvr>
  <p:transition spd="med">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E519963-631C-4F99-8358-BAA46E4351B5}" type="datetime1">
              <a:rPr lang="tr-TR" smtClean="0"/>
              <a:pPr/>
              <a:t>10.10.2012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081B6A-D1F5-45C3-AE4F-41161FCDDC79}"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transition spd="med">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F9FD62E-60BF-4F30-B1F1-07CC191EB434}" type="datetime1">
              <a:rPr lang="tr-TR" smtClean="0"/>
              <a:pPr/>
              <a:t>10.10.2012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081B6A-D1F5-45C3-AE4F-41161FCDDC79}" type="slidenum">
              <a:rPr lang="tr-TR" smtClean="0"/>
              <a:pPr/>
              <a:t>‹#›</a:t>
            </a:fld>
            <a:endParaRPr lang="tr-TR"/>
          </a:p>
        </p:txBody>
      </p:sp>
    </p:spTree>
  </p:cSld>
  <p:clrMapOvr>
    <a:masterClrMapping/>
  </p:clrMapOvr>
  <p:transition spd="med">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3727B5E9-4B9F-462E-9880-4E18D3E14902}" type="datetime1">
              <a:rPr lang="tr-TR" smtClean="0"/>
              <a:pPr/>
              <a:t>10.10.2012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081B6A-D1F5-45C3-AE4F-41161FCDDC79}" type="slidenum">
              <a:rPr lang="tr-TR" smtClean="0"/>
              <a:pPr/>
              <a:t>‹#›</a:t>
            </a:fld>
            <a:endParaRPr lang="tr-TR"/>
          </a:p>
        </p:txBody>
      </p:sp>
    </p:spTree>
  </p:cSld>
  <p:clrMapOvr>
    <a:masterClrMapping/>
  </p:clrMapOvr>
  <p:transition spd="med">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CE5E9-55C2-492A-B0D9-78245CEC96A4}" type="datetime1">
              <a:rPr lang="tr-TR" smtClean="0"/>
              <a:pPr/>
              <a:t>10.10.2012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C081B6A-D1F5-45C3-AE4F-41161FCDDC79}" type="slidenum">
              <a:rPr lang="tr-TR" smtClean="0"/>
              <a:pPr/>
              <a:t>‹#›</a:t>
            </a:fld>
            <a:endParaRPr lang="tr-TR"/>
          </a:p>
        </p:txBody>
      </p:sp>
    </p:spTree>
  </p:cSld>
  <p:clrMapOvr>
    <a:masterClrMapping/>
  </p:clrMapOvr>
  <p:transition spd="med">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364D0454-82E0-476C-BE48-792E5193F779}" type="datetime1">
              <a:rPr lang="tr-TR" smtClean="0"/>
              <a:pPr/>
              <a:t>10.10.2012</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C081B6A-D1F5-45C3-AE4F-41161FCDDC79}" type="slidenum">
              <a:rPr lang="tr-TR" smtClean="0"/>
              <a:pPr/>
              <a:t>‹#›</a:t>
            </a:fld>
            <a:endParaRPr lang="tr-TR"/>
          </a:p>
        </p:txBody>
      </p:sp>
    </p:spTree>
  </p:cSld>
  <p:clrMapOvr>
    <a:masterClrMapping/>
  </p:clrMapOvr>
  <p:transition spd="med">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C24B9A6-0F08-4D7F-AAE3-65BA3FFB094E}" type="datetime1">
              <a:rPr lang="tr-TR" smtClean="0"/>
              <a:pPr/>
              <a:t>10.10.2012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081B6A-D1F5-45C3-AE4F-41161FCDDC79}" type="slidenum">
              <a:rPr lang="tr-TR" smtClean="0"/>
              <a:pPr/>
              <a:t>‹#›</a:t>
            </a:fld>
            <a:endParaRPr lang="tr-TR"/>
          </a:p>
        </p:txBody>
      </p:sp>
    </p:spTree>
  </p:cSld>
  <p:clrMapOvr>
    <a:masterClrMapping/>
  </p:clrMapOvr>
  <p:transition spd="med">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1E47E9-5754-459B-BD08-1AAA7709B33C}" type="datetime1">
              <a:rPr lang="tr-TR" smtClean="0"/>
              <a:pPr/>
              <a:t>10.10.2012</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C081B6A-D1F5-45C3-AE4F-41161FCDDC7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ransition spd="med">
    <p:wedge/>
  </p:transition>
  <p:timing>
    <p:tnLst>
      <p:par>
        <p:cTn id="1" dur="indefinite" restart="never" nodeType="tmRoot"/>
      </p:par>
    </p:tnLst>
  </p:timing>
  <p:hf hdr="0" ft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40544" y="476672"/>
            <a:ext cx="8062912" cy="1769641"/>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sz="3600" b="1" dirty="0" smtClean="0">
                <a:latin typeface="Arial" pitchFamily="34" charset="0"/>
                <a:cs typeface="Arial" pitchFamily="34" charset="0"/>
              </a:rPr>
              <a:t>AYDIN HACI KADRİYE ARSLAN REHBERLİK VE ARAŞTIRMA MERKEZİ </a:t>
            </a:r>
            <a:br>
              <a:rPr lang="tr-TR" sz="3600" b="1" dirty="0" smtClean="0">
                <a:latin typeface="Arial" pitchFamily="34" charset="0"/>
                <a:cs typeface="Arial" pitchFamily="34" charset="0"/>
              </a:rPr>
            </a:br>
            <a:endParaRPr lang="tr-TR" sz="3600" dirty="0">
              <a:latin typeface="Arial" pitchFamily="34" charset="0"/>
              <a:cs typeface="Arial" pitchFamily="34" charset="0"/>
            </a:endParaRPr>
          </a:p>
        </p:txBody>
      </p:sp>
      <p:sp>
        <p:nvSpPr>
          <p:cNvPr id="3" name="2 Alt Başlık"/>
          <p:cNvSpPr>
            <a:spLocks noGrp="1"/>
          </p:cNvSpPr>
          <p:nvPr>
            <p:ph type="subTitle" idx="1"/>
          </p:nvPr>
        </p:nvSpPr>
        <p:spPr>
          <a:xfrm>
            <a:off x="540544" y="2250280"/>
            <a:ext cx="8062912" cy="3987032"/>
          </a:xfrm>
        </p:spPr>
        <p:txBody>
          <a:bodyPr>
            <a:normAutofit/>
          </a:bodyPr>
          <a:lstStyle/>
          <a:p>
            <a:pPr algn="ctr"/>
            <a:r>
              <a:rPr lang="tr-TR" sz="2800" b="1" i="1" dirty="0" smtClean="0">
                <a:solidFill>
                  <a:schemeClr val="tx1"/>
                </a:solidFill>
                <a:latin typeface="Arial" pitchFamily="34" charset="0"/>
                <a:cs typeface="Arial" pitchFamily="34" charset="0"/>
              </a:rPr>
              <a:t> </a:t>
            </a:r>
          </a:p>
          <a:p>
            <a:pPr algn="ctr"/>
            <a:endParaRPr lang="tr-TR" sz="2800" b="1" i="1" dirty="0" smtClean="0">
              <a:solidFill>
                <a:schemeClr val="tx1"/>
              </a:solidFill>
              <a:latin typeface="Arial" pitchFamily="34" charset="0"/>
              <a:cs typeface="Arial" pitchFamily="34" charset="0"/>
            </a:endParaRPr>
          </a:p>
          <a:p>
            <a:pPr algn="ctr"/>
            <a:r>
              <a:rPr lang="tr-TR" sz="3200" b="1" i="1" dirty="0" smtClean="0">
                <a:latin typeface="Arial" pitchFamily="34" charset="0"/>
                <a:cs typeface="Arial" pitchFamily="34" charset="0"/>
              </a:rPr>
              <a:t>ETKİLİ SINIF YÖNETİMİ</a:t>
            </a:r>
            <a:endParaRPr lang="tr-TR" sz="3200" b="1" i="1" dirty="0" smtClean="0">
              <a:solidFill>
                <a:schemeClr val="tx1"/>
              </a:solidFill>
              <a:latin typeface="Arial" pitchFamily="34" charset="0"/>
              <a:cs typeface="Arial" pitchFamily="34" charset="0"/>
            </a:endParaRPr>
          </a:p>
          <a:p>
            <a:pPr algn="ctr"/>
            <a:endParaRPr lang="tr-TR" sz="3200" b="1" i="1" dirty="0" smtClean="0">
              <a:solidFill>
                <a:schemeClr val="tx1"/>
              </a:solidFill>
              <a:latin typeface="Arial" pitchFamily="34" charset="0"/>
              <a:cs typeface="Arial" pitchFamily="34" charset="0"/>
            </a:endParaRPr>
          </a:p>
          <a:p>
            <a:pPr algn="ctr"/>
            <a:endParaRPr lang="tr-TR" sz="3200" b="1" i="1" dirty="0" smtClean="0">
              <a:solidFill>
                <a:schemeClr val="tx1"/>
              </a:solidFill>
              <a:latin typeface="Arial" pitchFamily="34" charset="0"/>
              <a:cs typeface="Arial" pitchFamily="34" charset="0"/>
            </a:endParaRPr>
          </a:p>
          <a:p>
            <a:pPr algn="ctr"/>
            <a:endParaRPr lang="tr-TR" sz="3200" b="1" i="1" dirty="0" smtClean="0">
              <a:solidFill>
                <a:schemeClr val="tx1"/>
              </a:solidFill>
              <a:latin typeface="Arial" pitchFamily="34" charset="0"/>
              <a:cs typeface="Arial" pitchFamily="34" charset="0"/>
            </a:endParaRPr>
          </a:p>
          <a:p>
            <a:pPr algn="ctr"/>
            <a:r>
              <a:rPr lang="tr-TR" sz="3200" b="1" i="1" dirty="0" smtClean="0">
                <a:solidFill>
                  <a:srgbClr val="FFC000"/>
                </a:solidFill>
                <a:latin typeface="Arial" pitchFamily="34" charset="0"/>
                <a:cs typeface="Arial" pitchFamily="34" charset="0"/>
              </a:rPr>
              <a:t>EYLÜL 2012</a:t>
            </a:r>
            <a:endParaRPr lang="tr-TR" sz="3200" b="1" i="1" dirty="0">
              <a:solidFill>
                <a:srgbClr val="FFC000"/>
              </a:solidFill>
              <a:latin typeface="Arial" pitchFamily="34" charset="0"/>
              <a:cs typeface="Arial" pitchFamily="34" charset="0"/>
            </a:endParaRPr>
          </a:p>
        </p:txBody>
      </p:sp>
      <p:sp>
        <p:nvSpPr>
          <p:cNvPr id="7" name="6 Veri Yer Tutucusu"/>
          <p:cNvSpPr>
            <a:spLocks noGrp="1"/>
          </p:cNvSpPr>
          <p:nvPr>
            <p:ph type="dt" sz="half" idx="10"/>
          </p:nvPr>
        </p:nvSpPr>
        <p:spPr/>
        <p:txBody>
          <a:bodyPr/>
          <a:lstStyle/>
          <a:p>
            <a:fld id="{EF56E6D0-9843-48C4-B591-3F4EFAFD6A0F}"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1</a:t>
            </a:fld>
            <a:endParaRPr lang="tr-T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sz="3600" dirty="0" smtClean="0"/>
              <a:t>Sınıf yönetimi:</a:t>
            </a:r>
          </a:p>
          <a:p>
            <a:r>
              <a:rPr lang="tr-TR" sz="3600" dirty="0" smtClean="0"/>
              <a:t>Öğrenci davranışı güç, baskı ya da zorlama ile değil, öğrencilerin katılımı ve kendi istekleri ile öğrenir hale getirmektir.</a:t>
            </a:r>
          </a:p>
          <a:p>
            <a:r>
              <a:rPr lang="tr-TR" sz="3600" dirty="0" smtClean="0"/>
              <a:t>Basit anlatımı ile öğrenmeyi sağlayıcı bir sınıf ortamının oluşturulmasıdır.</a:t>
            </a:r>
          </a:p>
          <a:p>
            <a:endParaRPr lang="tr-TR" sz="3600" dirty="0" smtClean="0"/>
          </a:p>
          <a:p>
            <a:endParaRPr lang="tr-TR" sz="3600" dirty="0" smtClean="0"/>
          </a:p>
          <a:p>
            <a:endParaRPr lang="tr-TR" sz="3600" dirty="0" smtClean="0"/>
          </a:p>
          <a:p>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10</a:t>
            </a:fld>
            <a:endParaRPr lang="tr-TR"/>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57224" y="285728"/>
            <a:ext cx="7520940" cy="5572164"/>
          </a:xfrm>
        </p:spPr>
        <p:txBody>
          <a:bodyPr>
            <a:normAutofit fontScale="32500" lnSpcReduction="20000"/>
          </a:bodyPr>
          <a:lstStyle/>
          <a:p>
            <a:r>
              <a:rPr lang="tr-TR" sz="11100" dirty="0" smtClean="0"/>
              <a:t>Sınıf </a:t>
            </a:r>
            <a:r>
              <a:rPr lang="tr-TR" sz="11100" dirty="0" smtClean="0"/>
              <a:t>yönetimi ne </a:t>
            </a:r>
            <a:r>
              <a:rPr lang="tr-TR" sz="11100" dirty="0" smtClean="0"/>
              <a:t>değildir</a:t>
            </a:r>
            <a:r>
              <a:rPr lang="tr-TR" sz="11100" dirty="0" smtClean="0"/>
              <a:t>:</a:t>
            </a:r>
          </a:p>
          <a:p>
            <a:endParaRPr lang="tr-TR" sz="3600" dirty="0" smtClean="0"/>
          </a:p>
          <a:p>
            <a:r>
              <a:rPr lang="tr-TR" sz="9000" dirty="0" smtClean="0"/>
              <a:t>-Öğretmenin otoritesinin sınıfta hakim kılınması değildir.</a:t>
            </a:r>
          </a:p>
          <a:p>
            <a:endParaRPr lang="tr-TR" sz="9000" dirty="0" smtClean="0"/>
          </a:p>
          <a:p>
            <a:r>
              <a:rPr lang="tr-TR" sz="9000" dirty="0" smtClean="0"/>
              <a:t>-Disipline dayanan bir anlayış değildir.</a:t>
            </a:r>
          </a:p>
          <a:p>
            <a:endParaRPr lang="tr-TR" sz="9000" dirty="0" smtClean="0"/>
          </a:p>
          <a:p>
            <a:r>
              <a:rPr lang="tr-TR" sz="9000" dirty="0" smtClean="0"/>
              <a:t>-Öğretmen ve öğrenci ilişkilerinde aşırı kuralcılık değildir.</a:t>
            </a:r>
          </a:p>
          <a:p>
            <a:endParaRPr lang="tr-TR" sz="9000" dirty="0" smtClean="0"/>
          </a:p>
          <a:p>
            <a:r>
              <a:rPr lang="tr-TR" sz="9000" dirty="0" smtClean="0"/>
              <a:t>-</a:t>
            </a:r>
            <a:r>
              <a:rPr lang="tr-TR" sz="9600" dirty="0" smtClean="0"/>
              <a:t>Tek </a:t>
            </a:r>
            <a:r>
              <a:rPr lang="tr-TR" sz="9600" dirty="0" smtClean="0"/>
              <a:t>yönlü öğrenme değildir.</a:t>
            </a:r>
          </a:p>
          <a:p>
            <a:endParaRPr lang="tr-TR" sz="9000" dirty="0" smtClean="0"/>
          </a:p>
          <a:p>
            <a:endParaRPr lang="tr-TR" sz="9000" dirty="0" smtClean="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11</a:t>
            </a:fld>
            <a:endParaRPr lang="tr-TR"/>
          </a:p>
        </p:txBody>
      </p:sp>
    </p:spTree>
  </p:cSld>
  <p:clrMapOvr>
    <a:masterClrMapping/>
  </p:clrMapOvr>
  <p:transition spd="med">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SINIF YÖNETİMİ KONULARI:</a:t>
            </a:r>
            <a:endParaRPr lang="tr-TR" dirty="0"/>
          </a:p>
        </p:txBody>
      </p:sp>
      <p:sp>
        <p:nvSpPr>
          <p:cNvPr id="3" name="2 İçerik Yer Tutucusu"/>
          <p:cNvSpPr>
            <a:spLocks noGrp="1"/>
          </p:cNvSpPr>
          <p:nvPr>
            <p:ph idx="1"/>
          </p:nvPr>
        </p:nvSpPr>
        <p:spPr/>
        <p:txBody>
          <a:bodyPr>
            <a:normAutofit/>
          </a:bodyPr>
          <a:lstStyle/>
          <a:p>
            <a:r>
              <a:rPr lang="tr-TR" sz="3200" dirty="0" smtClean="0"/>
              <a:t>-Sınıf  yönetimi ile ilgili temel kavramlar,</a:t>
            </a:r>
          </a:p>
          <a:p>
            <a:r>
              <a:rPr lang="tr-TR" sz="3200" dirty="0" smtClean="0"/>
              <a:t>-Sınıf içi iletişim ve etkileşim,</a:t>
            </a:r>
          </a:p>
          <a:p>
            <a:r>
              <a:rPr lang="tr-TR" sz="3200" dirty="0" smtClean="0"/>
              <a:t>-Sınıf yönetimi kavramının sınıfta disiplin sağlamadan farklı yönleri ve temel özellikleri,</a:t>
            </a:r>
          </a:p>
          <a:p>
            <a:r>
              <a:rPr lang="tr-TR" sz="3200" dirty="0" smtClean="0"/>
              <a:t>-Sınıf yönetimi ve disiplin modelleri,</a:t>
            </a:r>
          </a:p>
          <a:p>
            <a:endParaRPr lang="tr-TR" sz="32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12</a:t>
            </a:fld>
            <a:endParaRPr lang="tr-TR"/>
          </a:p>
        </p:txBody>
      </p:sp>
    </p:spTree>
  </p:cSld>
  <p:clrMapOvr>
    <a:masterClrMapping/>
  </p:clrMapOvr>
  <p:transition spd="med">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sz="3600" dirty="0" smtClean="0"/>
              <a:t>-Sınıfta kurallar geliştirme ve uygulama,</a:t>
            </a:r>
          </a:p>
          <a:p>
            <a:r>
              <a:rPr lang="tr-TR" sz="3600" dirty="0" smtClean="0"/>
              <a:t>-Motivasyon (güdüleme)</a:t>
            </a:r>
          </a:p>
          <a:p>
            <a:r>
              <a:rPr lang="tr-TR" sz="3600" dirty="0" smtClean="0"/>
              <a:t>-Sınıfta istenmeyen davranışların yönetimi,</a:t>
            </a:r>
          </a:p>
          <a:p>
            <a:r>
              <a:rPr lang="tr-TR" sz="3600" dirty="0" smtClean="0"/>
              <a:t>- Sınıfta zaman yönetimi,</a:t>
            </a:r>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13</a:t>
            </a:fld>
            <a:endParaRPr lang="tr-TR"/>
          </a:p>
        </p:txBody>
      </p:sp>
    </p:spTree>
  </p:cSld>
  <p:clrMapOvr>
    <a:masterClrMapping/>
  </p:clrMapOvr>
  <p:transition spd="med">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sz="3600" dirty="0" smtClean="0"/>
              <a:t>-Sınıf ortamında eğitim teknolojilerinin fonksiyonel kullanımı,</a:t>
            </a:r>
          </a:p>
          <a:p>
            <a:r>
              <a:rPr lang="tr-TR" sz="3600" dirty="0" smtClean="0"/>
              <a:t>-Sınıf organizasyonu,</a:t>
            </a:r>
          </a:p>
          <a:p>
            <a:r>
              <a:rPr lang="tr-TR" sz="3600" dirty="0" smtClean="0"/>
              <a:t>-Davranış sorunlarının nedenleri,</a:t>
            </a:r>
          </a:p>
          <a:p>
            <a:r>
              <a:rPr lang="tr-TR" sz="3600" dirty="0" smtClean="0"/>
              <a:t>-Öğrenmeye uygun sınıf ortamı oluşturma</a:t>
            </a:r>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14</a:t>
            </a:fld>
            <a:endParaRPr lang="tr-TR"/>
          </a:p>
        </p:txBody>
      </p:sp>
    </p:spTree>
  </p:cSld>
  <p:clrMapOvr>
    <a:masterClrMapping/>
  </p:clrMapOvr>
  <p:transition spd="med">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507288" cy="6050144"/>
          </a:xfrm>
        </p:spPr>
        <p:txBody>
          <a:bodyPr>
            <a:normAutofit/>
          </a:bodyPr>
          <a:lstStyle/>
          <a:p>
            <a:r>
              <a:rPr lang="tr-TR" dirty="0" smtClean="0">
                <a:latin typeface="Arial" pitchFamily="34" charset="0"/>
                <a:cs typeface="Arial" pitchFamily="34" charset="0"/>
              </a:rPr>
              <a:t> </a:t>
            </a:r>
            <a:r>
              <a:rPr lang="tr-TR" sz="2800" u="sng" dirty="0" smtClean="0"/>
              <a:t>ÖĞRETMENLERDE OLUMLU TUTUM VE DAVRANIŞLAR</a:t>
            </a:r>
          </a:p>
          <a:p>
            <a:r>
              <a:rPr lang="tr-TR" sz="3600" dirty="0" smtClean="0"/>
              <a:t>    Neden bazı </a:t>
            </a:r>
          </a:p>
          <a:p>
            <a:pPr>
              <a:buNone/>
            </a:pPr>
            <a:r>
              <a:rPr lang="tr-TR" sz="3600" dirty="0" smtClean="0"/>
              <a:t>Öğrenciler derse</a:t>
            </a:r>
          </a:p>
          <a:p>
            <a:pPr>
              <a:buNone/>
            </a:pPr>
            <a:r>
              <a:rPr lang="tr-TR" sz="3600" dirty="0" smtClean="0"/>
              <a:t>Devam etmezler, </a:t>
            </a:r>
          </a:p>
          <a:p>
            <a:pPr>
              <a:buNone/>
            </a:pPr>
            <a:r>
              <a:rPr lang="tr-TR" sz="3600" dirty="0" smtClean="0"/>
              <a:t>Veya hep geç gelirler</a:t>
            </a:r>
          </a:p>
          <a:p>
            <a:pPr>
              <a:buNone/>
            </a:pPr>
            <a:r>
              <a:rPr lang="tr-TR" sz="3600" dirty="0" smtClean="0"/>
              <a:t>Neden bazı öğrenciler</a:t>
            </a:r>
          </a:p>
          <a:p>
            <a:pPr>
              <a:buNone/>
            </a:pPr>
            <a:r>
              <a:rPr lang="tr-TR" sz="3600" dirty="0" smtClean="0"/>
              <a:t>Dersi dinlemek için isteksizdirler.</a:t>
            </a:r>
          </a:p>
        </p:txBody>
      </p:sp>
      <p:sp>
        <p:nvSpPr>
          <p:cNvPr id="7" name="6 Veri Yer Tutucusu"/>
          <p:cNvSpPr>
            <a:spLocks noGrp="1"/>
          </p:cNvSpPr>
          <p:nvPr>
            <p:ph type="dt" sz="half" idx="10"/>
          </p:nvPr>
        </p:nvSpPr>
        <p:spPr/>
        <p:txBody>
          <a:bodyPr/>
          <a:lstStyle/>
          <a:p>
            <a:fld id="{F1C0E734-F849-4ABE-A71A-0ADE4017FAF6}"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15</a:t>
            </a:fld>
            <a:endParaRPr lang="tr-TR"/>
          </a:p>
        </p:txBody>
      </p:sp>
      <p:pic>
        <p:nvPicPr>
          <p:cNvPr id="5" name="4 Resim" descr="images[7].jpg"/>
          <p:cNvPicPr>
            <a:picLocks noChangeAspect="1"/>
          </p:cNvPicPr>
          <p:nvPr/>
        </p:nvPicPr>
        <p:blipFill>
          <a:blip r:embed="rId2" cstate="print"/>
          <a:stretch>
            <a:fillRect/>
          </a:stretch>
        </p:blipFill>
        <p:spPr>
          <a:xfrm>
            <a:off x="4751512" y="980728"/>
            <a:ext cx="4068960" cy="3290127"/>
          </a:xfrm>
          <a:prstGeom prst="rect">
            <a:avLst/>
          </a:prstGeom>
        </p:spPr>
      </p:pic>
    </p:spTree>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sz="3600" dirty="0" smtClean="0"/>
              <a:t>   	Neden bazı öğrenciler ders esnasında istenmeyen davranışlar gösterirler?</a:t>
            </a:r>
          </a:p>
          <a:p>
            <a:pPr>
              <a:buNone/>
            </a:pPr>
            <a:r>
              <a:rPr lang="tr-TR" sz="3600" dirty="0" smtClean="0"/>
              <a:t>	     Neden bazı öğrenciler ders esnasında kendi hayal dünyasındadırlar?</a:t>
            </a:r>
          </a:p>
          <a:p>
            <a:endParaRPr lang="tr-TR"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16</a:t>
            </a:fld>
            <a:endParaRPr lang="tr-TR"/>
          </a:p>
        </p:txBody>
      </p:sp>
    </p:spTree>
  </p:cSld>
  <p:clrMapOvr>
    <a:masterClrMapping/>
  </p:clrMapOvr>
  <p:transition spd="med">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r>
              <a:rPr lang="tr-TR" sz="3600" dirty="0" smtClean="0"/>
              <a:t>	Neden bazı öğrenciler sürekli teneffüs olmasını isterler?</a:t>
            </a:r>
          </a:p>
          <a:p>
            <a:endParaRPr lang="tr-TR"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17</a:t>
            </a:fld>
            <a:endParaRPr lang="tr-TR"/>
          </a:p>
        </p:txBody>
      </p:sp>
      <p:pic>
        <p:nvPicPr>
          <p:cNvPr id="12290" name="Picture 2" descr="C:\Users\MC\Desktop\imagesCA13S30S.jpg"/>
          <p:cNvPicPr>
            <a:picLocks noChangeAspect="1" noChangeArrowheads="1"/>
          </p:cNvPicPr>
          <p:nvPr/>
        </p:nvPicPr>
        <p:blipFill>
          <a:blip r:embed="rId2" cstate="print"/>
          <a:srcRect/>
          <a:stretch>
            <a:fillRect/>
          </a:stretch>
        </p:blipFill>
        <p:spPr bwMode="auto">
          <a:xfrm>
            <a:off x="2267745" y="2844660"/>
            <a:ext cx="6264696" cy="3312367"/>
          </a:xfrm>
          <a:prstGeom prst="rect">
            <a:avLst/>
          </a:prstGeom>
          <a:noFill/>
        </p:spPr>
      </p:pic>
    </p:spTree>
  </p:cSld>
  <p:clrMapOvr>
    <a:masterClrMapping/>
  </p:clrMapOvr>
  <p:transition spd="med">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712968" cy="6050144"/>
          </a:xfrm>
        </p:spPr>
        <p:txBody>
          <a:bodyPr>
            <a:normAutofit/>
          </a:bodyPr>
          <a:lstStyle/>
          <a:p>
            <a:pPr lvl="0"/>
            <a:r>
              <a:rPr lang="tr-TR" sz="3600" dirty="0" smtClean="0"/>
              <a:t>	     </a:t>
            </a:r>
            <a:r>
              <a:rPr lang="tr-TR" sz="3200" dirty="0" smtClean="0"/>
              <a:t>Dışarıdan bakıldığında veya klasik eğitim anlayışında bu sorunların öğrencilerden kaynaklanan sorunlar olduğu ve çözümünü de öğrencilerin bulması gerektiği düşünülür.</a:t>
            </a:r>
          </a:p>
          <a:p>
            <a:pPr lvl="0"/>
            <a:r>
              <a:rPr lang="tr-TR" sz="3200" dirty="0"/>
              <a:t>	</a:t>
            </a:r>
            <a:r>
              <a:rPr lang="tr-TR" sz="3200" dirty="0" smtClean="0"/>
              <a:t>     Ama yeni eğitim anlayışına göre bu sorunların çeşitli nedenleri ve farklı kaynakları var bunların içerisinde birazdan sayacağımız öğretmen tutum ve davranışları da öğrenci davranışları üzerinde çok etkili.</a:t>
            </a:r>
          </a:p>
          <a:p>
            <a:pPr>
              <a:buNone/>
            </a:pPr>
            <a:endParaRPr lang="tr-TR" sz="2800" dirty="0">
              <a:latin typeface="Arial" pitchFamily="34" charset="0"/>
              <a:cs typeface="Arial" pitchFamily="34" charset="0"/>
            </a:endParaRPr>
          </a:p>
        </p:txBody>
      </p:sp>
      <p:sp>
        <p:nvSpPr>
          <p:cNvPr id="7" name="6 Veri Yer Tutucusu"/>
          <p:cNvSpPr>
            <a:spLocks noGrp="1"/>
          </p:cNvSpPr>
          <p:nvPr>
            <p:ph type="dt" sz="half" idx="10"/>
          </p:nvPr>
        </p:nvSpPr>
        <p:spPr/>
        <p:txBody>
          <a:bodyPr/>
          <a:lstStyle/>
          <a:p>
            <a:fld id="{AB30B20A-E016-48F1-A81D-F7A72BBA0DAD}"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18</a:t>
            </a:fld>
            <a:endParaRPr lang="tr-TR"/>
          </a:p>
        </p:txBody>
      </p:sp>
    </p:spTree>
  </p:cSld>
  <p:clrMapOvr>
    <a:masterClrMapping/>
  </p:clrMapOvr>
  <p:transition spd="med">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4000" dirty="0" smtClean="0"/>
              <a:t>		</a:t>
            </a:r>
            <a:r>
              <a:rPr lang="tr-TR" sz="3600" dirty="0" smtClean="0"/>
              <a:t>Öğretmen gücünü öğrencilerle açık ,içten , dürüst , yanılabileceğini   kabul eden , iyi ilişkiler kurarak , sınıfın havasını sosyal açıdan iyi yapılandırarak kullanmalıdır</a:t>
            </a:r>
            <a:r>
              <a:rPr lang="tr-TR" sz="3600" dirty="0"/>
              <a:t>.</a:t>
            </a:r>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19</a:t>
            </a:fld>
            <a:endParaRPr lang="tr-TR"/>
          </a:p>
        </p:txBody>
      </p:sp>
    </p:spTree>
  </p:cSld>
  <p:clrMapOvr>
    <a:masterClrMapping/>
  </p:clrMapOvr>
  <p:transition spd="med">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ETKİLİ SINIF YÖNETİMİ</a:t>
            </a:r>
            <a:endParaRPr lang="tr-TR" dirty="0"/>
          </a:p>
        </p:txBody>
      </p:sp>
      <p:sp>
        <p:nvSpPr>
          <p:cNvPr id="3" name="2 İçerik Yer Tutucusu"/>
          <p:cNvSpPr>
            <a:spLocks noGrp="1"/>
          </p:cNvSpPr>
          <p:nvPr>
            <p:ph idx="1"/>
          </p:nvPr>
        </p:nvSpPr>
        <p:spPr>
          <a:xfrm>
            <a:off x="822960" y="1100628"/>
            <a:ext cx="7853496" cy="4128572"/>
          </a:xfrm>
        </p:spPr>
        <p:txBody>
          <a:bodyPr>
            <a:noAutofit/>
          </a:bodyPr>
          <a:lstStyle/>
          <a:p>
            <a:r>
              <a:rPr lang="tr-TR" sz="3600" dirty="0" smtClean="0"/>
              <a:t>	    Sosyal bir kurum olan okul,bireyin ve toplumun  eğitim ihtiyacının karşılanması için oluşturulmuş organize ve formal bir örgüt olarak olarak karşımıza çıkar.</a:t>
            </a:r>
            <a:endParaRPr lang="tr-TR" sz="32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2</a:t>
            </a:fld>
            <a:endParaRPr lang="tr-TR"/>
          </a:p>
        </p:txBody>
      </p:sp>
    </p:spTree>
  </p:cSld>
  <p:clrMapOvr>
    <a:masterClrMapping/>
  </p:clrMapOvr>
  <p:transition spd="med">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4400" dirty="0" smtClean="0"/>
              <a:t>	   </a:t>
            </a:r>
            <a:r>
              <a:rPr lang="tr-TR" sz="3900" dirty="0" smtClean="0"/>
              <a:t>Öğretmen sabırlı, soğukkanlı , öfkesini yenebilen, olumsuz duygularını bastırabilen duygu ve heyecanlarını normal düzeyde tutan birey olmalıdır.</a:t>
            </a:r>
          </a:p>
          <a:p>
            <a:endParaRPr lang="tr-TR" sz="39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20</a:t>
            </a:fld>
            <a:endParaRPr lang="tr-TR"/>
          </a:p>
        </p:txBody>
      </p:sp>
    </p:spTree>
  </p:cSld>
  <p:clrMapOvr>
    <a:masterClrMapping/>
  </p:clrMapOvr>
  <p:transition spd="med">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507288" cy="6050144"/>
          </a:xfrm>
        </p:spPr>
        <p:txBody>
          <a:bodyPr>
            <a:normAutofit/>
          </a:bodyPr>
          <a:lstStyle/>
          <a:p>
            <a:pPr lvl="0"/>
            <a:r>
              <a:rPr lang="tr-TR" sz="2800" dirty="0" smtClean="0">
                <a:latin typeface="Arial" pitchFamily="34" charset="0"/>
                <a:cs typeface="Arial" pitchFamily="34" charset="0"/>
              </a:rPr>
              <a:t> 	    </a:t>
            </a:r>
            <a:r>
              <a:rPr lang="tr-TR" sz="3200" dirty="0" smtClean="0"/>
              <a:t>Öğrencilerden biri öğretmenle tartışmaya girdiğinde, sakinlik korunmalı ve gerginlik yaratan durumdan mümkün olduğunca uzaklaşılmalı.</a:t>
            </a:r>
          </a:p>
          <a:p>
            <a:pPr lvl="0"/>
            <a:r>
              <a:rPr lang="tr-TR" sz="3200" dirty="0" smtClean="0"/>
              <a:t>	    Sınıfta ortaya çıkan önemli olaylara ilişkin anekdot tutulmalı.</a:t>
            </a:r>
          </a:p>
        </p:txBody>
      </p:sp>
      <p:sp>
        <p:nvSpPr>
          <p:cNvPr id="7" name="6 Veri Yer Tutucusu"/>
          <p:cNvSpPr>
            <a:spLocks noGrp="1"/>
          </p:cNvSpPr>
          <p:nvPr>
            <p:ph type="dt" sz="half" idx="10"/>
          </p:nvPr>
        </p:nvSpPr>
        <p:spPr/>
        <p:txBody>
          <a:bodyPr/>
          <a:lstStyle/>
          <a:p>
            <a:fld id="{4B69883B-3AB5-455C-9F10-C23D992986C3}"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21</a:t>
            </a:fld>
            <a:endParaRPr lang="tr-TR"/>
          </a:p>
        </p:txBody>
      </p:sp>
    </p:spTree>
  </p:cSld>
  <p:clrMapOvr>
    <a:masterClrMapping/>
  </p:clrMapOvr>
  <p:transition spd="med">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22960" y="571480"/>
            <a:ext cx="7520940" cy="2425473"/>
          </a:xfrm>
        </p:spPr>
        <p:txBody>
          <a:bodyPr/>
          <a:lstStyle/>
          <a:p>
            <a:pPr lvl="8">
              <a:buNone/>
            </a:pPr>
            <a:endParaRPr lang="tr-TR" sz="1400" dirty="0" smtClean="0"/>
          </a:p>
          <a:p>
            <a:pPr lvl="0"/>
            <a:r>
              <a:rPr lang="tr-TR" sz="2800" dirty="0" smtClean="0"/>
              <a:t>	SINIFTA KONTROL EDİLEMEYECEK OLAYLAR OLDUĞUNDA OKUL YÖNETİMİNE HABER VERİLMELİ.</a:t>
            </a:r>
          </a:p>
          <a:p>
            <a:pPr lvl="0"/>
            <a:endParaRPr lang="tr-TR" sz="3600" dirty="0" smtClean="0"/>
          </a:p>
          <a:p>
            <a:endParaRPr lang="tr-TR"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22</a:t>
            </a:fld>
            <a:endParaRPr lang="tr-TR"/>
          </a:p>
        </p:txBody>
      </p:sp>
      <p:pic>
        <p:nvPicPr>
          <p:cNvPr id="6" name="Picture 2" descr="C:\Users\MC\Desktop\imagesCA2IV2E0.jpg"/>
          <p:cNvPicPr>
            <a:picLocks noChangeAspect="1" noChangeArrowheads="1"/>
          </p:cNvPicPr>
          <p:nvPr/>
        </p:nvPicPr>
        <p:blipFill>
          <a:blip r:embed="rId2" cstate="print"/>
          <a:stretch>
            <a:fillRect/>
          </a:stretch>
        </p:blipFill>
        <p:spPr bwMode="auto">
          <a:xfrm>
            <a:off x="1187624" y="2214554"/>
            <a:ext cx="6984776" cy="4382798"/>
          </a:xfrm>
          <a:prstGeom prst="rect">
            <a:avLst/>
          </a:prstGeom>
          <a:noFill/>
        </p:spPr>
      </p:pic>
    </p:spTree>
  </p:cSld>
  <p:clrMapOvr>
    <a:masterClrMapping/>
  </p:clrMapOvr>
  <p:transition spd="med">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476672"/>
            <a:ext cx="8784976" cy="5978136"/>
          </a:xfrm>
        </p:spPr>
        <p:txBody>
          <a:bodyPr>
            <a:normAutofit/>
          </a:bodyPr>
          <a:lstStyle/>
          <a:p>
            <a:pPr lvl="0">
              <a:buNone/>
            </a:pPr>
            <a:r>
              <a:rPr lang="tr-TR" sz="3600" i="1" dirty="0" smtClean="0">
                <a:latin typeface="Arial" pitchFamily="34" charset="0"/>
                <a:cs typeface="Arial" pitchFamily="34" charset="0"/>
              </a:rPr>
              <a:t> </a:t>
            </a:r>
            <a:r>
              <a:rPr lang="tr-TR" sz="3600" dirty="0" smtClean="0"/>
              <a:t> 	</a:t>
            </a:r>
          </a:p>
          <a:p>
            <a:pPr lvl="0">
              <a:buNone/>
            </a:pPr>
            <a:r>
              <a:rPr lang="tr-TR" sz="3600" dirty="0"/>
              <a:t>	</a:t>
            </a:r>
            <a:r>
              <a:rPr lang="tr-TR" sz="3600" dirty="0" smtClean="0"/>
              <a:t>       Aşırı otoriter öğretmen,  öğrenciyi korkutur  öğretmenin onları arkadaşlarının önünde zor duruma düşüreceğini  düşünmeleri öğrencilerde kaygı yaratır.</a:t>
            </a:r>
          </a:p>
          <a:p>
            <a:pPr lvl="0">
              <a:buNone/>
            </a:pPr>
            <a:endParaRPr lang="tr-TR" sz="2800" dirty="0" smtClean="0"/>
          </a:p>
          <a:p>
            <a:pPr lvl="0">
              <a:buNone/>
            </a:pPr>
            <a:endParaRPr lang="tr-TR" sz="2800" dirty="0" smtClean="0"/>
          </a:p>
          <a:p>
            <a:pPr lvl="0">
              <a:buNone/>
            </a:pPr>
            <a:endParaRPr lang="tr-TR" sz="2800" dirty="0" smtClean="0"/>
          </a:p>
          <a:p>
            <a:pPr>
              <a:buNone/>
            </a:pPr>
            <a:endParaRPr lang="tr-TR" dirty="0"/>
          </a:p>
        </p:txBody>
      </p:sp>
      <p:sp>
        <p:nvSpPr>
          <p:cNvPr id="7" name="6 Veri Yer Tutucusu"/>
          <p:cNvSpPr>
            <a:spLocks noGrp="1"/>
          </p:cNvSpPr>
          <p:nvPr>
            <p:ph type="dt" sz="half" idx="10"/>
          </p:nvPr>
        </p:nvSpPr>
        <p:spPr/>
        <p:txBody>
          <a:bodyPr/>
          <a:lstStyle/>
          <a:p>
            <a:fld id="{9B24ECD2-5740-49D5-BC23-E4C1CE19589A}"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23</a:t>
            </a:fld>
            <a:endParaRPr lang="tr-TR"/>
          </a:p>
        </p:txBody>
      </p:sp>
    </p:spTree>
  </p:cSld>
  <p:clrMapOvr>
    <a:masterClrMapping/>
  </p:clrMapOvr>
  <p:transition spd="med">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r>
              <a:rPr lang="tr-TR" sz="3600" dirty="0" smtClean="0"/>
              <a:t>	     Öğretmen her söz ve eyleminin farklı öğrencileri nasıl etkileyeceğini düşünüp , uygun ve olumlu davranmalıdır.</a:t>
            </a:r>
            <a:endParaRPr lang="tr-TR" sz="3600"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24</a:t>
            </a:fld>
            <a:endParaRPr lang="tr-TR"/>
          </a:p>
        </p:txBody>
      </p:sp>
    </p:spTree>
  </p:cSld>
  <p:clrMapOvr>
    <a:masterClrMapping/>
  </p:clrMapOvr>
  <p:transition spd="med">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4000" dirty="0" smtClean="0"/>
              <a:t>    	</a:t>
            </a:r>
            <a:r>
              <a:rPr lang="tr-TR" sz="3900" dirty="0" smtClean="0"/>
              <a:t>İstenmeyen davranışa karşı isteneni çağrıştırıcı davranmak, istenen davranışa inandırmak  ve davranışı güçlendirmek, olumlu yöntemlerden bazılarıdır.</a:t>
            </a:r>
            <a:endParaRPr lang="tr-TR" sz="2800" dirty="0" smtClean="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25</a:t>
            </a:fld>
            <a:endParaRPr lang="tr-TR"/>
          </a:p>
        </p:txBody>
      </p:sp>
    </p:spTree>
  </p:cSld>
  <p:clrMapOvr>
    <a:masterClrMapping/>
  </p:clrMapOvr>
  <p:transition spd="med">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sz="3600" dirty="0" smtClean="0"/>
              <a:t> </a:t>
            </a:r>
            <a:r>
              <a:rPr lang="tr-TR" sz="3600" dirty="0" smtClean="0"/>
              <a:t>Gülümsemek </a:t>
            </a:r>
            <a:r>
              <a:rPr lang="tr-TR" sz="3600" dirty="0" smtClean="0"/>
              <a:t>,</a:t>
            </a:r>
          </a:p>
          <a:p>
            <a:r>
              <a:rPr lang="tr-TR" sz="3600" dirty="0" smtClean="0"/>
              <a:t> </a:t>
            </a:r>
            <a:r>
              <a:rPr lang="tr-TR" sz="3600" dirty="0" smtClean="0"/>
              <a:t>güzel giyinmek , </a:t>
            </a:r>
            <a:endParaRPr lang="tr-TR" sz="3600" dirty="0" smtClean="0"/>
          </a:p>
          <a:p>
            <a:r>
              <a:rPr lang="tr-TR" sz="3600" dirty="0" smtClean="0"/>
              <a:t> öğrenciyi </a:t>
            </a:r>
            <a:r>
              <a:rPr lang="tr-TR" sz="3600" dirty="0" smtClean="0"/>
              <a:t>çok iyi tanımak</a:t>
            </a:r>
            <a:r>
              <a:rPr lang="tr-TR" sz="3600" dirty="0" smtClean="0"/>
              <a:t>,</a:t>
            </a:r>
          </a:p>
          <a:p>
            <a:r>
              <a:rPr lang="tr-TR" sz="3600" dirty="0" smtClean="0"/>
              <a:t> öğrenciden </a:t>
            </a:r>
            <a:r>
              <a:rPr lang="tr-TR" sz="3600" dirty="0" smtClean="0"/>
              <a:t>yana tavır, </a:t>
            </a:r>
            <a:endParaRPr lang="tr-TR" sz="3600" dirty="0" smtClean="0"/>
          </a:p>
          <a:p>
            <a:r>
              <a:rPr lang="tr-TR" sz="3600" dirty="0" smtClean="0"/>
              <a:t> sevincini </a:t>
            </a:r>
            <a:r>
              <a:rPr lang="tr-TR" sz="3600" dirty="0" smtClean="0"/>
              <a:t>paylaşmak, üzüntülü olduğunda , neden olduğunu sormak.</a:t>
            </a:r>
            <a:endParaRPr lang="tr-TR" sz="4000" dirty="0" smtClean="0"/>
          </a:p>
          <a:p>
            <a:endParaRPr lang="tr-TR"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26</a:t>
            </a:fld>
            <a:endParaRPr lang="tr-TR"/>
          </a:p>
        </p:txBody>
      </p:sp>
    </p:spTree>
  </p:cSld>
  <p:clrMapOvr>
    <a:masterClrMapping/>
  </p:clrMapOvr>
  <p:transition spd="med">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3600" dirty="0" smtClean="0"/>
              <a:t>	    İletişim sadece sözle değil çok daha etkileyici olabilen  kısa sürede sonuç getiren göz teması, el kol yüz hareketleri , yürüyüş biçimi, öğrenciye yaklaşma, dokunma, şekilleriyle kurulmalıdır.</a:t>
            </a:r>
            <a:endParaRPr lang="tr-TR" sz="3600"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27</a:t>
            </a:fld>
            <a:endParaRPr lang="tr-TR"/>
          </a:p>
        </p:txBody>
      </p:sp>
    </p:spTree>
  </p:cSld>
  <p:clrMapOvr>
    <a:masterClrMapping/>
  </p:clrMapOvr>
  <p:transition spd="med">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3600" dirty="0" smtClean="0"/>
              <a:t>	    Ümit ve güven vermek “Sende benim gibisin, bana benzer özelliklerin var”</a:t>
            </a:r>
          </a:p>
          <a:p>
            <a:r>
              <a:rPr lang="tr-TR" sz="3600" dirty="0" smtClean="0"/>
              <a:t>	Günaydın , lütfen , tabii ki  neden olmasın, özür dilerim demek.</a:t>
            </a:r>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28</a:t>
            </a:fld>
            <a:endParaRPr lang="tr-TR"/>
          </a:p>
        </p:txBody>
      </p:sp>
    </p:spTree>
  </p:cSld>
  <p:clrMapOvr>
    <a:masterClrMapping/>
  </p:clrMapOvr>
  <p:transition spd="med">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pPr marL="0" lvl="0" indent="0">
              <a:spcBef>
                <a:spcPts val="0"/>
              </a:spcBef>
            </a:pPr>
            <a:r>
              <a:rPr lang="tr-TR" sz="3600" dirty="0" smtClean="0">
                <a:solidFill>
                  <a:srgbClr val="000000"/>
                </a:solidFill>
              </a:rPr>
              <a:t>     Derse başlamadan önce tahtanın bir köşesine , konu ile ilgili sorular yazmak.</a:t>
            </a:r>
            <a:endParaRPr lang="tr-TR" sz="3600" dirty="0">
              <a:solidFill>
                <a:srgbClr val="000000"/>
              </a:solidFill>
            </a:endParaRPr>
          </a:p>
          <a:p>
            <a:pPr>
              <a:buNone/>
            </a:pPr>
            <a:endParaRPr lang="tr-TR"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29</a:t>
            </a:fld>
            <a:endParaRPr lang="tr-TR"/>
          </a:p>
        </p:txBody>
      </p:sp>
    </p:spTree>
  </p:cSld>
  <p:clrMapOvr>
    <a:masterClrMapping/>
  </p:clrMapOvr>
  <p:transition spd="med">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3600" dirty="0" smtClean="0"/>
              <a:t>       Okul denilince de ilk akla gelen şey çoğu kez sınıftır, Sınıf  ise belli bir yerde toplanarak, bir ya da birkaç öğretmenin gözetim ve yönetimi altında ders gören öğrenci kümesi biçiminde tanımlanabilir.</a:t>
            </a:r>
          </a:p>
          <a:p>
            <a:endParaRPr lang="tr-TR"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3</a:t>
            </a:fld>
            <a:endParaRPr lang="tr-TR"/>
          </a:p>
        </p:txBody>
      </p:sp>
    </p:spTree>
  </p:cSld>
  <p:clrMapOvr>
    <a:masterClrMapping/>
  </p:clrMapOvr>
  <p:transition spd="med">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3600" dirty="0" smtClean="0"/>
              <a:t>	    Öğrencilerin isimlerini en kısa zamanda öğrenerek, her fırsatta öğrencilere isimleri ile hitap etmek.</a:t>
            </a:r>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30</a:t>
            </a:fld>
            <a:endParaRPr lang="tr-TR"/>
          </a:p>
        </p:txBody>
      </p:sp>
      <p:pic>
        <p:nvPicPr>
          <p:cNvPr id="6" name="Picture 2" descr="C:\Users\MC\Desktop\imagesCAMWO044.jpg"/>
          <p:cNvPicPr>
            <a:picLocks noChangeAspect="1" noChangeArrowheads="1"/>
          </p:cNvPicPr>
          <p:nvPr/>
        </p:nvPicPr>
        <p:blipFill>
          <a:blip r:embed="rId2" cstate="print"/>
          <a:stretch>
            <a:fillRect/>
          </a:stretch>
        </p:blipFill>
        <p:spPr bwMode="auto">
          <a:xfrm>
            <a:off x="3923928" y="3789040"/>
            <a:ext cx="4824536" cy="2520280"/>
          </a:xfrm>
          <a:prstGeom prst="rect">
            <a:avLst/>
          </a:prstGeom>
          <a:noFill/>
        </p:spPr>
      </p:pic>
    </p:spTree>
  </p:cSld>
  <p:clrMapOvr>
    <a:masterClrMapping/>
  </p:clrMapOvr>
  <p:transition spd="med">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sz="3600" dirty="0" smtClean="0"/>
              <a:t>   	</a:t>
            </a:r>
            <a:r>
              <a:rPr lang="tr-TR" sz="3900" dirty="0" smtClean="0"/>
              <a:t>Öğretmen öğrenci sorunlarının çözüleceğine inanmalı ve bunun için vakit ayırmalıdır.</a:t>
            </a:r>
          </a:p>
          <a:p>
            <a:r>
              <a:rPr lang="tr-TR" sz="3900" dirty="0" smtClean="0"/>
              <a:t>	Öğretmen sorunu olan her öğrenci ile bir olmalı ama kendi kimliğini unutmamalıdır.</a:t>
            </a:r>
          </a:p>
          <a:p>
            <a:endParaRPr lang="tr-TR" sz="39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31</a:t>
            </a:fld>
            <a:endParaRPr lang="tr-TR"/>
          </a:p>
        </p:txBody>
      </p:sp>
    </p:spTree>
  </p:cSld>
  <p:clrMapOvr>
    <a:masterClrMapping/>
  </p:clrMapOvr>
  <p:transition spd="med">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4000" dirty="0" smtClean="0"/>
              <a:t>	   Öğretmen öğrenci sorunlarının gizliliğine saygı duymalıdır.</a:t>
            </a:r>
          </a:p>
          <a:p>
            <a:r>
              <a:rPr lang="tr-TR" sz="4000" dirty="0" smtClean="0"/>
              <a:t>	dayak atan bir öğretmen , dayak atmayı öğrenciye öğretendir.</a:t>
            </a:r>
            <a:endParaRPr lang="tr-TR" sz="4000"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32</a:t>
            </a:fld>
            <a:endParaRPr lang="tr-TR"/>
          </a:p>
        </p:txBody>
      </p:sp>
    </p:spTree>
  </p:cSld>
  <p:clrMapOvr>
    <a:masterClrMapping/>
  </p:clrMapOvr>
  <p:transition spd="med">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507288" cy="5978136"/>
          </a:xfrm>
        </p:spPr>
        <p:txBody>
          <a:bodyPr>
            <a:normAutofit/>
          </a:bodyPr>
          <a:lstStyle/>
          <a:p>
            <a:r>
              <a:rPr lang="tr-TR" sz="4800" dirty="0" smtClean="0"/>
              <a:t>	</a:t>
            </a:r>
          </a:p>
          <a:p>
            <a:r>
              <a:rPr lang="tr-TR" sz="4800" dirty="0"/>
              <a:t>	</a:t>
            </a:r>
            <a:r>
              <a:rPr lang="tr-TR" sz="4800" dirty="0" smtClean="0"/>
              <a:t>   </a:t>
            </a:r>
            <a:r>
              <a:rPr lang="tr-TR" sz="3600" dirty="0" smtClean="0"/>
              <a:t>Belli öğrencilere özel ilgi göstermekten sakınılmalı. Öğrenciler sınıfta oluşan , adalet duygularını sarsan uygulamalara karşı duyarlıdırlar.</a:t>
            </a:r>
          </a:p>
          <a:p>
            <a:pPr>
              <a:buNone/>
            </a:pPr>
            <a:endParaRPr lang="tr-TR" dirty="0"/>
          </a:p>
        </p:txBody>
      </p:sp>
      <p:sp>
        <p:nvSpPr>
          <p:cNvPr id="7" name="6 Veri Yer Tutucusu"/>
          <p:cNvSpPr>
            <a:spLocks noGrp="1"/>
          </p:cNvSpPr>
          <p:nvPr>
            <p:ph type="dt" sz="half" idx="10"/>
          </p:nvPr>
        </p:nvSpPr>
        <p:spPr/>
        <p:txBody>
          <a:bodyPr/>
          <a:lstStyle/>
          <a:p>
            <a:fld id="{D7F49D16-23DF-4095-9515-0B14F2A7B516}"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33</a:t>
            </a:fld>
            <a:endParaRPr lang="tr-TR"/>
          </a:p>
        </p:txBody>
      </p:sp>
    </p:spTree>
  </p:cSld>
  <p:clrMapOvr>
    <a:masterClrMapping/>
  </p:clrMapOvr>
  <p:transition spd="med">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548681"/>
            <a:ext cx="7520940" cy="2880320"/>
          </a:xfrm>
        </p:spPr>
        <p:txBody>
          <a:bodyPr/>
          <a:lstStyle/>
          <a:p>
            <a:r>
              <a:rPr lang="tr-TR" sz="4400" dirty="0" smtClean="0"/>
              <a:t>   	</a:t>
            </a:r>
            <a:r>
              <a:rPr lang="tr-TR" sz="3600" dirty="0" smtClean="0"/>
              <a:t>Uygun davranışa ilgi gösterilmeli ve sınıfta iyi niyet oluşturulmalı. </a:t>
            </a:r>
          </a:p>
          <a:p>
            <a:endParaRPr lang="tr-TR"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34</a:t>
            </a:fld>
            <a:endParaRPr lang="tr-TR"/>
          </a:p>
        </p:txBody>
      </p:sp>
    </p:spTree>
  </p:cSld>
  <p:clrMapOvr>
    <a:masterClrMapping/>
  </p:clrMapOvr>
  <p:transition spd="med">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640960" cy="4536504"/>
          </a:xfrm>
        </p:spPr>
        <p:txBody>
          <a:bodyPr>
            <a:normAutofit/>
          </a:bodyPr>
          <a:lstStyle/>
          <a:p>
            <a:pPr>
              <a:buNone/>
            </a:pPr>
            <a:r>
              <a:rPr lang="tr-TR" sz="3200" dirty="0" smtClean="0"/>
              <a:t> </a:t>
            </a:r>
          </a:p>
          <a:p>
            <a:r>
              <a:rPr lang="tr-TR" sz="5400" dirty="0" smtClean="0"/>
              <a:t>	   </a:t>
            </a:r>
            <a:r>
              <a:rPr lang="tr-TR" sz="3600" dirty="0" smtClean="0"/>
              <a:t>Dönem başında yönetim ilkeleri oluşturulmalıdır.</a:t>
            </a:r>
          </a:p>
          <a:p>
            <a:r>
              <a:rPr lang="tr-TR" sz="3600" dirty="0" smtClean="0"/>
              <a:t>	     Sınıf kuralları oluştururken öğrenci katılımı sağlanmalıdır.</a:t>
            </a:r>
          </a:p>
          <a:p>
            <a:pPr>
              <a:buNone/>
            </a:pPr>
            <a:endParaRPr lang="tr-TR" sz="3600" dirty="0">
              <a:latin typeface="Arial" pitchFamily="34" charset="0"/>
              <a:cs typeface="Arial" pitchFamily="34" charset="0"/>
            </a:endParaRPr>
          </a:p>
        </p:txBody>
      </p:sp>
      <p:sp>
        <p:nvSpPr>
          <p:cNvPr id="7" name="6 Veri Yer Tutucusu"/>
          <p:cNvSpPr>
            <a:spLocks noGrp="1"/>
          </p:cNvSpPr>
          <p:nvPr>
            <p:ph type="dt" sz="half" idx="10"/>
          </p:nvPr>
        </p:nvSpPr>
        <p:spPr/>
        <p:txBody>
          <a:bodyPr/>
          <a:lstStyle/>
          <a:p>
            <a:fld id="{4548AFC1-0249-46C2-9D4F-674108BDD2A7}"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35</a:t>
            </a:fld>
            <a:endParaRPr lang="tr-TR"/>
          </a:p>
        </p:txBody>
      </p:sp>
    </p:spTree>
  </p:cSld>
  <p:clrMapOvr>
    <a:masterClrMapping/>
  </p:clrMapOvr>
  <p:transition spd="med">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507288" cy="4824536"/>
          </a:xfrm>
        </p:spPr>
        <p:txBody>
          <a:bodyPr>
            <a:normAutofit/>
          </a:bodyPr>
          <a:lstStyle/>
          <a:p>
            <a:pPr lvl="0"/>
            <a:r>
              <a:rPr lang="tr-TR" sz="3600" dirty="0" smtClean="0"/>
              <a:t>	</a:t>
            </a:r>
          </a:p>
          <a:p>
            <a:pPr lvl="0"/>
            <a:r>
              <a:rPr lang="tr-TR" sz="3600" dirty="0"/>
              <a:t>	</a:t>
            </a:r>
            <a:r>
              <a:rPr lang="tr-TR" sz="3600" dirty="0" smtClean="0"/>
              <a:t>     Sınıf kurallarının nedenleri açıklanmalıdır.</a:t>
            </a:r>
          </a:p>
          <a:p>
            <a:pPr lvl="0"/>
            <a:r>
              <a:rPr lang="tr-TR" sz="3600" dirty="0" smtClean="0"/>
              <a:t>	     Öğrenci üzerine değil kabul edilmeyen davranış üzerine odaklanılmalıdır.</a:t>
            </a:r>
          </a:p>
          <a:p>
            <a:pPr lvl="0">
              <a:buNone/>
            </a:pPr>
            <a:endParaRPr lang="tr-TR" sz="4000" dirty="0" smtClean="0"/>
          </a:p>
          <a:p>
            <a:pPr>
              <a:buNone/>
            </a:pPr>
            <a:endParaRPr lang="tr-TR" sz="2800" dirty="0">
              <a:latin typeface="Arial" pitchFamily="34" charset="0"/>
              <a:cs typeface="Arial" pitchFamily="34" charset="0"/>
            </a:endParaRPr>
          </a:p>
        </p:txBody>
      </p:sp>
      <p:sp>
        <p:nvSpPr>
          <p:cNvPr id="7" name="6 Veri Yer Tutucusu"/>
          <p:cNvSpPr>
            <a:spLocks noGrp="1"/>
          </p:cNvSpPr>
          <p:nvPr>
            <p:ph type="dt" sz="half" idx="10"/>
          </p:nvPr>
        </p:nvSpPr>
        <p:spPr/>
        <p:txBody>
          <a:bodyPr/>
          <a:lstStyle/>
          <a:p>
            <a:fld id="{5128EE10-CB69-47E1-BE44-B74234ECEC09}"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36</a:t>
            </a:fld>
            <a:endParaRPr lang="tr-TR"/>
          </a:p>
        </p:txBody>
      </p:sp>
    </p:spTree>
  </p:cSld>
  <p:clrMapOvr>
    <a:masterClrMapping/>
  </p:clrMapOvr>
  <p:transition spd="med">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19256" cy="4896544"/>
          </a:xfrm>
        </p:spPr>
        <p:txBody>
          <a:bodyPr>
            <a:noAutofit/>
          </a:bodyPr>
          <a:lstStyle/>
          <a:p>
            <a:pPr lvl="0"/>
            <a:r>
              <a:rPr lang="tr-TR" sz="3200" dirty="0" smtClean="0"/>
              <a:t> 	</a:t>
            </a:r>
          </a:p>
          <a:p>
            <a:pPr lvl="0"/>
            <a:r>
              <a:rPr lang="tr-TR" sz="3200" dirty="0"/>
              <a:t>	</a:t>
            </a:r>
            <a:r>
              <a:rPr lang="tr-TR" sz="3200" dirty="0" smtClean="0"/>
              <a:t>    </a:t>
            </a:r>
            <a:r>
              <a:rPr lang="tr-TR" sz="3600" dirty="0" smtClean="0"/>
              <a:t>İlgi çekmeye yönelik küçük yanlışlar göz ardı edilmelidir.</a:t>
            </a:r>
          </a:p>
          <a:p>
            <a:pPr lvl="0"/>
            <a:r>
              <a:rPr lang="tr-TR" sz="3600" dirty="0" smtClean="0"/>
              <a:t>	   Öğrencileri ceza ve not ile tehdit edilmemelidir. </a:t>
            </a:r>
          </a:p>
          <a:p>
            <a:pPr lvl="0"/>
            <a:r>
              <a:rPr lang="tr-TR" sz="3600" dirty="0" smtClean="0"/>
              <a:t>	   Öğrencilerle asla alay edilmemelidir.</a:t>
            </a:r>
          </a:p>
          <a:p>
            <a:pPr>
              <a:buNone/>
            </a:pPr>
            <a:r>
              <a:rPr lang="tr-TR" sz="3600" dirty="0" smtClean="0"/>
              <a:t> </a:t>
            </a:r>
            <a:endParaRPr lang="tr-TR" sz="3600" dirty="0">
              <a:latin typeface="Arial" pitchFamily="34" charset="0"/>
              <a:cs typeface="Arial" pitchFamily="34" charset="0"/>
            </a:endParaRPr>
          </a:p>
        </p:txBody>
      </p:sp>
      <p:sp>
        <p:nvSpPr>
          <p:cNvPr id="7" name="6 Veri Yer Tutucusu"/>
          <p:cNvSpPr>
            <a:spLocks noGrp="1"/>
          </p:cNvSpPr>
          <p:nvPr>
            <p:ph type="dt" sz="half" idx="10"/>
          </p:nvPr>
        </p:nvSpPr>
        <p:spPr/>
        <p:txBody>
          <a:bodyPr/>
          <a:lstStyle/>
          <a:p>
            <a:fld id="{7FEDA961-A4D5-413B-933E-9616E3D8D665}"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37</a:t>
            </a:fld>
            <a:endParaRPr lang="tr-TR"/>
          </a:p>
        </p:txBody>
      </p:sp>
    </p:spTree>
  </p:cSld>
  <p:clrMapOvr>
    <a:masterClrMapping/>
  </p:clrMapOvr>
  <p:transition spd="med">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476672"/>
            <a:ext cx="8856984" cy="4536504"/>
          </a:xfrm>
        </p:spPr>
        <p:txBody>
          <a:bodyPr>
            <a:normAutofit/>
          </a:bodyPr>
          <a:lstStyle/>
          <a:p>
            <a:pPr lvl="0">
              <a:buNone/>
            </a:pPr>
            <a:endParaRPr lang="tr-TR" sz="4800" dirty="0" smtClean="0"/>
          </a:p>
          <a:p>
            <a:pPr lvl="0"/>
            <a:r>
              <a:rPr lang="tr-TR" sz="4400" dirty="0" smtClean="0"/>
              <a:t>	    </a:t>
            </a:r>
            <a:r>
              <a:rPr lang="tr-TR" sz="3600" dirty="0" smtClean="0"/>
              <a:t>Büyük boyutta uygunsuz davranış , özel toplantı yada danışma yoluyla düzeltilmeye çalışılmalıdır.</a:t>
            </a:r>
          </a:p>
          <a:p>
            <a:pPr lvl="0"/>
            <a:endParaRPr lang="tr-TR" sz="3600" dirty="0" smtClean="0"/>
          </a:p>
          <a:p>
            <a:pPr lvl="0">
              <a:buNone/>
            </a:pPr>
            <a:endParaRPr lang="tr-TR" sz="2400" dirty="0" smtClean="0"/>
          </a:p>
          <a:p>
            <a:pPr>
              <a:buNone/>
            </a:pPr>
            <a:r>
              <a:rPr lang="tr-TR" sz="2400" i="1" dirty="0" smtClean="0">
                <a:latin typeface="Arial" pitchFamily="34" charset="0"/>
                <a:cs typeface="Arial" pitchFamily="34" charset="0"/>
              </a:rPr>
              <a:t>  </a:t>
            </a:r>
            <a:endParaRPr lang="tr-TR" dirty="0"/>
          </a:p>
        </p:txBody>
      </p:sp>
      <p:sp>
        <p:nvSpPr>
          <p:cNvPr id="7" name="6 Veri Yer Tutucusu"/>
          <p:cNvSpPr>
            <a:spLocks noGrp="1"/>
          </p:cNvSpPr>
          <p:nvPr>
            <p:ph type="dt" sz="half" idx="10"/>
          </p:nvPr>
        </p:nvSpPr>
        <p:spPr/>
        <p:txBody>
          <a:bodyPr/>
          <a:lstStyle/>
          <a:p>
            <a:fld id="{AAD6F4F3-F31C-49FD-899B-8AFD3DA0601E}"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38</a:t>
            </a:fld>
            <a:endParaRPr lang="tr-TR"/>
          </a:p>
        </p:txBody>
      </p:sp>
    </p:spTree>
  </p:cSld>
  <p:clrMapOvr>
    <a:masterClrMapping/>
  </p:clrMapOvr>
  <p:transition spd="med">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4896544"/>
          </a:xfrm>
        </p:spPr>
        <p:txBody>
          <a:bodyPr>
            <a:normAutofit/>
          </a:bodyPr>
          <a:lstStyle/>
          <a:p>
            <a:pPr marL="571500" indent="-571500">
              <a:buFont typeface="Arial" pitchFamily="34" charset="0"/>
              <a:buChar char="•"/>
            </a:pPr>
            <a:endParaRPr lang="tr-TR" sz="3600" dirty="0" smtClean="0"/>
          </a:p>
          <a:p>
            <a:pPr marL="571500" indent="-571500"/>
            <a:r>
              <a:rPr lang="tr-TR" sz="3600" dirty="0" smtClean="0"/>
              <a:t>        İstenen davranışı sergileyen öğrenci mutlaka görülmelidir. </a:t>
            </a:r>
          </a:p>
          <a:p>
            <a:pPr marL="571500" indent="-571500"/>
            <a:r>
              <a:rPr lang="tr-TR" sz="3600" dirty="0" smtClean="0"/>
              <a:t>          Uygunsuz davranışta bulunan öğrenciye kısa bir bakışla kızgınlık ifadesi verilmeli ,ancak bu bakış çok kısa sürmeli ve diğer arkadaşlarının dikkatini çekmemelidir.</a:t>
            </a:r>
          </a:p>
          <a:p>
            <a:pPr>
              <a:buNone/>
            </a:pPr>
            <a:endParaRPr lang="tr-TR" sz="3200" dirty="0" smtClean="0"/>
          </a:p>
          <a:p>
            <a:pPr>
              <a:buNone/>
            </a:pPr>
            <a:endParaRPr lang="tr-TR" sz="2800" dirty="0">
              <a:latin typeface="Arial" pitchFamily="34" charset="0"/>
              <a:cs typeface="Arial" pitchFamily="34" charset="0"/>
            </a:endParaRPr>
          </a:p>
        </p:txBody>
      </p:sp>
      <p:sp>
        <p:nvSpPr>
          <p:cNvPr id="7" name="6 Veri Yer Tutucusu"/>
          <p:cNvSpPr>
            <a:spLocks noGrp="1"/>
          </p:cNvSpPr>
          <p:nvPr>
            <p:ph type="dt" sz="half" idx="10"/>
          </p:nvPr>
        </p:nvSpPr>
        <p:spPr/>
        <p:txBody>
          <a:bodyPr/>
          <a:lstStyle/>
          <a:p>
            <a:fld id="{F45FA6E1-6CB6-4DDE-A27B-AF5281B026D6}"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39</a:t>
            </a:fld>
            <a:endParaRPr lang="tr-TR"/>
          </a:p>
        </p:txBody>
      </p:sp>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r>
              <a:rPr lang="tr-TR" sz="3900" dirty="0" smtClean="0"/>
              <a:t>	    tanımdan da anlaşıldığı  gibi sınıf, öğretmen tarafından yönetilmesi gereken formal bir örgüttür. Burada da karşımıza sınıf yönetimi çıkmaktadır. Sınıf yönetimi eğitim yönetiminin en temel basamağıdır.</a:t>
            </a:r>
          </a:p>
          <a:p>
            <a:endParaRPr lang="tr-TR"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4</a:t>
            </a:fld>
            <a:endParaRPr lang="tr-TR"/>
          </a:p>
        </p:txBody>
      </p:sp>
    </p:spTree>
  </p:cSld>
  <p:clrMapOvr>
    <a:masterClrMapping/>
  </p:clrMapOvr>
  <p:transition spd="med">
    <p:wedg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404664"/>
            <a:ext cx="8784976" cy="4680520"/>
          </a:xfrm>
        </p:spPr>
        <p:txBody>
          <a:bodyPr>
            <a:normAutofit/>
          </a:bodyPr>
          <a:lstStyle/>
          <a:p>
            <a:r>
              <a:rPr lang="tr-TR" sz="2800" dirty="0" smtClean="0"/>
              <a:t> 	</a:t>
            </a:r>
          </a:p>
          <a:p>
            <a:r>
              <a:rPr lang="tr-TR" sz="2800" dirty="0"/>
              <a:t>	</a:t>
            </a:r>
            <a:r>
              <a:rPr lang="tr-TR" sz="2800" dirty="0" smtClean="0"/>
              <a:t>    </a:t>
            </a:r>
            <a:r>
              <a:rPr lang="tr-TR" sz="3600" dirty="0" smtClean="0"/>
              <a:t>Ben dili kullanılabilir, öğrenciye doğru yürür gibi yapılabilir.</a:t>
            </a:r>
          </a:p>
          <a:p>
            <a:r>
              <a:rPr lang="tr-TR" sz="3600" dirty="0" smtClean="0"/>
              <a:t>   	Öğrencinin yeri değiştirilebilir.</a:t>
            </a:r>
          </a:p>
          <a:p>
            <a:r>
              <a:rPr lang="tr-TR" sz="3600" dirty="0" smtClean="0"/>
              <a:t>	   Disiplin problemlerine engel olmak onları düzeltmekten daha kolaydır unutmayınız.</a:t>
            </a:r>
          </a:p>
          <a:p>
            <a:pPr>
              <a:buNone/>
            </a:pPr>
            <a:endParaRPr lang="tr-TR" sz="2800" dirty="0" smtClean="0">
              <a:latin typeface="Arial" pitchFamily="34" charset="0"/>
              <a:cs typeface="Arial" pitchFamily="34" charset="0"/>
            </a:endParaRPr>
          </a:p>
        </p:txBody>
      </p:sp>
      <p:sp>
        <p:nvSpPr>
          <p:cNvPr id="7" name="6 Veri Yer Tutucusu"/>
          <p:cNvSpPr>
            <a:spLocks noGrp="1"/>
          </p:cNvSpPr>
          <p:nvPr>
            <p:ph type="dt" sz="half" idx="10"/>
          </p:nvPr>
        </p:nvSpPr>
        <p:spPr/>
        <p:txBody>
          <a:bodyPr/>
          <a:lstStyle/>
          <a:p>
            <a:fld id="{E54EDF25-0E84-4AA1-9570-3CDB5D11A3D8}" type="datetime1">
              <a:rPr lang="tr-TR" smtClean="0"/>
              <a:pPr/>
              <a:t>10.10.2012</a:t>
            </a:fld>
            <a:endParaRPr lang="tr-TR"/>
          </a:p>
        </p:txBody>
      </p:sp>
      <p:sp>
        <p:nvSpPr>
          <p:cNvPr id="8" name="7 Slayt Numarası Yer Tutucusu"/>
          <p:cNvSpPr>
            <a:spLocks noGrp="1"/>
          </p:cNvSpPr>
          <p:nvPr>
            <p:ph type="sldNum" sz="quarter" idx="12"/>
          </p:nvPr>
        </p:nvSpPr>
        <p:spPr/>
        <p:txBody>
          <a:bodyPr/>
          <a:lstStyle/>
          <a:p>
            <a:fld id="{0C081B6A-D1F5-45C3-AE4F-41161FCDDC79}" type="slidenum">
              <a:rPr lang="tr-TR" smtClean="0"/>
              <a:pPr/>
              <a:t>40</a:t>
            </a:fld>
            <a:endParaRPr lang="tr-TR"/>
          </a:p>
        </p:txBody>
      </p:sp>
    </p:spTree>
  </p:cSld>
  <p:clrMapOvr>
    <a:masterClrMapping/>
  </p:clrMapOvr>
  <p:transition spd="med">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2960" y="365760"/>
            <a:ext cx="7520940" cy="991538"/>
          </a:xfrm>
        </p:spPr>
        <p:txBody>
          <a:bodyPr>
            <a:noAutofit/>
          </a:bodyPr>
          <a:lstStyle/>
          <a:p>
            <a:pPr algn="ctr"/>
            <a:r>
              <a:rPr lang="tr-TR" sz="4000" u="sng" dirty="0" smtClean="0"/>
              <a:t>Olumsuz öğretmen tutum ve    </a:t>
            </a:r>
            <a:r>
              <a:rPr lang="tr-TR" sz="4000" u="sng" dirty="0" err="1" smtClean="0"/>
              <a:t>davranIşlarI</a:t>
            </a:r>
            <a:endParaRPr lang="tr-TR" sz="4000" u="sng" dirty="0"/>
          </a:p>
        </p:txBody>
      </p:sp>
      <p:sp>
        <p:nvSpPr>
          <p:cNvPr id="3" name="2 İçerik Yer Tutucusu"/>
          <p:cNvSpPr>
            <a:spLocks noGrp="1"/>
          </p:cNvSpPr>
          <p:nvPr>
            <p:ph idx="1"/>
          </p:nvPr>
        </p:nvSpPr>
        <p:spPr/>
        <p:txBody>
          <a:bodyPr>
            <a:normAutofit/>
          </a:bodyPr>
          <a:lstStyle/>
          <a:p>
            <a:r>
              <a:rPr lang="tr-TR" sz="3600" dirty="0" smtClean="0"/>
              <a:t>	</a:t>
            </a:r>
          </a:p>
          <a:p>
            <a:r>
              <a:rPr lang="tr-TR" sz="3600" dirty="0"/>
              <a:t>	</a:t>
            </a:r>
            <a:r>
              <a:rPr lang="tr-TR" sz="3600" dirty="0" smtClean="0"/>
              <a:t>   Günlük zaman ve şartlar için uygun olmayan etkinlik.</a:t>
            </a:r>
          </a:p>
          <a:p>
            <a:r>
              <a:rPr lang="tr-TR" sz="3600" dirty="0" smtClean="0"/>
              <a:t>   	Alay etme , tutarsızlık.</a:t>
            </a:r>
          </a:p>
          <a:p>
            <a:pPr>
              <a:buNone/>
            </a:pPr>
            <a:endParaRPr lang="tr-TR" sz="32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41</a:t>
            </a:fld>
            <a:endParaRPr lang="tr-TR"/>
          </a:p>
        </p:txBody>
      </p:sp>
    </p:spTree>
  </p:cSld>
  <p:clrMapOvr>
    <a:masterClrMapping/>
  </p:clrMapOvr>
  <p:transition spd="med">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buNone/>
            </a:pPr>
            <a:endParaRPr lang="tr-TR" sz="4400" dirty="0" smtClean="0"/>
          </a:p>
          <a:p>
            <a:r>
              <a:rPr lang="tr-TR" sz="3900" dirty="0" smtClean="0"/>
              <a:t>	Kaba ve düşüncesiz olmak.</a:t>
            </a:r>
          </a:p>
          <a:p>
            <a:r>
              <a:rPr lang="tr-TR" sz="3900" dirty="0" smtClean="0"/>
              <a:t>	Öğrenci ayrımı yapmak.</a:t>
            </a:r>
          </a:p>
          <a:p>
            <a:r>
              <a:rPr lang="tr-TR" sz="3900" dirty="0" smtClean="0"/>
              <a:t>	Öğrenciler hakkında dedikodu yapmak.</a:t>
            </a:r>
            <a:endParaRPr lang="tr-TR" sz="3900"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42</a:t>
            </a:fld>
            <a:endParaRPr lang="tr-TR"/>
          </a:p>
        </p:txBody>
      </p:sp>
    </p:spTree>
  </p:cSld>
  <p:clrMapOvr>
    <a:masterClrMapping/>
  </p:clrMapOvr>
  <p:transition spd="med">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3600" dirty="0" smtClean="0"/>
              <a:t>	   Ders ve sınıf amaçlarını öğrencilere anlatmada başarısız olmak.</a:t>
            </a:r>
          </a:p>
          <a:p>
            <a:r>
              <a:rPr lang="tr-TR" sz="3600" dirty="0" smtClean="0"/>
              <a:t>	    Her gün aynı yöntemi kullanmak.</a:t>
            </a:r>
          </a:p>
          <a:p>
            <a:pPr>
              <a:buNone/>
            </a:pPr>
            <a:endParaRPr lang="tr-TR" sz="4800" dirty="0" smtClean="0"/>
          </a:p>
          <a:p>
            <a:endParaRPr lang="tr-TR"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43</a:t>
            </a:fld>
            <a:endParaRPr lang="tr-TR"/>
          </a:p>
        </p:txBody>
      </p:sp>
    </p:spTree>
  </p:cSld>
  <p:clrMapOvr>
    <a:masterClrMapping/>
  </p:clrMapOvr>
  <p:transition spd="med">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4800" dirty="0" smtClean="0"/>
              <a:t>   	</a:t>
            </a:r>
            <a:r>
              <a:rPr lang="tr-TR" sz="3900" dirty="0" smtClean="0"/>
              <a:t>Ezbere dayanan öğrenme ve ölçmeye fazla yer vermek.</a:t>
            </a:r>
          </a:p>
          <a:p>
            <a:r>
              <a:rPr lang="tr-TR" sz="3900" dirty="0" smtClean="0"/>
              <a:t>	   Öğrencilerin isimlerini unutmak veya onlara isimleri ile seslenmemek.</a:t>
            </a:r>
            <a:endParaRPr lang="tr-TR" sz="3900"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44</a:t>
            </a:fld>
            <a:endParaRPr lang="tr-TR"/>
          </a:p>
        </p:txBody>
      </p:sp>
    </p:spTree>
  </p:cSld>
  <p:clrMapOvr>
    <a:masterClrMapping/>
  </p:clrMapOvr>
  <p:transition spd="med">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4800" dirty="0" smtClean="0"/>
              <a:t>    	</a:t>
            </a:r>
            <a:r>
              <a:rPr lang="tr-TR" sz="3900" dirty="0" smtClean="0"/>
              <a:t>Derse geç gelmek ve derse başlayamamak.</a:t>
            </a:r>
          </a:p>
          <a:p>
            <a:r>
              <a:rPr lang="tr-TR" sz="3900" dirty="0" smtClean="0"/>
              <a:t>	     Sürekli emir cümleleri kullanmak ve hata yaptığında özür dilememek.</a:t>
            </a:r>
          </a:p>
          <a:p>
            <a:endParaRPr lang="tr-TR"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45</a:t>
            </a:fld>
            <a:endParaRPr lang="tr-TR"/>
          </a:p>
        </p:txBody>
      </p:sp>
    </p:spTree>
  </p:cSld>
  <p:clrMapOvr>
    <a:masterClrMapping/>
  </p:clrMapOvr>
  <p:transition spd="med">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4000" dirty="0" smtClean="0"/>
              <a:t>   </a:t>
            </a:r>
            <a:r>
              <a:rPr lang="tr-TR" sz="4000" dirty="0"/>
              <a:t>	</a:t>
            </a:r>
            <a:r>
              <a:rPr lang="tr-TR" sz="3900" dirty="0" smtClean="0"/>
              <a:t>Neşeli, mutlu ve kendine güvenli olmamak.</a:t>
            </a:r>
          </a:p>
          <a:p>
            <a:r>
              <a:rPr lang="tr-TR" sz="3900" dirty="0" smtClean="0"/>
              <a:t>	     Öğrencileri tanımamak ve  hepsinin derse katılımını sağlayamamak.</a:t>
            </a:r>
          </a:p>
          <a:p>
            <a:r>
              <a:rPr lang="tr-TR" dirty="0" smtClean="0"/>
              <a:t>  </a:t>
            </a:r>
            <a:endParaRPr lang="tr-TR"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46</a:t>
            </a:fld>
            <a:endParaRPr lang="tr-TR"/>
          </a:p>
        </p:txBody>
      </p:sp>
    </p:spTree>
  </p:cSld>
  <p:clrMapOvr>
    <a:masterClrMapping/>
  </p:clrMapOvr>
  <p:transition spd="med">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3900" dirty="0" smtClean="0"/>
              <a:t>   	</a:t>
            </a:r>
            <a:r>
              <a:rPr lang="tr-TR" sz="3600" dirty="0" smtClean="0"/>
              <a:t>Öğrencilere çok kaba davranmak , bağırarak konuşmak , kontrolü kaybetmek.</a:t>
            </a:r>
          </a:p>
          <a:p>
            <a:r>
              <a:rPr lang="tr-TR" sz="3600" dirty="0" smtClean="0"/>
              <a:t>	     Öğrencilerle zıtlaşmak ve güç yarışına girmek.</a:t>
            </a:r>
          </a:p>
          <a:p>
            <a:endParaRPr lang="tr-TR"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47</a:t>
            </a:fld>
            <a:endParaRPr lang="tr-TR"/>
          </a:p>
        </p:txBody>
      </p:sp>
    </p:spTree>
  </p:cSld>
  <p:clrMapOvr>
    <a:masterClrMapping/>
  </p:clrMapOvr>
  <p:transition spd="med">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         </a:t>
            </a:r>
            <a:r>
              <a:rPr lang="tr-TR" sz="5400" dirty="0" smtClean="0"/>
              <a:t>Öğrencileri birbirleri ile karşılaştırmak</a:t>
            </a:r>
            <a:endParaRPr lang="tr-TR" sz="54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48</a:t>
            </a:fld>
            <a:endParaRPr lang="tr-TR"/>
          </a:p>
        </p:txBody>
      </p:sp>
    </p:spTree>
  </p:cSld>
  <p:clrMapOvr>
    <a:masterClrMapping/>
  </p:clrMapOvr>
  <p:transition spd="med">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3600" dirty="0" smtClean="0"/>
              <a:t>	</a:t>
            </a:r>
          </a:p>
          <a:p>
            <a:r>
              <a:rPr lang="tr-TR" sz="3600" dirty="0" smtClean="0"/>
              <a:t>	“Ben öğretmenim siz öğrencisiniz    kararları ben veririm” havası yaratmak.</a:t>
            </a:r>
          </a:p>
          <a:p>
            <a:endParaRPr lang="tr-TR" sz="3200"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49</a:t>
            </a:fld>
            <a:endParaRPr lang="tr-TR"/>
          </a:p>
        </p:txBody>
      </p:sp>
    </p:spTree>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2960" y="692696"/>
            <a:ext cx="7520940" cy="5256584"/>
          </a:xfrm>
        </p:spPr>
        <p:txBody>
          <a:bodyPr>
            <a:noAutofit/>
          </a:bodyPr>
          <a:lstStyle/>
          <a:p>
            <a:r>
              <a:rPr lang="tr-TR" sz="3600" dirty="0" smtClean="0"/>
              <a:t>    	Sınıf yönetimi nedir?</a:t>
            </a:r>
          </a:p>
          <a:p>
            <a:r>
              <a:rPr lang="tr-TR" sz="3600" dirty="0" smtClean="0"/>
              <a:t>        Sınıf nasıl yönetilir ?</a:t>
            </a:r>
          </a:p>
          <a:p>
            <a:r>
              <a:rPr lang="tr-TR" sz="3600" dirty="0" smtClean="0"/>
              <a:t>        Neden sınıf yönetimi?</a:t>
            </a:r>
          </a:p>
          <a:p>
            <a:r>
              <a:rPr lang="tr-TR" sz="3600" dirty="0" smtClean="0"/>
              <a:t>        Gereklimidir?</a:t>
            </a:r>
          </a:p>
          <a:p>
            <a:r>
              <a:rPr lang="tr-TR" sz="3600" dirty="0" smtClean="0"/>
              <a:t>        Sınıfı kim yönetir?</a:t>
            </a:r>
          </a:p>
          <a:p>
            <a:r>
              <a:rPr lang="tr-TR" sz="3600" dirty="0" smtClean="0"/>
              <a:t>        Öğretmen  yöneticimidir?</a:t>
            </a:r>
          </a:p>
          <a:p>
            <a:r>
              <a:rPr lang="tr-TR" sz="3600" dirty="0" smtClean="0"/>
              <a:t>         </a:t>
            </a:r>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5</a:t>
            </a:fld>
            <a:endParaRPr lang="tr-TR"/>
          </a:p>
        </p:txBody>
      </p:sp>
    </p:spTree>
  </p:cSld>
  <p:clrMapOvr>
    <a:masterClrMapping/>
  </p:clrMapOvr>
  <p:transition spd="med">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3900" dirty="0" smtClean="0"/>
              <a:t>	  </a:t>
            </a:r>
            <a:r>
              <a:rPr lang="tr-TR" sz="3600" dirty="0" smtClean="0"/>
              <a:t>Öğrencilerle ilgili bütün kararları  öğrencilere danışmadan almak.</a:t>
            </a:r>
          </a:p>
          <a:p>
            <a:r>
              <a:rPr lang="tr-TR" sz="3600" dirty="0" smtClean="0"/>
              <a:t>	   Öğrencilerden kapasiteleri üzerinde beklentiye girmek.</a:t>
            </a:r>
          </a:p>
          <a:p>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50</a:t>
            </a:fld>
            <a:endParaRPr lang="tr-TR"/>
          </a:p>
        </p:txBody>
      </p:sp>
    </p:spTree>
  </p:cSld>
  <p:clrMapOvr>
    <a:masterClrMapping/>
  </p:clrMapOvr>
  <p:transition spd="med">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2808312"/>
          </a:xfrm>
        </p:spPr>
        <p:txBody>
          <a:bodyPr>
            <a:normAutofit/>
          </a:bodyPr>
          <a:lstStyle/>
          <a:p>
            <a:pPr>
              <a:buNone/>
            </a:pPr>
            <a:endParaRPr lang="tr-TR" sz="3600" dirty="0" smtClean="0"/>
          </a:p>
          <a:p>
            <a:r>
              <a:rPr lang="tr-TR" sz="3600" dirty="0" smtClean="0"/>
              <a:t>	     Öğrencilerin ilgi ve yeteneklerini göz önünde bulundurmama herkesten aynı performansı bekleme.</a:t>
            </a:r>
          </a:p>
          <a:p>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51</a:t>
            </a:fld>
            <a:endParaRPr lang="tr-TR"/>
          </a:p>
        </p:txBody>
      </p:sp>
      <p:pic>
        <p:nvPicPr>
          <p:cNvPr id="7171" name="Picture 3" descr="C:\Users\MC\Desktop\imagesCALW98RG.jpg"/>
          <p:cNvPicPr>
            <a:picLocks noChangeAspect="1" noChangeArrowheads="1"/>
          </p:cNvPicPr>
          <p:nvPr/>
        </p:nvPicPr>
        <p:blipFill>
          <a:blip r:embed="rId2" cstate="print"/>
          <a:srcRect/>
          <a:stretch>
            <a:fillRect/>
          </a:stretch>
        </p:blipFill>
        <p:spPr bwMode="auto">
          <a:xfrm>
            <a:off x="4355976" y="4077072"/>
            <a:ext cx="4104456" cy="2520280"/>
          </a:xfrm>
          <a:prstGeom prst="rect">
            <a:avLst/>
          </a:prstGeom>
          <a:noFill/>
        </p:spPr>
      </p:pic>
    </p:spTree>
  </p:cSld>
  <p:clrMapOvr>
    <a:masterClrMapping/>
  </p:clrMapOvr>
  <p:transition spd="med">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r>
              <a:rPr lang="tr-TR" sz="3600" dirty="0" smtClean="0"/>
              <a:t>	   Sınıfta yaşanan sorunları diğer zamanlara , taşıma.</a:t>
            </a:r>
          </a:p>
          <a:p>
            <a:r>
              <a:rPr lang="tr-TR" sz="3600" dirty="0" smtClean="0"/>
              <a:t> 	   Kendi sorunlarını , özel hayatını , sınıfa taşıma ve kendinden çok bahsetme.</a:t>
            </a:r>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52</a:t>
            </a:fld>
            <a:endParaRPr lang="tr-TR"/>
          </a:p>
        </p:txBody>
      </p:sp>
    </p:spTree>
  </p:cSld>
  <p:clrMapOvr>
    <a:masterClrMapping/>
  </p:clrMapOvr>
  <p:transition spd="med">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endParaRPr lang="tr-TR" dirty="0" smtClean="0"/>
          </a:p>
          <a:p>
            <a:r>
              <a:rPr lang="tr-TR" sz="3900" dirty="0" smtClean="0"/>
              <a:t>	   Teknolojik gelişmeleri ve yeni yöntem ve teknikleri takip etmemek.</a:t>
            </a:r>
          </a:p>
          <a:p>
            <a:r>
              <a:rPr lang="tr-TR" sz="3900" dirty="0" smtClean="0"/>
              <a:t>	   Kılık kıyafetine dikkat etmemek , bakımlı ve temiz olmamak</a:t>
            </a:r>
            <a:r>
              <a:rPr lang="tr-TR" sz="4400" dirty="0" smtClean="0"/>
              <a:t>.</a:t>
            </a:r>
          </a:p>
          <a:p>
            <a:endParaRPr lang="tr-TR"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53</a:t>
            </a:fld>
            <a:endParaRPr lang="tr-TR"/>
          </a:p>
        </p:txBody>
      </p:sp>
    </p:spTree>
  </p:cSld>
  <p:clrMapOvr>
    <a:masterClrMapping/>
  </p:clrMapOvr>
  <p:transition spd="med">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3600" dirty="0" smtClean="0"/>
              <a:t>	    Kitaba çok bağlı kalmak bir şey anlatırken öğrencilerle göz  teması kurmamak.</a:t>
            </a:r>
          </a:p>
          <a:p>
            <a:r>
              <a:rPr lang="tr-TR" sz="3600" dirty="0" smtClean="0"/>
              <a:t>	    Bir şey anlatırken sürekli aynı yöne veya aynı öğrencilere bakarak  konuşmak.</a:t>
            </a:r>
            <a:endParaRPr lang="tr-TR" sz="3600"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54</a:t>
            </a:fld>
            <a:endParaRPr lang="tr-TR"/>
          </a:p>
        </p:txBody>
      </p:sp>
    </p:spTree>
  </p:cSld>
  <p:clrMapOvr>
    <a:masterClrMapping/>
  </p:clrMapOvr>
  <p:transition spd="med">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2960" y="1100629"/>
            <a:ext cx="7520940" cy="2976444"/>
          </a:xfrm>
        </p:spPr>
        <p:txBody>
          <a:bodyPr>
            <a:normAutofit/>
          </a:bodyPr>
          <a:lstStyle/>
          <a:p>
            <a:r>
              <a:rPr lang="tr-TR" sz="3600" dirty="0" smtClean="0"/>
              <a:t>	  Öğrencilere karşı ahlaksal ve sosyal sorumluluklarını yerine getirmemek.</a:t>
            </a:r>
          </a:p>
          <a:p>
            <a:r>
              <a:rPr lang="tr-TR" sz="3600" dirty="0" smtClean="0"/>
              <a:t>	  Öğrencilerle mesafe ve ilişkisini ayarlayamamak.</a:t>
            </a:r>
          </a:p>
          <a:p>
            <a:endParaRPr lang="tr-TR"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55</a:t>
            </a:fld>
            <a:endParaRPr lang="tr-TR"/>
          </a:p>
        </p:txBody>
      </p:sp>
      <p:pic>
        <p:nvPicPr>
          <p:cNvPr id="8194" name="Picture 2" descr="C:\Users\MC\Desktop\imagesCA4VX65U.jpg"/>
          <p:cNvPicPr>
            <a:picLocks noChangeAspect="1" noChangeArrowheads="1"/>
          </p:cNvPicPr>
          <p:nvPr/>
        </p:nvPicPr>
        <p:blipFill>
          <a:blip r:embed="rId2" cstate="print"/>
          <a:srcRect/>
          <a:stretch>
            <a:fillRect/>
          </a:stretch>
        </p:blipFill>
        <p:spPr bwMode="auto">
          <a:xfrm>
            <a:off x="4139952" y="4005064"/>
            <a:ext cx="4176464" cy="2592288"/>
          </a:xfrm>
          <a:prstGeom prst="rect">
            <a:avLst/>
          </a:prstGeom>
          <a:noFill/>
        </p:spPr>
      </p:pic>
    </p:spTree>
  </p:cSld>
  <p:clrMapOvr>
    <a:masterClrMapping/>
  </p:clrMapOvr>
  <p:transition spd="med">
    <p:wedg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3600" dirty="0" smtClean="0"/>
              <a:t>	</a:t>
            </a:r>
          </a:p>
          <a:p>
            <a:r>
              <a:rPr lang="tr-TR" sz="3600" dirty="0"/>
              <a:t>	</a:t>
            </a:r>
            <a:r>
              <a:rPr lang="tr-TR" sz="3600" dirty="0" smtClean="0"/>
              <a:t>     Derse girerken öğrencilerin ruh hallerini ve sınıf atmosferini göz önünde bulundurmamak. </a:t>
            </a:r>
          </a:p>
          <a:p>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56</a:t>
            </a:fld>
            <a:endParaRPr lang="tr-TR"/>
          </a:p>
        </p:txBody>
      </p:sp>
    </p:spTree>
  </p:cSld>
  <p:clrMapOvr>
    <a:masterClrMapping/>
  </p:clrMapOvr>
  <p:transition spd="med">
    <p:wedg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buNone/>
            </a:pPr>
            <a:endParaRPr lang="tr-TR" dirty="0" smtClean="0"/>
          </a:p>
          <a:p>
            <a:r>
              <a:rPr lang="tr-TR" sz="3900" dirty="0" smtClean="0"/>
              <a:t>	   Öğrenci velileri ile iletişim kurmama ,ev ziyaretlerinde bulunmama.</a:t>
            </a:r>
          </a:p>
          <a:p>
            <a:r>
              <a:rPr lang="tr-TR" sz="3900" dirty="0" smtClean="0"/>
              <a:t>	   Sınıfta çözülemeyecek sorunları sınıf ortamında çözmeye çalışmak.</a:t>
            </a:r>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57</a:t>
            </a:fld>
            <a:endParaRPr lang="tr-TR"/>
          </a:p>
        </p:txBody>
      </p:sp>
    </p:spTree>
  </p:cSld>
  <p:clrMapOvr>
    <a:masterClrMapping/>
  </p:clrMapOvr>
  <p:transition spd="med">
    <p:wedg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sz="4400" dirty="0" smtClean="0"/>
              <a:t>	   </a:t>
            </a:r>
            <a:r>
              <a:rPr lang="tr-TR" sz="3600" dirty="0" smtClean="0"/>
              <a:t>Öğrencilerden istenen davranışların neden istendiğini açıklamamak.</a:t>
            </a:r>
          </a:p>
          <a:p>
            <a:r>
              <a:rPr lang="tr-TR" sz="3600" dirty="0" smtClean="0"/>
              <a:t>	   Derse katılmayan cesaret edemeyen öğrencileri uygun şekilde teşvik etmemek.</a:t>
            </a:r>
          </a:p>
          <a:p>
            <a:endParaRPr lang="tr-TR"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58</a:t>
            </a:fld>
            <a:endParaRPr lang="tr-TR"/>
          </a:p>
        </p:txBody>
      </p:sp>
    </p:spTree>
  </p:cSld>
  <p:clrMapOvr>
    <a:masterClrMapping/>
  </p:clrMapOvr>
  <p:transition spd="med">
    <p:wedg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476672"/>
            <a:ext cx="8352928" cy="3096344"/>
          </a:xfrm>
        </p:spPr>
        <p:txBody>
          <a:bodyPr>
            <a:normAutofit lnSpcReduction="10000"/>
          </a:bodyPr>
          <a:lstStyle/>
          <a:p>
            <a:pPr>
              <a:buNone/>
            </a:pPr>
            <a:endParaRPr lang="tr-TR" dirty="0" smtClean="0"/>
          </a:p>
          <a:p>
            <a:r>
              <a:rPr lang="tr-TR" sz="3600" dirty="0" smtClean="0"/>
              <a:t>	  Öğrencileri diğer öğrencilerin önünde rencide etmek kişiliğine saygılı davranmamak.</a:t>
            </a:r>
          </a:p>
          <a:p>
            <a:r>
              <a:rPr lang="tr-TR" sz="3600" dirty="0" smtClean="0"/>
              <a:t>	   Onların çocuk ve ergen olduğunu unutmak.</a:t>
            </a:r>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59</a:t>
            </a:fld>
            <a:endParaRPr lang="tr-TR"/>
          </a:p>
        </p:txBody>
      </p:sp>
      <p:pic>
        <p:nvPicPr>
          <p:cNvPr id="9219" name="Picture 3" descr="C:\Users\MC\Desktop\imagesCA7P0BTZ.jpg"/>
          <p:cNvPicPr>
            <a:picLocks noChangeAspect="1" noChangeArrowheads="1"/>
          </p:cNvPicPr>
          <p:nvPr/>
        </p:nvPicPr>
        <p:blipFill>
          <a:blip r:embed="rId2" cstate="print"/>
          <a:srcRect/>
          <a:stretch>
            <a:fillRect/>
          </a:stretch>
        </p:blipFill>
        <p:spPr bwMode="auto">
          <a:xfrm>
            <a:off x="4499992" y="3400040"/>
            <a:ext cx="3672408" cy="3233328"/>
          </a:xfrm>
          <a:prstGeom prst="rect">
            <a:avLst/>
          </a:prstGeom>
          <a:noFill/>
        </p:spPr>
      </p:pic>
    </p:spTree>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4000" dirty="0" smtClean="0"/>
              <a:t>   </a:t>
            </a:r>
            <a:r>
              <a:rPr lang="tr-TR" sz="4000" dirty="0"/>
              <a:t>	</a:t>
            </a:r>
            <a:r>
              <a:rPr lang="tr-TR" sz="4000" dirty="0" err="1" smtClean="0"/>
              <a:t>Açıkalın</a:t>
            </a:r>
            <a:r>
              <a:rPr lang="tr-TR" sz="4000" dirty="0" smtClean="0"/>
              <a:t> (1994) </a:t>
            </a:r>
            <a:r>
              <a:rPr lang="tr-TR" sz="4000" dirty="0" err="1" smtClean="0"/>
              <a:t>ın</a:t>
            </a:r>
            <a:r>
              <a:rPr lang="tr-TR" sz="4000" dirty="0" smtClean="0"/>
              <a:t> ‘’okul yöneticisi kadar kalitelidir’’  yargısından yola çıkarak , ‘’sınıf öğretmenin yönetim kalitesi kadar iyi bir yerdir’’ denilebilir.</a:t>
            </a:r>
            <a:endParaRPr lang="tr-TR"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6</a:t>
            </a:fld>
            <a:endParaRPr lang="tr-TR"/>
          </a:p>
        </p:txBody>
      </p:sp>
      <p:pic>
        <p:nvPicPr>
          <p:cNvPr id="6146" name="Picture 2" descr="C:\Users\MC\Desktop\imagesCAB2GH2K.jpg"/>
          <p:cNvPicPr>
            <a:picLocks noChangeAspect="1" noChangeArrowheads="1"/>
          </p:cNvPicPr>
          <p:nvPr/>
        </p:nvPicPr>
        <p:blipFill>
          <a:blip r:embed="rId2" cstate="print"/>
          <a:srcRect/>
          <a:stretch>
            <a:fillRect/>
          </a:stretch>
        </p:blipFill>
        <p:spPr bwMode="auto">
          <a:xfrm>
            <a:off x="7020272" y="4725144"/>
            <a:ext cx="1662683" cy="1800200"/>
          </a:xfrm>
          <a:prstGeom prst="rect">
            <a:avLst/>
          </a:prstGeom>
          <a:noFill/>
        </p:spPr>
      </p:pic>
    </p:spTree>
  </p:cSld>
  <p:clrMapOvr>
    <a:masterClrMapping/>
  </p:clrMapOvr>
  <p:transition spd="med">
    <p:wedg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4800" dirty="0" smtClean="0"/>
              <a:t>	   </a:t>
            </a:r>
            <a:r>
              <a:rPr lang="tr-TR" sz="3900" dirty="0" smtClean="0"/>
              <a:t>Olumsuz vücut dili, sert duruş, sıkı bağlı kollar, sert el        hareketleri , utandırma , bozma , gururla oynama, küçük düşürme,</a:t>
            </a:r>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60</a:t>
            </a:fld>
            <a:endParaRPr lang="tr-TR"/>
          </a:p>
        </p:txBody>
      </p:sp>
    </p:spTree>
  </p:cSld>
  <p:clrMapOvr>
    <a:masterClrMapping/>
  </p:clrMapOvr>
  <p:transition spd="med">
    <p:wedg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4800" dirty="0" smtClean="0"/>
              <a:t>	    </a:t>
            </a:r>
            <a:r>
              <a:rPr lang="tr-TR" sz="3600" dirty="0" smtClean="0"/>
              <a:t>küçümseme, hava atma, kendini övme, kaba kuvvet, çifte standartlı olma “ söylediğimi yapın, yaptığımı değil.</a:t>
            </a:r>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61</a:t>
            </a:fld>
            <a:endParaRPr lang="tr-TR"/>
          </a:p>
        </p:txBody>
      </p:sp>
    </p:spTree>
  </p:cSld>
  <p:clrMapOvr>
    <a:masterClrMapping/>
  </p:clrMapOvr>
  <p:transition spd="med">
    <p:wedg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22960" y="332657"/>
            <a:ext cx="7520940" cy="1656183"/>
          </a:xfrm>
        </p:spPr>
        <p:txBody>
          <a:bodyPr>
            <a:normAutofit lnSpcReduction="10000"/>
          </a:bodyPr>
          <a:lstStyle/>
          <a:p>
            <a:r>
              <a:rPr lang="tr-TR" sz="3200" dirty="0" smtClean="0"/>
              <a:t>    	S</a:t>
            </a:r>
            <a:r>
              <a:rPr lang="tr-TR" sz="3600" dirty="0" smtClean="0"/>
              <a:t>es yükseltmek , esnemek, “burada benim sözüm geçer , “ son sözü söyleme de ısrar.</a:t>
            </a:r>
            <a:endParaRPr lang="tr-TR" sz="3200" dirty="0" smtClean="0"/>
          </a:p>
          <a:p>
            <a:endParaRPr lang="tr-TR"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62</a:t>
            </a:fld>
            <a:endParaRPr lang="tr-TR"/>
          </a:p>
        </p:txBody>
      </p:sp>
      <p:sp>
        <p:nvSpPr>
          <p:cNvPr id="6" name="5 Dikdörtgen"/>
          <p:cNvSpPr/>
          <p:nvPr/>
        </p:nvSpPr>
        <p:spPr>
          <a:xfrm>
            <a:off x="755576" y="2276872"/>
            <a:ext cx="7776864" cy="1815882"/>
          </a:xfrm>
          <a:prstGeom prst="rect">
            <a:avLst/>
          </a:prstGeom>
        </p:spPr>
        <p:txBody>
          <a:bodyPr wrap="square">
            <a:spAutoFit/>
          </a:bodyPr>
          <a:lstStyle/>
          <a:p>
            <a:pPr marL="578358" indent="-514350"/>
            <a:r>
              <a:rPr lang="tr-TR" sz="4000" b="1" dirty="0" smtClean="0"/>
              <a:t>        </a:t>
            </a:r>
            <a:r>
              <a:rPr lang="tr-TR" sz="3600" b="1" dirty="0" smtClean="0"/>
              <a:t>İspatsız doğrulukta ısrar, “zaten hepiniz böylesiniz, sizden beklemiyor değildim öğrenci milleti.”</a:t>
            </a:r>
            <a:endParaRPr lang="tr-TR" sz="3600" b="1" dirty="0"/>
          </a:p>
        </p:txBody>
      </p:sp>
    </p:spTree>
  </p:cSld>
  <p:clrMapOvr>
    <a:masterClrMapping/>
  </p:clrMapOvr>
  <p:transition spd="med">
    <p:wedg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sz="4400" dirty="0" smtClean="0"/>
              <a:t>	</a:t>
            </a:r>
            <a:r>
              <a:rPr lang="tr-TR" sz="3900" dirty="0" smtClean="0"/>
              <a:t>Emretme, aşırı ödüllendirme , “meşgulüm sonra gel, ben sizin arkadaşınızım, çık dışarı, terbiyesiz , işe yaramaz, ne yaptığın beni ilgilendirmez , ben öyle istiyorum  o kadar.”</a:t>
            </a:r>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63</a:t>
            </a:fld>
            <a:endParaRPr lang="tr-TR"/>
          </a:p>
        </p:txBody>
      </p:sp>
    </p:spTree>
  </p:cSld>
  <p:clrMapOvr>
    <a:masterClrMapping/>
  </p:clrMapOvr>
  <p:transition spd="med">
    <p:wedg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sz="4400" dirty="0" smtClean="0"/>
              <a:t> 	   </a:t>
            </a:r>
            <a:r>
              <a:rPr lang="tr-TR" sz="3900" dirty="0" smtClean="0"/>
              <a:t>Ödev vermiş olmak için ödev vermek “ madem susmayacaksınız bu cümleyi elli defa yazın.” </a:t>
            </a:r>
          </a:p>
          <a:p>
            <a:r>
              <a:rPr lang="tr-TR" sz="3900" dirty="0"/>
              <a:t>	</a:t>
            </a:r>
            <a:r>
              <a:rPr lang="tr-TR" sz="3900" dirty="0" smtClean="0"/>
              <a:t>   Verilen sözü tutmamak, her şeye evet demek, tebeşir vs. atmak.</a:t>
            </a:r>
            <a:endParaRPr lang="tr-TR" sz="3900"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64</a:t>
            </a:fld>
            <a:endParaRPr lang="tr-TR"/>
          </a:p>
        </p:txBody>
      </p:sp>
    </p:spTree>
  </p:cSld>
  <p:clrMapOvr>
    <a:masterClrMapping/>
  </p:clrMapOvr>
  <p:transition spd="med">
    <p:wedg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22960" y="1100629"/>
            <a:ext cx="7520940" cy="2328372"/>
          </a:xfrm>
        </p:spPr>
        <p:txBody>
          <a:bodyPr>
            <a:normAutofit/>
          </a:bodyPr>
          <a:lstStyle/>
          <a:p>
            <a:r>
              <a:rPr lang="tr-TR" sz="3600" dirty="0" smtClean="0"/>
              <a:t>	  Bir öğrenci için en olumsuz etken onun birey olduğunu , hakları olduğunu kabul etmemek ve ona sevgi ile yaklaşmamak.</a:t>
            </a:r>
            <a:endParaRPr lang="tr-TR" sz="3600"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65</a:t>
            </a:fld>
            <a:endParaRPr lang="tr-TR"/>
          </a:p>
        </p:txBody>
      </p:sp>
      <p:pic>
        <p:nvPicPr>
          <p:cNvPr id="10242" name="Picture 2" descr="C:\Users\MC\Desktop\images[5].jpg"/>
          <p:cNvPicPr>
            <a:picLocks noChangeAspect="1" noChangeArrowheads="1"/>
          </p:cNvPicPr>
          <p:nvPr/>
        </p:nvPicPr>
        <p:blipFill>
          <a:blip r:embed="rId2" cstate="print"/>
          <a:srcRect/>
          <a:stretch>
            <a:fillRect/>
          </a:stretch>
        </p:blipFill>
        <p:spPr bwMode="auto">
          <a:xfrm>
            <a:off x="3059832" y="3429000"/>
            <a:ext cx="5865812" cy="2664296"/>
          </a:xfrm>
          <a:prstGeom prst="rect">
            <a:avLst/>
          </a:prstGeom>
          <a:noFill/>
        </p:spPr>
      </p:pic>
    </p:spTree>
  </p:cSld>
  <p:clrMapOvr>
    <a:masterClrMapping/>
  </p:clrMapOvr>
  <p:transition spd="med">
    <p:wedg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                </a:t>
            </a:r>
            <a:r>
              <a:rPr lang="tr-TR" sz="4400" dirty="0" smtClean="0"/>
              <a:t> </a:t>
            </a:r>
          </a:p>
          <a:p>
            <a:r>
              <a:rPr lang="tr-TR" sz="4400" dirty="0"/>
              <a:t>	</a:t>
            </a:r>
            <a:r>
              <a:rPr lang="tr-TR" sz="4400" dirty="0" smtClean="0"/>
              <a:t>	</a:t>
            </a:r>
            <a:r>
              <a:rPr lang="tr-TR" sz="5400" dirty="0" smtClean="0"/>
              <a:t>TEŞEKKÜRLER</a:t>
            </a:r>
            <a:endParaRPr lang="tr-TR" sz="5400" dirty="0"/>
          </a:p>
        </p:txBody>
      </p:sp>
      <p:sp>
        <p:nvSpPr>
          <p:cNvPr id="3" name="2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4" name="3 Slayt Numarası Yer Tutucusu"/>
          <p:cNvSpPr>
            <a:spLocks noGrp="1"/>
          </p:cNvSpPr>
          <p:nvPr>
            <p:ph type="sldNum" sz="quarter" idx="12"/>
          </p:nvPr>
        </p:nvSpPr>
        <p:spPr/>
        <p:txBody>
          <a:bodyPr/>
          <a:lstStyle/>
          <a:p>
            <a:fld id="{0C081B6A-D1F5-45C3-AE4F-41161FCDDC79}" type="slidenum">
              <a:rPr lang="tr-TR" smtClean="0"/>
              <a:pPr/>
              <a:t>66</a:t>
            </a:fld>
            <a:endParaRPr lang="tr-TR"/>
          </a:p>
        </p:txBody>
      </p:sp>
      <p:sp>
        <p:nvSpPr>
          <p:cNvPr id="6" name="5 5-Nokta Yıldız"/>
          <p:cNvSpPr/>
          <p:nvPr/>
        </p:nvSpPr>
        <p:spPr>
          <a:xfrm>
            <a:off x="6300192" y="4293096"/>
            <a:ext cx="1800200" cy="12744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spd="med">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r>
              <a:rPr lang="tr-TR" sz="3600" dirty="0" smtClean="0"/>
              <a:t>	Çünkü öğretmenin görevleri arasında önemli bir yeri sınıf yönetimi tutmaktadır. Sınıf yönetimi konusunda istenen yeterliğe sahip olmayan öğretmenlerin sınıflarında kaliteli öğretim ve öğrenmenin ortaya çıkmayacağı söylenebilir.</a:t>
            </a:r>
          </a:p>
          <a:p>
            <a:endParaRPr lang="tr-TR" sz="3600" u="sng"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7</a:t>
            </a:fld>
            <a:endParaRPr lang="tr-TR"/>
          </a:p>
        </p:txBody>
      </p:sp>
    </p:spTree>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2960" y="642918"/>
            <a:ext cx="7520940" cy="5214974"/>
          </a:xfrm>
        </p:spPr>
        <p:txBody>
          <a:bodyPr>
            <a:normAutofit/>
          </a:bodyPr>
          <a:lstStyle/>
          <a:p>
            <a:r>
              <a:rPr lang="tr-TR" sz="3600" dirty="0" smtClean="0"/>
              <a:t>  Öğretmenin öğretim etkinliğine geçmeden önce  sınıfı yönetmesi, yani sınıfı öğretime hazır hale getirmesi gerekir.Bu durum yerine göre öğretimden daha </a:t>
            </a:r>
            <a:r>
              <a:rPr lang="tr-TR" sz="3600" smtClean="0"/>
              <a:t>önemli olabilir.</a:t>
            </a:r>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8</a:t>
            </a:fld>
            <a:endParaRPr lang="tr-TR"/>
          </a:p>
        </p:txBody>
      </p:sp>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2960" y="500042"/>
            <a:ext cx="7520940" cy="5286412"/>
          </a:xfrm>
        </p:spPr>
        <p:txBody>
          <a:bodyPr>
            <a:normAutofit lnSpcReduction="10000"/>
          </a:bodyPr>
          <a:lstStyle/>
          <a:p>
            <a:r>
              <a:rPr lang="tr-TR" sz="3600" dirty="0" smtClean="0"/>
              <a:t>SINIF YÖNETİMİ:</a:t>
            </a:r>
          </a:p>
          <a:p>
            <a:r>
              <a:rPr lang="tr-TR" sz="3600" dirty="0" smtClean="0"/>
              <a:t>-Öğrencilerin öğrenmelerine yardımcı olan düzenli ve güvenli bir sınıf ortamının oluşmasını ifade eder.</a:t>
            </a:r>
          </a:p>
          <a:p>
            <a:endParaRPr lang="tr-TR" sz="3600" dirty="0" smtClean="0"/>
          </a:p>
          <a:p>
            <a:r>
              <a:rPr lang="tr-TR" sz="3600" dirty="0" smtClean="0"/>
              <a:t>-Öğrencilerin öğrenme motivasyonunu</a:t>
            </a:r>
          </a:p>
          <a:p>
            <a:r>
              <a:rPr lang="tr-TR" sz="3600" dirty="0" smtClean="0"/>
              <a:t> </a:t>
            </a:r>
            <a:r>
              <a:rPr lang="tr-TR" sz="3600" dirty="0" smtClean="0"/>
              <a:t>   geliştirecek olumlu,düzenli ve güvenli bir sınıf ortamı oluşturmak ve sürdürmektir.</a:t>
            </a:r>
            <a:endParaRPr lang="tr-TR" sz="3600" dirty="0"/>
          </a:p>
        </p:txBody>
      </p:sp>
      <p:sp>
        <p:nvSpPr>
          <p:cNvPr id="4" name="3 Veri Yer Tutucusu"/>
          <p:cNvSpPr>
            <a:spLocks noGrp="1"/>
          </p:cNvSpPr>
          <p:nvPr>
            <p:ph type="dt" sz="half" idx="10"/>
          </p:nvPr>
        </p:nvSpPr>
        <p:spPr/>
        <p:txBody>
          <a:bodyPr/>
          <a:lstStyle/>
          <a:p>
            <a:fld id="{F1078CA9-9ACA-4928-BD62-BB415841C9A3}" type="datetime1">
              <a:rPr lang="tr-TR" smtClean="0"/>
              <a:pPr/>
              <a:t>10.10.2012</a:t>
            </a:fld>
            <a:endParaRPr lang="tr-TR"/>
          </a:p>
        </p:txBody>
      </p:sp>
      <p:sp>
        <p:nvSpPr>
          <p:cNvPr id="5" name="4 Slayt Numarası Yer Tutucusu"/>
          <p:cNvSpPr>
            <a:spLocks noGrp="1"/>
          </p:cNvSpPr>
          <p:nvPr>
            <p:ph type="sldNum" sz="quarter" idx="12"/>
          </p:nvPr>
        </p:nvSpPr>
        <p:spPr/>
        <p:txBody>
          <a:bodyPr/>
          <a:lstStyle/>
          <a:p>
            <a:fld id="{0C081B6A-D1F5-45C3-AE4F-41161FCDDC79}" type="slidenum">
              <a:rPr lang="tr-TR" smtClean="0"/>
              <a:pPr/>
              <a:t>9</a:t>
            </a:fld>
            <a:endParaRPr lang="tr-TR"/>
          </a:p>
        </p:txBody>
      </p:sp>
    </p:spTree>
  </p:cSld>
  <p:clrMapOvr>
    <a:masterClrMapping/>
  </p:clrMapOvr>
  <p:transition spd="med">
    <p:wedg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3755</TotalTime>
  <Words>534</Words>
  <Application>Microsoft Office PowerPoint</Application>
  <PresentationFormat>Ekran Gösterisi (4:3)</PresentationFormat>
  <Paragraphs>307</Paragraphs>
  <Slides>66</Slides>
  <Notes>1</Notes>
  <HiddenSlides>0</HiddenSlides>
  <MMClips>0</MMClips>
  <ScaleCrop>false</ScaleCrop>
  <HeadingPairs>
    <vt:vector size="4" baseType="variant">
      <vt:variant>
        <vt:lpstr>Tema</vt:lpstr>
      </vt:variant>
      <vt:variant>
        <vt:i4>1</vt:i4>
      </vt:variant>
      <vt:variant>
        <vt:lpstr>Slayt Başlıkları</vt:lpstr>
      </vt:variant>
      <vt:variant>
        <vt:i4>66</vt:i4>
      </vt:variant>
    </vt:vector>
  </HeadingPairs>
  <TitlesOfParts>
    <vt:vector size="67" baseType="lpstr">
      <vt:lpstr>Açılar</vt:lpstr>
      <vt:lpstr>   AYDIN HACI KADRİYE ARSLAN REHBERLİK VE ARAŞTIRMA MERKEZİ  </vt:lpstr>
      <vt:lpstr>ETKİLİ SINIF YÖNETİMİ</vt:lpstr>
      <vt:lpstr>Slayt 3</vt:lpstr>
      <vt:lpstr>Slayt 4</vt:lpstr>
      <vt:lpstr>Slayt 5</vt:lpstr>
      <vt:lpstr>Slayt 6</vt:lpstr>
      <vt:lpstr>Slayt 7</vt:lpstr>
      <vt:lpstr>Slayt 8</vt:lpstr>
      <vt:lpstr>Slayt 9</vt:lpstr>
      <vt:lpstr>Slayt 10</vt:lpstr>
      <vt:lpstr>Slayt 11</vt:lpstr>
      <vt:lpstr>SINIF YÖNETİMİ KONULARI:</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Olumsuz öğretmen tutum ve    davranIşlarI</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Slayt 59</vt:lpstr>
      <vt:lpstr>Slayt 60</vt:lpstr>
      <vt:lpstr>Slayt 61</vt:lpstr>
      <vt:lpstr>Slayt 62</vt:lpstr>
      <vt:lpstr>Slayt 63</vt:lpstr>
      <vt:lpstr>Slayt 64</vt:lpstr>
      <vt:lpstr>Slayt 65</vt:lpstr>
      <vt:lpstr>Slayt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MC</dc:creator>
  <cp:lastModifiedBy>kullanıcı</cp:lastModifiedBy>
  <cp:revision>302</cp:revision>
  <dcterms:created xsi:type="dcterms:W3CDTF">2012-05-08T18:33:24Z</dcterms:created>
  <dcterms:modified xsi:type="dcterms:W3CDTF">2012-10-10T10:38:23Z</dcterms:modified>
</cp:coreProperties>
</file>