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69"/>
  </p:notesMasterIdLst>
  <p:sldIdLst>
    <p:sldId id="256" r:id="rId2"/>
    <p:sldId id="351" r:id="rId3"/>
    <p:sldId id="352" r:id="rId4"/>
    <p:sldId id="356" r:id="rId5"/>
    <p:sldId id="357" r:id="rId6"/>
    <p:sldId id="358" r:id="rId7"/>
    <p:sldId id="353" r:id="rId8"/>
    <p:sldId id="354" r:id="rId9"/>
    <p:sldId id="355" r:id="rId10"/>
    <p:sldId id="305" r:id="rId11"/>
    <p:sldId id="306" r:id="rId12"/>
    <p:sldId id="333" r:id="rId13"/>
    <p:sldId id="344" r:id="rId14"/>
    <p:sldId id="345" r:id="rId15"/>
    <p:sldId id="346" r:id="rId16"/>
    <p:sldId id="347" r:id="rId17"/>
    <p:sldId id="262" r:id="rId18"/>
    <p:sldId id="334" r:id="rId19"/>
    <p:sldId id="336" r:id="rId20"/>
    <p:sldId id="286" r:id="rId21"/>
    <p:sldId id="359" r:id="rId22"/>
    <p:sldId id="307" r:id="rId23"/>
    <p:sldId id="337" r:id="rId24"/>
    <p:sldId id="287" r:id="rId25"/>
    <p:sldId id="319" r:id="rId26"/>
    <p:sldId id="269" r:id="rId27"/>
    <p:sldId id="318" r:id="rId28"/>
    <p:sldId id="317" r:id="rId29"/>
    <p:sldId id="316" r:id="rId30"/>
    <p:sldId id="310" r:id="rId31"/>
    <p:sldId id="338" r:id="rId32"/>
    <p:sldId id="312" r:id="rId33"/>
    <p:sldId id="321" r:id="rId34"/>
    <p:sldId id="272" r:id="rId35"/>
    <p:sldId id="339" r:id="rId36"/>
    <p:sldId id="273" r:id="rId37"/>
    <p:sldId id="274" r:id="rId38"/>
    <p:sldId id="290" r:id="rId39"/>
    <p:sldId id="275" r:id="rId40"/>
    <p:sldId id="292" r:id="rId41"/>
    <p:sldId id="277" r:id="rId42"/>
    <p:sldId id="293" r:id="rId43"/>
    <p:sldId id="322" r:id="rId44"/>
    <p:sldId id="294" r:id="rId45"/>
    <p:sldId id="323" r:id="rId46"/>
    <p:sldId id="295" r:id="rId47"/>
    <p:sldId id="324" r:id="rId48"/>
    <p:sldId id="296" r:id="rId49"/>
    <p:sldId id="343" r:id="rId50"/>
    <p:sldId id="325" r:id="rId51"/>
    <p:sldId id="297" r:id="rId52"/>
    <p:sldId id="298" r:id="rId53"/>
    <p:sldId id="340" r:id="rId54"/>
    <p:sldId id="299" r:id="rId55"/>
    <p:sldId id="326" r:id="rId56"/>
    <p:sldId id="300" r:id="rId57"/>
    <p:sldId id="341" r:id="rId58"/>
    <p:sldId id="301" r:id="rId59"/>
    <p:sldId id="327" r:id="rId60"/>
    <p:sldId id="302" r:id="rId61"/>
    <p:sldId id="313" r:id="rId62"/>
    <p:sldId id="342" r:id="rId63"/>
    <p:sldId id="328" r:id="rId64"/>
    <p:sldId id="314" r:id="rId65"/>
    <p:sldId id="329" r:id="rId66"/>
    <p:sldId id="330" r:id="rId67"/>
    <p:sldId id="331" r:id="rId6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432B-0018-421E-A0AF-93638F142864}" type="datetimeFigureOut">
              <a:rPr lang="tr-TR" smtClean="0"/>
              <a:pPr/>
              <a:t>13.11.2012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BA1D3-0E5F-4DAE-A94A-E1E44CAC9E0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15118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BA1D3-0E5F-4DAE-A94A-E1E44CAC9E0B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51236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0C83-01EA-4BA3-83EC-6336FBF28000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7FBF-B50F-4E5E-80EF-20AF62EA7364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E2EE-890D-4416-BB82-67226D4BACD8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85A-0E10-4488-8082-AFA51856C7B4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9963-631C-4F99-8358-BAA46E4351B5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D62E-60BF-4F30-B1F1-07CC191EB434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7B5E9-4B9F-462E-9880-4E18D3E14902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E5E9-55C2-492A-B0D9-78245CEC96A4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0454-82E0-476C-BE48-792E5193F779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081B6A-D1F5-45C3-AE4F-41161FCDDC7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B9A6-0F08-4D7F-AAE3-65BA3FFB094E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1E47E9-5754-459B-BD08-1AAA7709B33C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C081B6A-D1F5-45C3-AE4F-41161FCDDC7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ransition spd="med">
    <p:wedge/>
  </p:transition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40544" y="476672"/>
            <a:ext cx="8062912" cy="1769641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3600" b="1" dirty="0" smtClean="0">
                <a:latin typeface="Arial" pitchFamily="34" charset="0"/>
                <a:cs typeface="Arial" pitchFamily="34" charset="0"/>
              </a:rPr>
              <a:t>AYDIN HACI KADRİYE ARSLAN REHBERLİK VE ARAŞTIRMA MERKEZİ </a:t>
            </a:r>
            <a:br>
              <a:rPr lang="tr-TR" sz="3600" b="1" dirty="0" smtClean="0">
                <a:latin typeface="Arial" pitchFamily="34" charset="0"/>
                <a:cs typeface="Arial" pitchFamily="34" charset="0"/>
              </a:rPr>
            </a:br>
            <a:endParaRPr lang="tr-T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987032"/>
          </a:xfrm>
        </p:spPr>
        <p:txBody>
          <a:bodyPr>
            <a:normAutofit/>
          </a:bodyPr>
          <a:lstStyle/>
          <a:p>
            <a:pPr algn="ctr"/>
            <a:r>
              <a:rPr lang="tr-TR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tr-TR" sz="28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3200" b="1" i="1" dirty="0" smtClean="0">
                <a:latin typeface="Arial" pitchFamily="34" charset="0"/>
                <a:cs typeface="Arial" pitchFamily="34" charset="0"/>
              </a:rPr>
              <a:t>ERGENLİK İLETİŞİM</a:t>
            </a:r>
          </a:p>
          <a:p>
            <a:pPr algn="ctr"/>
            <a:r>
              <a:rPr lang="tr-TR" sz="3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SINIF YÖNETİMİ</a:t>
            </a:r>
          </a:p>
          <a:p>
            <a:pPr algn="ctr"/>
            <a:endParaRPr lang="tr-TR" sz="32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tr-TR" sz="32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E6D0-9843-48C4-B591-3F4EFAFD6A0F}" type="datetime1">
              <a:rPr lang="tr-TR" smtClean="0"/>
              <a:pPr/>
              <a:t>13.11.2012</a:t>
            </a:fld>
            <a:endParaRPr lang="tr-TR" dirty="0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1</a:t>
            </a:fld>
            <a:endParaRPr lang="tr-TR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2960" y="692696"/>
            <a:ext cx="7520940" cy="5256584"/>
          </a:xfrm>
        </p:spPr>
        <p:txBody>
          <a:bodyPr>
            <a:noAutofit/>
          </a:bodyPr>
          <a:lstStyle/>
          <a:p>
            <a:r>
              <a:rPr lang="tr-TR" sz="3600" dirty="0" smtClean="0"/>
              <a:t>    	Sınıf yönetimi nedir?</a:t>
            </a:r>
          </a:p>
          <a:p>
            <a:r>
              <a:rPr lang="tr-TR" sz="3600" dirty="0" smtClean="0"/>
              <a:t>        Sınıf nasıl yönetilir ?</a:t>
            </a:r>
          </a:p>
          <a:p>
            <a:r>
              <a:rPr lang="tr-TR" sz="3600" dirty="0" smtClean="0"/>
              <a:t>        Neden sınıf yönetimi?</a:t>
            </a:r>
          </a:p>
          <a:p>
            <a:r>
              <a:rPr lang="tr-TR" sz="3600" dirty="0" smtClean="0"/>
              <a:t>        Gereklimidir?</a:t>
            </a:r>
          </a:p>
          <a:p>
            <a:r>
              <a:rPr lang="tr-TR" sz="3600" dirty="0" smtClean="0"/>
              <a:t>        Sınıfı kim yönetir?</a:t>
            </a:r>
          </a:p>
          <a:p>
            <a:r>
              <a:rPr lang="tr-TR" sz="3600" dirty="0" smtClean="0"/>
              <a:t>        Öğretmen  yöneticimidir?</a:t>
            </a:r>
          </a:p>
          <a:p>
            <a:r>
              <a:rPr lang="tr-TR" sz="3600" dirty="0" smtClean="0"/>
              <a:t>         </a:t>
            </a:r>
            <a:endParaRPr lang="tr-TR" sz="36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   </a:t>
            </a:r>
            <a:r>
              <a:rPr lang="tr-TR" sz="4000" dirty="0"/>
              <a:t>	</a:t>
            </a:r>
            <a:r>
              <a:rPr lang="tr-TR" sz="4000" dirty="0" err="1" smtClean="0"/>
              <a:t>Açıkalın</a:t>
            </a:r>
            <a:r>
              <a:rPr lang="tr-TR" sz="4000" dirty="0" smtClean="0"/>
              <a:t> (1994) </a:t>
            </a:r>
            <a:r>
              <a:rPr lang="tr-TR" sz="4000" dirty="0" err="1" smtClean="0"/>
              <a:t>ın</a:t>
            </a:r>
            <a:r>
              <a:rPr lang="tr-TR" sz="4000" dirty="0" smtClean="0"/>
              <a:t> ‘’okul yöneticisi kadar kalitelidir’’  yargısından yola çıkarak , ‘’sınıf öğretmenin yönetim kalitesi kadar iyi bir yerdir’’ denilebilir.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11</a:t>
            </a:fld>
            <a:endParaRPr lang="tr-TR"/>
          </a:p>
        </p:txBody>
      </p:sp>
      <p:pic>
        <p:nvPicPr>
          <p:cNvPr id="6146" name="Picture 2" descr="C:\Users\MC\Desktop\imagesCAB2GH2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725144"/>
            <a:ext cx="1662683" cy="1800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600" dirty="0" smtClean="0"/>
              <a:t>	Çünkü öğretmenin görevleri arasında önemli bir yeri sınıf yönetimi tutmaktadır. Sınıf yönetimi konusunda istenen yeterliğe sahip olmayan öğretmenlerin sınıflarında kaliteli öğretim ve öğrenmenin ortaya çıkmayacağı söylenebilir.</a:t>
            </a:r>
          </a:p>
          <a:p>
            <a:endParaRPr lang="tr-TR" sz="3600" u="sng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2960" y="642918"/>
            <a:ext cx="7520940" cy="5214974"/>
          </a:xfrm>
        </p:spPr>
        <p:txBody>
          <a:bodyPr>
            <a:normAutofit/>
          </a:bodyPr>
          <a:lstStyle/>
          <a:p>
            <a:r>
              <a:rPr lang="tr-TR" sz="3600" dirty="0" smtClean="0"/>
              <a:t>  Öğretmenin öğretim etkinliğine geçmeden önce  sınıfı yönetmesi, yani sınıfı öğretime hazır hale getirmesi gerekir.Bu durum yerine göre öğretimden daha </a:t>
            </a:r>
            <a:r>
              <a:rPr lang="tr-TR" sz="3600" smtClean="0"/>
              <a:t>önemli olabilir.</a:t>
            </a:r>
            <a:endParaRPr lang="tr-TR" sz="36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2960" y="500042"/>
            <a:ext cx="7520940" cy="5286412"/>
          </a:xfrm>
        </p:spPr>
        <p:txBody>
          <a:bodyPr>
            <a:normAutofit/>
          </a:bodyPr>
          <a:lstStyle/>
          <a:p>
            <a:r>
              <a:rPr lang="tr-TR" sz="3600" dirty="0" smtClean="0"/>
              <a:t>SINIF YÖNETİMİ:</a:t>
            </a:r>
          </a:p>
          <a:p>
            <a:r>
              <a:rPr lang="tr-TR" sz="3600" dirty="0" smtClean="0"/>
              <a:t>-Öğrencilerin öğrenmelerine yardımcı olan düzenli ve güvenli bir sınıf ortamının oluşmasını ifade eder.</a:t>
            </a:r>
          </a:p>
          <a:p>
            <a:endParaRPr lang="tr-TR" sz="3600" dirty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3600" dirty="0" smtClean="0"/>
              <a:t>Sınıf yönetimi:</a:t>
            </a:r>
          </a:p>
          <a:p>
            <a:r>
              <a:rPr lang="tr-TR" sz="3600" dirty="0" smtClean="0"/>
              <a:t>Öğrenci davranışı güç, baskı ya da zorlama ile değil, öğrencilerin katılımı ve kendi istekleri ile öğrenir hale getirmektir.</a:t>
            </a:r>
          </a:p>
          <a:p>
            <a:r>
              <a:rPr lang="tr-TR" sz="3600" dirty="0" smtClean="0"/>
              <a:t>Basit anlatımı ile öğrenmeyi sağlayıcı bir sınıf ortamının oluşturulmasıdır.</a:t>
            </a:r>
          </a:p>
          <a:p>
            <a:endParaRPr lang="tr-TR" sz="3600" dirty="0" smtClean="0"/>
          </a:p>
          <a:p>
            <a:endParaRPr lang="tr-TR" sz="3600" dirty="0" smtClean="0"/>
          </a:p>
          <a:p>
            <a:endParaRPr lang="tr-TR" sz="3600" dirty="0" smtClean="0"/>
          </a:p>
          <a:p>
            <a:endParaRPr lang="tr-TR" sz="36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57224" y="285728"/>
            <a:ext cx="7520940" cy="5572164"/>
          </a:xfrm>
        </p:spPr>
        <p:txBody>
          <a:bodyPr>
            <a:normAutofit fontScale="32500" lnSpcReduction="20000"/>
          </a:bodyPr>
          <a:lstStyle/>
          <a:p>
            <a:r>
              <a:rPr lang="tr-TR" sz="11100" dirty="0" smtClean="0"/>
              <a:t>Sınıf yönetimi ne değildir:</a:t>
            </a:r>
          </a:p>
          <a:p>
            <a:endParaRPr lang="tr-TR" sz="3600" dirty="0" smtClean="0"/>
          </a:p>
          <a:p>
            <a:r>
              <a:rPr lang="tr-TR" sz="9000" dirty="0" smtClean="0"/>
              <a:t>-Öğretmenin otoritesinin sınıfta hakim kılınması değildir.</a:t>
            </a:r>
          </a:p>
          <a:p>
            <a:endParaRPr lang="tr-TR" sz="9000" dirty="0" smtClean="0"/>
          </a:p>
          <a:p>
            <a:r>
              <a:rPr lang="tr-TR" sz="9000" dirty="0" smtClean="0"/>
              <a:t>-Disipline dayanan bir anlayış değildir.</a:t>
            </a:r>
          </a:p>
          <a:p>
            <a:endParaRPr lang="tr-TR" sz="9000" dirty="0" smtClean="0"/>
          </a:p>
          <a:p>
            <a:r>
              <a:rPr lang="tr-TR" sz="9000" dirty="0" smtClean="0"/>
              <a:t>-Öğretmen ve öğrenci ilişkilerinde aşırı kuralcılık değildir.</a:t>
            </a:r>
          </a:p>
          <a:p>
            <a:endParaRPr lang="tr-TR" sz="9000" dirty="0" smtClean="0"/>
          </a:p>
          <a:p>
            <a:r>
              <a:rPr lang="tr-TR" sz="9000" dirty="0" smtClean="0"/>
              <a:t>-</a:t>
            </a:r>
            <a:r>
              <a:rPr lang="tr-TR" sz="9600" dirty="0" smtClean="0"/>
              <a:t>Tek yönlü öğrenme değildir.</a:t>
            </a:r>
          </a:p>
          <a:p>
            <a:endParaRPr lang="tr-TR" sz="9000" dirty="0" smtClean="0"/>
          </a:p>
          <a:p>
            <a:endParaRPr lang="tr-TR" sz="9000" dirty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507288" cy="6050144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u="sng" dirty="0" smtClean="0"/>
              <a:t>ÖĞRETMENLERDE OLUMLU TUTUM VE DAVRANIŞLAR</a:t>
            </a:r>
          </a:p>
          <a:p>
            <a:r>
              <a:rPr lang="tr-TR" sz="3600" dirty="0" smtClean="0"/>
              <a:t>    Neden bazı </a:t>
            </a:r>
          </a:p>
          <a:p>
            <a:pPr>
              <a:buNone/>
            </a:pPr>
            <a:r>
              <a:rPr lang="tr-TR" sz="3600" dirty="0" smtClean="0"/>
              <a:t>Öğrenciler derse</a:t>
            </a:r>
          </a:p>
          <a:p>
            <a:pPr>
              <a:buNone/>
            </a:pPr>
            <a:r>
              <a:rPr lang="tr-TR" sz="3600" dirty="0" smtClean="0"/>
              <a:t>Devam etmezler, </a:t>
            </a:r>
          </a:p>
          <a:p>
            <a:pPr>
              <a:buNone/>
            </a:pPr>
            <a:r>
              <a:rPr lang="tr-TR" sz="3600" dirty="0" smtClean="0"/>
              <a:t>Veya hep geç gelirler</a:t>
            </a:r>
          </a:p>
          <a:p>
            <a:pPr>
              <a:buNone/>
            </a:pPr>
            <a:r>
              <a:rPr lang="tr-TR" sz="3600" dirty="0" smtClean="0"/>
              <a:t>Neden bazı öğrenciler</a:t>
            </a:r>
          </a:p>
          <a:p>
            <a:pPr>
              <a:buNone/>
            </a:pPr>
            <a:r>
              <a:rPr lang="tr-TR" sz="3600" dirty="0" smtClean="0"/>
              <a:t>Dersi dinlemek için isteksizdirler.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E734-F849-4ABE-A71A-0ADE4017FAF6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17</a:t>
            </a:fld>
            <a:endParaRPr lang="tr-TR"/>
          </a:p>
        </p:txBody>
      </p:sp>
      <p:pic>
        <p:nvPicPr>
          <p:cNvPr id="5" name="4 Resim" descr="images[7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51512" y="980728"/>
            <a:ext cx="4068960" cy="3290127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3600" dirty="0" smtClean="0"/>
              <a:t>   	Neden bazı öğrenciler ders esnasında istenmeyen davranışlar gösterirler?</a:t>
            </a:r>
          </a:p>
          <a:p>
            <a:pPr>
              <a:buNone/>
            </a:pPr>
            <a:r>
              <a:rPr lang="tr-TR" sz="3600" dirty="0" smtClean="0"/>
              <a:t>	     Neden bazı öğrenciler ders esnasında kendi hayal dünyasındadırlar?</a:t>
            </a: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z="3600" dirty="0" smtClean="0"/>
              <a:t>	Neden bazı öğrenciler sürekli teneffüs olmasını isterler?</a:t>
            </a: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19</a:t>
            </a:fld>
            <a:endParaRPr lang="tr-TR"/>
          </a:p>
        </p:txBody>
      </p:sp>
      <p:pic>
        <p:nvPicPr>
          <p:cNvPr id="12290" name="Picture 2" descr="C:\Users\MC\Desktop\imagesCA13S30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5" y="2844660"/>
            <a:ext cx="6264696" cy="331236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471512"/>
          </a:xfrm>
        </p:spPr>
        <p:txBody>
          <a:bodyPr>
            <a:normAutofit/>
          </a:bodyPr>
          <a:lstStyle/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20000"/>
              <a:defRPr/>
            </a:pPr>
            <a:r>
              <a:rPr lang="tr-TR" sz="32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“</a:t>
            </a:r>
            <a:r>
              <a:rPr lang="tr-TR" sz="3200" i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Ergenlik çağı </a:t>
            </a:r>
            <a:r>
              <a:rPr lang="tr-TR" sz="32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”</a:t>
            </a:r>
            <a:r>
              <a:rPr lang="tr-TR" sz="32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tr-TR" sz="3200" b="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çocukluktan yetişkinliğe geçiş hazırlıklarını içine alan, sosyal, biyolojik, psikolojik olarak hızlı değişimlerin yaşandığı bir gelişim dönemidir. Kesin yaş sınırı çizilememekle birlikte, her iki cins için de 12-21 yaş olarak verilebilir. Ergenliğin bitişi ise her toplumda, her kültürde farklı olur. </a:t>
            </a: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2</a:t>
            </a:fld>
            <a:endParaRPr lang="tr-TR" dirty="0"/>
          </a:p>
        </p:txBody>
      </p:sp>
    </p:spTree>
  </p:cSld>
  <p:clrMapOvr>
    <a:masterClrMapping/>
  </p:clrMapOvr>
  <p:transition spd="med"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6050144"/>
          </a:xfrm>
        </p:spPr>
        <p:txBody>
          <a:bodyPr>
            <a:normAutofit/>
          </a:bodyPr>
          <a:lstStyle/>
          <a:p>
            <a:pPr lvl="0"/>
            <a:r>
              <a:rPr lang="tr-TR" sz="3600" dirty="0" smtClean="0"/>
              <a:t>	     </a:t>
            </a:r>
            <a:r>
              <a:rPr lang="tr-TR" sz="3200" dirty="0" smtClean="0"/>
              <a:t>Dışarıdan bakıldığında veya klasik eğitim anlayışında bu sorunların öğrencilerden kaynaklanan sorunlar olduğu ve çözümünü de öğrencilerin bulması gerektiği düşünülür.</a:t>
            </a:r>
          </a:p>
          <a:p>
            <a:pPr lvl="0"/>
            <a:r>
              <a:rPr lang="tr-TR" sz="3200" dirty="0"/>
              <a:t>	</a:t>
            </a:r>
            <a:r>
              <a:rPr lang="tr-TR" sz="3200" dirty="0" smtClean="0"/>
              <a:t>     Ama yeni eğitim anlayışına göre bu sorunların çeşitli nedenleri ve farklı kaynakları var bunların içerisinde birazdan sayacağımız öğretmen tutum ve davranışları da öğrenci davranışları üzerinde çok etkili.</a:t>
            </a:r>
          </a:p>
          <a:p>
            <a:pPr>
              <a:buNone/>
            </a:pP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B20A-E016-48F1-A81D-F7A72BBA0DAD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Saygı,</a:t>
            </a:r>
          </a:p>
          <a:p>
            <a:r>
              <a:rPr lang="tr-TR" sz="3600" dirty="0" smtClean="0"/>
              <a:t>Koşulsuz kabul,</a:t>
            </a:r>
          </a:p>
          <a:p>
            <a:r>
              <a:rPr lang="tr-TR" sz="3600" dirty="0" smtClean="0"/>
              <a:t>Saydamlık,</a:t>
            </a:r>
          </a:p>
          <a:p>
            <a:r>
              <a:rPr lang="tr-TR" sz="3600" dirty="0" smtClean="0"/>
              <a:t>Empati,</a:t>
            </a:r>
            <a:endParaRPr lang="tr-TR" sz="36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		</a:t>
            </a:r>
            <a:r>
              <a:rPr lang="tr-TR" sz="3600" dirty="0" smtClean="0"/>
              <a:t>Öğretmen </a:t>
            </a:r>
            <a:r>
              <a:rPr lang="tr-TR" sz="3600" dirty="0" smtClean="0"/>
              <a:t>gücünü; </a:t>
            </a:r>
            <a:r>
              <a:rPr lang="tr-TR" sz="3600" dirty="0" smtClean="0"/>
              <a:t>öğrencilerle açık ,içten , dürüst , yanılabileceğini   kabul eden , iyi ilişkiler kurarak , sınıfın havasını sosyal açıdan iyi yapılandırarak kullanmalıdır</a:t>
            </a:r>
            <a:r>
              <a:rPr lang="tr-TR" sz="3600" dirty="0"/>
              <a:t>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	   </a:t>
            </a:r>
            <a:r>
              <a:rPr lang="tr-TR" sz="3900" dirty="0" smtClean="0"/>
              <a:t>Öğretmen sabırlı, soğukkanlı , öfkesini yenebilen, olumsuz duygularını </a:t>
            </a:r>
            <a:r>
              <a:rPr lang="tr-TR" sz="3900" dirty="0" smtClean="0"/>
              <a:t>bastırabilen, </a:t>
            </a:r>
            <a:r>
              <a:rPr lang="tr-TR" sz="3900" dirty="0" smtClean="0"/>
              <a:t>duygu ve heyecanlarını normal düzeyde tutan birey olmalıdır.</a:t>
            </a:r>
          </a:p>
          <a:p>
            <a:endParaRPr lang="tr-TR" sz="39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507288" cy="6050144"/>
          </a:xfrm>
        </p:spPr>
        <p:txBody>
          <a:bodyPr>
            <a:normAutofit/>
          </a:bodyPr>
          <a:lstStyle/>
          <a:p>
            <a:pPr lvl="0"/>
            <a:r>
              <a:rPr lang="tr-TR" sz="2800" dirty="0" smtClean="0">
                <a:latin typeface="Arial" pitchFamily="34" charset="0"/>
                <a:cs typeface="Arial" pitchFamily="34" charset="0"/>
              </a:rPr>
              <a:t> 	  </a:t>
            </a: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tr-TR" sz="2800" dirty="0" smtClean="0">
                <a:latin typeface="Arial" pitchFamily="34" charset="0"/>
                <a:cs typeface="Arial" pitchFamily="34" charset="0"/>
              </a:rPr>
              <a:t>	  </a:t>
            </a:r>
            <a:r>
              <a:rPr lang="tr-TR" sz="3200" dirty="0" smtClean="0"/>
              <a:t>Öğrencilerden biri öğretmenle tartışmaya girdiğinde, sakinlik korunmalı ve gerginlik yaratan durumdan mümkün olduğunca uzaklaşılmalı.</a:t>
            </a:r>
          </a:p>
          <a:p>
            <a:pPr lvl="0"/>
            <a:r>
              <a:rPr lang="tr-TR" sz="3200" dirty="0" smtClean="0"/>
              <a:t>	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883B-3AB5-455C-9F10-C23D992986C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822960" y="571480"/>
            <a:ext cx="7520940" cy="2425473"/>
          </a:xfrm>
        </p:spPr>
        <p:txBody>
          <a:bodyPr/>
          <a:lstStyle/>
          <a:p>
            <a:pPr lvl="8">
              <a:buNone/>
            </a:pPr>
            <a:endParaRPr lang="tr-TR" sz="1400" dirty="0" smtClean="0"/>
          </a:p>
          <a:p>
            <a:pPr lvl="0"/>
            <a:r>
              <a:rPr lang="tr-TR" sz="2800" dirty="0" smtClean="0"/>
              <a:t>	SINIFTA KONTROL EDİLEMEYECEK OLAYLAR OLDUĞUNDA OKUL YÖNETİMİNE HABER VERİLMELİ.</a:t>
            </a:r>
          </a:p>
          <a:p>
            <a:pPr lvl="0"/>
            <a:endParaRPr lang="tr-TR" sz="3600" dirty="0" smtClean="0"/>
          </a:p>
          <a:p>
            <a:endParaRPr lang="tr-TR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25</a:t>
            </a:fld>
            <a:endParaRPr lang="tr-TR"/>
          </a:p>
        </p:txBody>
      </p:sp>
      <p:pic>
        <p:nvPicPr>
          <p:cNvPr id="6" name="Picture 2" descr="C:\Users\MC\Desktop\imagesCA2IV2E0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187624" y="2214554"/>
            <a:ext cx="6984776" cy="43827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597813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tr-TR" sz="3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3600" dirty="0" smtClean="0"/>
              <a:t> 	</a:t>
            </a:r>
          </a:p>
          <a:p>
            <a:pPr lvl="0">
              <a:buNone/>
            </a:pPr>
            <a:r>
              <a:rPr lang="tr-TR" sz="3600" dirty="0"/>
              <a:t>	</a:t>
            </a:r>
            <a:r>
              <a:rPr lang="tr-TR" sz="3600" dirty="0" smtClean="0"/>
              <a:t>       Aşırı otoriter öğretmen,  öğrenciyi korkutur  öğretmenin onları arkadaşlarının önünde zor duruma düşüreceğini  düşünmeleri öğrencilerde kaygı yaratır.</a:t>
            </a:r>
          </a:p>
          <a:p>
            <a:pPr lvl="0">
              <a:buNone/>
            </a:pPr>
            <a:endParaRPr lang="tr-TR" sz="2800" dirty="0" smtClean="0"/>
          </a:p>
          <a:p>
            <a:pPr lvl="0">
              <a:buNone/>
            </a:pPr>
            <a:endParaRPr lang="tr-TR" sz="2800" dirty="0" smtClean="0"/>
          </a:p>
          <a:p>
            <a:pPr lvl="0">
              <a:buNone/>
            </a:pPr>
            <a:endParaRPr lang="tr-TR" sz="2800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ECD2-5740-49D5-BC23-E4C1CE19589A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600" dirty="0" smtClean="0"/>
              <a:t>	     Öğretmen her söz ve eyleminin farklı öğrencileri nasıl etkileyeceğini düşünüp , uygun ve olumlu davranmalıdır.</a:t>
            </a:r>
            <a:endParaRPr lang="tr-TR" sz="3600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3600" dirty="0" smtClean="0"/>
              <a:t> Gülümsemek ,</a:t>
            </a:r>
          </a:p>
          <a:p>
            <a:r>
              <a:rPr lang="tr-TR" sz="3600" dirty="0" smtClean="0"/>
              <a:t> </a:t>
            </a:r>
            <a:r>
              <a:rPr lang="tr-TR" sz="3600" dirty="0" smtClean="0"/>
              <a:t>Güzel </a:t>
            </a:r>
            <a:r>
              <a:rPr lang="tr-TR" sz="3600" dirty="0" smtClean="0"/>
              <a:t>giyinmek , </a:t>
            </a:r>
          </a:p>
          <a:p>
            <a:r>
              <a:rPr lang="tr-TR" sz="3600" dirty="0" smtClean="0"/>
              <a:t> </a:t>
            </a:r>
            <a:r>
              <a:rPr lang="tr-TR" sz="3600" dirty="0" smtClean="0"/>
              <a:t>Öğrenciyi </a:t>
            </a:r>
            <a:r>
              <a:rPr lang="tr-TR" sz="3600" dirty="0" smtClean="0"/>
              <a:t>çok iyi tanımak,</a:t>
            </a:r>
          </a:p>
          <a:p>
            <a:r>
              <a:rPr lang="tr-TR" sz="3600" dirty="0" smtClean="0"/>
              <a:t> </a:t>
            </a:r>
            <a:r>
              <a:rPr lang="tr-TR" sz="3600" dirty="0" smtClean="0"/>
              <a:t>Öğrenciden </a:t>
            </a:r>
            <a:r>
              <a:rPr lang="tr-TR" sz="3600" dirty="0" smtClean="0"/>
              <a:t>yana tavır, </a:t>
            </a:r>
          </a:p>
          <a:p>
            <a:r>
              <a:rPr lang="tr-TR" sz="3600" dirty="0" smtClean="0"/>
              <a:t> </a:t>
            </a:r>
            <a:r>
              <a:rPr lang="tr-TR" sz="3600" dirty="0" smtClean="0"/>
              <a:t>Sevincini </a:t>
            </a:r>
            <a:r>
              <a:rPr lang="tr-TR" sz="3600" dirty="0" smtClean="0"/>
              <a:t>paylaşmak</a:t>
            </a:r>
            <a:r>
              <a:rPr lang="tr-TR" sz="3600" dirty="0" smtClean="0"/>
              <a:t>,</a:t>
            </a:r>
          </a:p>
          <a:p>
            <a:r>
              <a:rPr lang="tr-TR" sz="3600" dirty="0" smtClean="0"/>
              <a:t>Ü</a:t>
            </a:r>
            <a:r>
              <a:rPr lang="tr-TR" sz="3600" dirty="0" smtClean="0"/>
              <a:t>züntülü </a:t>
            </a:r>
            <a:r>
              <a:rPr lang="tr-TR" sz="3600" dirty="0" smtClean="0"/>
              <a:t>olduğunda , neden olduğunu </a:t>
            </a:r>
            <a:endParaRPr lang="tr-TR" sz="3600" dirty="0" smtClean="0"/>
          </a:p>
          <a:p>
            <a:r>
              <a:rPr lang="tr-TR" sz="3600" dirty="0" smtClean="0"/>
              <a:t>sormak</a:t>
            </a:r>
            <a:r>
              <a:rPr lang="tr-TR" sz="3600" dirty="0" smtClean="0"/>
              <a:t>.</a:t>
            </a:r>
            <a:endParaRPr lang="tr-TR" sz="4000" dirty="0" smtClean="0"/>
          </a:p>
          <a:p>
            <a:endParaRPr lang="tr-TR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	    İletişim sadece sözle değil çok daha etkileyici olabilen  kısa sürede sonuç getiren göz teması, el kol yüz hareketleri , yürüyüş biçimi, öğrenciye yaklaşma, dokunma, şekilleriyle kurulmalıdır.</a:t>
            </a:r>
            <a:endParaRPr lang="tr-TR" sz="3600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114454"/>
          </a:xfrm>
        </p:spPr>
        <p:txBody>
          <a:bodyPr>
            <a:noAutofit/>
          </a:bodyPr>
          <a:lstStyle/>
          <a:p>
            <a:r>
              <a:rPr lang="tr-TR" sz="2400" dirty="0" smtClean="0"/>
              <a:t>• Gençlik (Ergenlik) dönemi gelişim sürecinin en önemli </a:t>
            </a:r>
          </a:p>
          <a:p>
            <a:r>
              <a:rPr lang="tr-TR" sz="2400" dirty="0" smtClean="0"/>
              <a:t>evresini oluşturur. </a:t>
            </a:r>
          </a:p>
          <a:p>
            <a:r>
              <a:rPr lang="tr-TR" sz="2400" dirty="0" smtClean="0"/>
              <a:t>• 12-15 yaş dolaylarını olumsuz bir dönem olarak </a:t>
            </a:r>
          </a:p>
          <a:p>
            <a:r>
              <a:rPr lang="tr-TR" sz="2400" dirty="0" smtClean="0"/>
              <a:t>nitelendirmektedirler. </a:t>
            </a:r>
          </a:p>
          <a:p>
            <a:r>
              <a:rPr lang="tr-TR" sz="2400" dirty="0" smtClean="0"/>
              <a:t>• Karşıtlık, dengesizlik olgularıyla nitelendirilen bu </a:t>
            </a:r>
          </a:p>
          <a:p>
            <a:r>
              <a:rPr lang="tr-TR" sz="2400" dirty="0" smtClean="0"/>
              <a:t>dönemden sonra gelen </a:t>
            </a:r>
          </a:p>
          <a:p>
            <a:r>
              <a:rPr lang="tr-TR" sz="2400" dirty="0" smtClean="0"/>
              <a:t>16-21 yaşları arasındaki dönem ise, olumluluk dönemi </a:t>
            </a:r>
          </a:p>
          <a:p>
            <a:r>
              <a:rPr lang="tr-TR" sz="2400" dirty="0" smtClean="0"/>
              <a:t>olarak kabul edilmektedir.</a:t>
            </a:r>
            <a:endParaRPr lang="tr-TR" sz="24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3</a:t>
            </a:fld>
            <a:endParaRPr lang="tr-TR" dirty="0"/>
          </a:p>
        </p:txBody>
      </p:sp>
    </p:spTree>
  </p:cSld>
  <p:clrMapOvr>
    <a:masterClrMapping/>
  </p:clrMapOvr>
  <p:transition spd="med">
    <p:wedg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	    Ümit ve güven vermek “Sende benim gibisin, bana benzer özelliklerin </a:t>
            </a:r>
            <a:r>
              <a:rPr lang="tr-TR" sz="3600" dirty="0" err="1" smtClean="0"/>
              <a:t>var”demek</a:t>
            </a:r>
            <a:r>
              <a:rPr lang="tr-TR" sz="3600" dirty="0" smtClean="0"/>
              <a:t>.</a:t>
            </a:r>
            <a:endParaRPr lang="tr-TR" sz="3600" dirty="0" smtClean="0"/>
          </a:p>
          <a:p>
            <a:r>
              <a:rPr lang="tr-TR" sz="3600" dirty="0" smtClean="0"/>
              <a:t>	Günaydın , lütfen , tabii ki  neden olmasın, özür dilerim demek.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30</a:t>
            </a:fld>
            <a:endParaRPr lang="tr-TR" dirty="0"/>
          </a:p>
        </p:txBody>
      </p:sp>
    </p:spTree>
  </p:cSld>
  <p:clrMapOvr>
    <a:masterClrMapping/>
  </p:clrMapOvr>
  <p:transition spd="med">
    <p:wedg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	    Öğrencilerin isimlerini en kısa zamanda öğrenerek, her fırsatta öğrencilere isimleri ile hitap etmek.</a:t>
            </a:r>
            <a:endParaRPr lang="tr-TR" sz="36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31</a:t>
            </a:fld>
            <a:endParaRPr lang="tr-TR" dirty="0"/>
          </a:p>
        </p:txBody>
      </p:sp>
      <p:pic>
        <p:nvPicPr>
          <p:cNvPr id="6" name="Picture 2" descr="C:\Users\MC\Desktop\imagesCAMWO04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23928" y="3789040"/>
            <a:ext cx="4824536" cy="252028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600" dirty="0" smtClean="0"/>
              <a:t>   	</a:t>
            </a:r>
            <a:r>
              <a:rPr lang="tr-TR" sz="3900" dirty="0" smtClean="0"/>
              <a:t>Öğretmen öğrenci sorunlarının çözüleceğine inanmalı ve bunun için vakit ayırmalıdır.</a:t>
            </a:r>
          </a:p>
          <a:p>
            <a:r>
              <a:rPr lang="tr-TR" sz="3900" dirty="0" smtClean="0"/>
              <a:t>	</a:t>
            </a:r>
            <a:r>
              <a:rPr lang="tr-TR" sz="3900" dirty="0" smtClean="0"/>
              <a:t>	Öğretmen </a:t>
            </a:r>
            <a:r>
              <a:rPr lang="tr-TR" sz="3900" dirty="0" smtClean="0"/>
              <a:t>sorunu olan her öğrenci ile bir olmalı ama kendi kimliğini unutmamalıdır.</a:t>
            </a:r>
          </a:p>
          <a:p>
            <a:endParaRPr lang="tr-TR" sz="39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32</a:t>
            </a:fld>
            <a:endParaRPr lang="tr-TR" dirty="0"/>
          </a:p>
        </p:txBody>
      </p:sp>
    </p:spTree>
  </p:cSld>
  <p:clrMapOvr>
    <a:masterClrMapping/>
  </p:clrMapOvr>
  <p:transition spd="med">
    <p:wedg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	   Öğretmen öğrenci sorunlarının gizliliğine saygı duymalıdır.</a:t>
            </a:r>
          </a:p>
          <a:p>
            <a:r>
              <a:rPr lang="tr-TR" sz="4000" dirty="0" smtClean="0"/>
              <a:t>	dayak atan bir öğretmen , dayak atmayı öğrenciye öğretendir.</a:t>
            </a:r>
            <a:endParaRPr lang="tr-TR" sz="4000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33</a:t>
            </a:fld>
            <a:endParaRPr lang="tr-TR" dirty="0"/>
          </a:p>
        </p:txBody>
      </p:sp>
    </p:spTree>
  </p:cSld>
  <p:clrMapOvr>
    <a:masterClrMapping/>
  </p:clrMapOvr>
  <p:transition spd="med">
    <p:wedg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507288" cy="5978136"/>
          </a:xfrm>
        </p:spPr>
        <p:txBody>
          <a:bodyPr>
            <a:normAutofit/>
          </a:bodyPr>
          <a:lstStyle/>
          <a:p>
            <a:r>
              <a:rPr lang="tr-TR" sz="4800" dirty="0" smtClean="0"/>
              <a:t>	</a:t>
            </a:r>
          </a:p>
          <a:p>
            <a:r>
              <a:rPr lang="tr-TR" sz="4800" dirty="0"/>
              <a:t>	</a:t>
            </a:r>
            <a:r>
              <a:rPr lang="tr-TR" sz="4800" dirty="0" smtClean="0"/>
              <a:t>   </a:t>
            </a:r>
            <a:r>
              <a:rPr lang="tr-TR" sz="3600" dirty="0" smtClean="0"/>
              <a:t>Belli öğrencilere özel ilgi göstermekten sakınılmalı. Öğrenciler sınıfta oluşan , adalet duygularını sarsan uygulamalara karşı duyarlıdırlar.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9D16-23DF-4095-9515-0B14F2A7B516}" type="datetime1">
              <a:rPr lang="tr-TR" smtClean="0"/>
              <a:pPr/>
              <a:t>13.11.2012</a:t>
            </a:fld>
            <a:endParaRPr lang="tr-TR" dirty="0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34</a:t>
            </a:fld>
            <a:endParaRPr lang="tr-TR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548681"/>
            <a:ext cx="7520940" cy="2880320"/>
          </a:xfrm>
        </p:spPr>
        <p:txBody>
          <a:bodyPr/>
          <a:lstStyle/>
          <a:p>
            <a:r>
              <a:rPr lang="tr-TR" sz="4400" dirty="0" smtClean="0"/>
              <a:t>   	</a:t>
            </a:r>
            <a:r>
              <a:rPr lang="tr-TR" sz="3600" dirty="0" smtClean="0"/>
              <a:t>Uygun davranışa ilgi gösterilmeli ve sınıfta iyi niyet oluşturulmalı. </a:t>
            </a: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35</a:t>
            </a:fld>
            <a:endParaRPr lang="tr-TR" dirty="0"/>
          </a:p>
        </p:txBody>
      </p:sp>
    </p:spTree>
  </p:cSld>
  <p:clrMapOvr>
    <a:masterClrMapping/>
  </p:clrMapOvr>
  <p:transition spd="med">
    <p:wedg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332656"/>
            <a:ext cx="8640960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200" dirty="0" smtClean="0"/>
              <a:t> </a:t>
            </a:r>
          </a:p>
          <a:p>
            <a:r>
              <a:rPr lang="tr-TR" sz="5400" dirty="0" smtClean="0"/>
              <a:t>	   </a:t>
            </a:r>
            <a:r>
              <a:rPr lang="tr-TR" sz="3600" dirty="0" smtClean="0"/>
              <a:t>Dönem başında yönetim ilkeleri oluşturulmalıdır.</a:t>
            </a:r>
          </a:p>
          <a:p>
            <a:r>
              <a:rPr lang="tr-TR" sz="3600" dirty="0" smtClean="0"/>
              <a:t>	     Sınıf kuralları oluştururken öğrenci katılımı sağlanmalıdır.</a:t>
            </a:r>
          </a:p>
          <a:p>
            <a:pPr>
              <a:buNone/>
            </a:pPr>
            <a:endParaRPr lang="tr-T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AFC1-0249-46C2-9D4F-674108BDD2A7}" type="datetime1">
              <a:rPr lang="tr-TR" smtClean="0"/>
              <a:pPr/>
              <a:t>13.11.2012</a:t>
            </a:fld>
            <a:endParaRPr lang="tr-TR" dirty="0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36</a:t>
            </a:fld>
            <a:endParaRPr lang="tr-TR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507288" cy="4824536"/>
          </a:xfrm>
        </p:spPr>
        <p:txBody>
          <a:bodyPr>
            <a:normAutofit/>
          </a:bodyPr>
          <a:lstStyle/>
          <a:p>
            <a:pPr lvl="0"/>
            <a:r>
              <a:rPr lang="tr-TR" sz="3600" dirty="0" smtClean="0"/>
              <a:t>	</a:t>
            </a:r>
          </a:p>
          <a:p>
            <a:pPr lvl="0"/>
            <a:r>
              <a:rPr lang="tr-TR" sz="3600" dirty="0"/>
              <a:t>	</a:t>
            </a:r>
            <a:r>
              <a:rPr lang="tr-TR" sz="3600" dirty="0" smtClean="0"/>
              <a:t>     Sınıf kurallarının nedenleri açıklanmalıdır.</a:t>
            </a:r>
          </a:p>
          <a:p>
            <a:pPr lvl="0"/>
            <a:r>
              <a:rPr lang="tr-TR" sz="3600" dirty="0" smtClean="0"/>
              <a:t>	     Öğrenci üzerine değil kabul edilmeyen davranış üzerine odaklanılmalıdır.</a:t>
            </a:r>
          </a:p>
          <a:p>
            <a:pPr lvl="0">
              <a:buNone/>
            </a:pPr>
            <a:endParaRPr lang="tr-TR" sz="4000" dirty="0" smtClean="0"/>
          </a:p>
          <a:p>
            <a:pPr>
              <a:buNone/>
            </a:pP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EE10-CB69-47E1-BE44-B74234ECEC09}" type="datetime1">
              <a:rPr lang="tr-TR" smtClean="0"/>
              <a:pPr/>
              <a:t>13.11.2012</a:t>
            </a:fld>
            <a:endParaRPr lang="tr-TR" dirty="0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37</a:t>
            </a:fld>
            <a:endParaRPr lang="tr-TR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19256" cy="4896544"/>
          </a:xfrm>
        </p:spPr>
        <p:txBody>
          <a:bodyPr>
            <a:noAutofit/>
          </a:bodyPr>
          <a:lstStyle/>
          <a:p>
            <a:pPr lvl="0"/>
            <a:r>
              <a:rPr lang="tr-TR" sz="3200" dirty="0" smtClean="0"/>
              <a:t> 	</a:t>
            </a:r>
          </a:p>
          <a:p>
            <a:pPr lvl="0"/>
            <a:r>
              <a:rPr lang="tr-TR" sz="3200" dirty="0"/>
              <a:t>	</a:t>
            </a:r>
            <a:r>
              <a:rPr lang="tr-TR" sz="3200" dirty="0" smtClean="0"/>
              <a:t>    </a:t>
            </a:r>
            <a:r>
              <a:rPr lang="tr-TR" sz="3600" dirty="0" smtClean="0"/>
              <a:t>İlgi çekmeye yönelik küçük yanlışlar göz ardı edilmelidir.</a:t>
            </a:r>
          </a:p>
          <a:p>
            <a:pPr lvl="0"/>
            <a:r>
              <a:rPr lang="tr-TR" sz="3600" dirty="0" smtClean="0"/>
              <a:t>	   </a:t>
            </a:r>
            <a:r>
              <a:rPr lang="tr-TR" sz="3600" dirty="0" smtClean="0"/>
              <a:t>Öğrenciler </a:t>
            </a:r>
            <a:r>
              <a:rPr lang="tr-TR" sz="3600" dirty="0" smtClean="0"/>
              <a:t>ceza ve not ile tehdit edilmemelidir. </a:t>
            </a:r>
          </a:p>
          <a:p>
            <a:pPr lvl="0"/>
            <a:r>
              <a:rPr lang="tr-TR" sz="3600" dirty="0" smtClean="0"/>
              <a:t>	   Öğrencilerle asla alay edilmemelidir.</a:t>
            </a:r>
          </a:p>
          <a:p>
            <a:pPr>
              <a:buNone/>
            </a:pPr>
            <a:r>
              <a:rPr lang="tr-TR" sz="3600" dirty="0" smtClean="0"/>
              <a:t> </a:t>
            </a:r>
            <a:endParaRPr lang="tr-T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DA961-A4D5-413B-933E-9616E3D8D665}" type="datetime1">
              <a:rPr lang="tr-TR" smtClean="0"/>
              <a:pPr/>
              <a:t>13.11.2012</a:t>
            </a:fld>
            <a:endParaRPr lang="tr-TR" dirty="0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38</a:t>
            </a:fld>
            <a:endParaRPr lang="tr-TR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476672"/>
            <a:ext cx="8856984" cy="4536504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tr-TR" sz="4800" dirty="0" smtClean="0"/>
          </a:p>
          <a:p>
            <a:pPr lvl="0"/>
            <a:r>
              <a:rPr lang="tr-TR" sz="4400" dirty="0" smtClean="0"/>
              <a:t>	    </a:t>
            </a:r>
            <a:r>
              <a:rPr lang="tr-TR" sz="3600" dirty="0" smtClean="0"/>
              <a:t>Büyük boyutta uygunsuz davranış , özel toplantı yada danışma yoluyla düzeltilmeye çalışılmalıdır.</a:t>
            </a:r>
          </a:p>
          <a:p>
            <a:pPr lvl="0"/>
            <a:endParaRPr lang="tr-TR" sz="3600" dirty="0" smtClean="0"/>
          </a:p>
          <a:p>
            <a:pPr lvl="0"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i="1" dirty="0" smtClean="0">
                <a:latin typeface="Arial" pitchFamily="34" charset="0"/>
                <a:cs typeface="Arial" pitchFamily="34" charset="0"/>
              </a:rPr>
              <a:t>  </a:t>
            </a:r>
            <a:endParaRPr lang="tr-TR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6F4F3-F31C-49FD-899B-8AFD3DA0601E}" type="datetime1">
              <a:rPr lang="tr-TR" smtClean="0"/>
              <a:pPr/>
              <a:t>13.11.2012</a:t>
            </a:fld>
            <a:endParaRPr lang="tr-TR" dirty="0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39</a:t>
            </a:fld>
            <a:endParaRPr lang="tr-TR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2960" y="357166"/>
            <a:ext cx="7520940" cy="6072230"/>
          </a:xfrm>
        </p:spPr>
        <p:txBody>
          <a:bodyPr>
            <a:normAutofit lnSpcReduction="10000"/>
          </a:bodyPr>
          <a:lstStyle/>
          <a:p>
            <a:r>
              <a:rPr lang="tr-TR" sz="3600" dirty="0" smtClean="0"/>
              <a:t>Ergenlik döneminin en önemli süreci  </a:t>
            </a:r>
            <a:r>
              <a:rPr lang="tr-TR" sz="3600" dirty="0" smtClean="0">
                <a:solidFill>
                  <a:srgbClr val="FF0000"/>
                </a:solidFill>
              </a:rPr>
              <a:t>“bedensel gelişim”</a:t>
            </a:r>
            <a:r>
              <a:rPr lang="tr-TR" sz="3600" dirty="0" smtClean="0"/>
              <a:t> </a:t>
            </a:r>
            <a:r>
              <a:rPr lang="tr-TR" sz="3600" dirty="0" err="1" smtClean="0"/>
              <a:t>dir</a:t>
            </a:r>
            <a:r>
              <a:rPr lang="tr-TR" sz="3600" dirty="0" smtClean="0"/>
              <a:t>. </a:t>
            </a:r>
          </a:p>
          <a:p>
            <a:r>
              <a:rPr lang="tr-TR" sz="3600" dirty="0" smtClean="0"/>
              <a:t>Bedensel yapıda en önemli gelişmeler boy ve ağırlık artışı, iskelet ve kas gelişimi, iç salgı sistemindeki gelişme ve çeşitli organlarda görülen büyümelerdir. </a:t>
            </a:r>
          </a:p>
          <a:p>
            <a:r>
              <a:rPr lang="tr-TR" sz="3600" dirty="0" smtClean="0"/>
              <a:t> Hormon dengesinde bir takım değişiklikler yaşamakta, buna bağlı olarak da farklı duygu ve davranışlar oluşmaktadır. </a:t>
            </a: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4896544"/>
          </a:xfrm>
        </p:spPr>
        <p:txBody>
          <a:bodyPr>
            <a:normAutofit/>
          </a:bodyPr>
          <a:lstStyle/>
          <a:p>
            <a:pPr marL="571500" indent="-571500">
              <a:buFont typeface="Arial" pitchFamily="34" charset="0"/>
              <a:buChar char="•"/>
            </a:pPr>
            <a:endParaRPr lang="tr-TR" sz="3600" dirty="0" smtClean="0"/>
          </a:p>
          <a:p>
            <a:pPr marL="571500" indent="-571500"/>
            <a:r>
              <a:rPr lang="tr-TR" sz="3600" dirty="0" smtClean="0"/>
              <a:t>        İstenen davranışı sergileyen öğrenci mutlaka görülmelidir. </a:t>
            </a:r>
          </a:p>
          <a:p>
            <a:pPr marL="571500" indent="-571500"/>
            <a:r>
              <a:rPr lang="tr-TR" sz="3600" dirty="0" smtClean="0"/>
              <a:t>          Uygunsuz davranışta bulunan öğrenciye kısa bir bakışla kızgınlık ifadesi verilmeli ,ancak bu bakış çok kısa sürmeli ve diğer arkadaşlarının dikkatini çekmemelidir.</a:t>
            </a:r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A6E1-6CB6-4DDE-A27B-AF5281B026D6}" type="datetime1">
              <a:rPr lang="tr-TR" smtClean="0"/>
              <a:pPr/>
              <a:t>13.11.2012</a:t>
            </a:fld>
            <a:endParaRPr lang="tr-TR" dirty="0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40</a:t>
            </a:fld>
            <a:endParaRPr lang="tr-TR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468052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 	</a:t>
            </a:r>
          </a:p>
          <a:p>
            <a:r>
              <a:rPr lang="tr-TR" sz="2800" dirty="0"/>
              <a:t>	</a:t>
            </a:r>
            <a:r>
              <a:rPr lang="tr-TR" sz="2800" dirty="0" smtClean="0"/>
              <a:t>    </a:t>
            </a:r>
            <a:r>
              <a:rPr lang="tr-TR" sz="3600" dirty="0" smtClean="0"/>
              <a:t>Ben dili kullanılabilir, öğrenciye doğru yürür gibi yapılabilir.</a:t>
            </a:r>
          </a:p>
          <a:p>
            <a:r>
              <a:rPr lang="tr-TR" sz="3600" dirty="0" smtClean="0"/>
              <a:t>   	Öğrencinin yeri değiştirilebilir.</a:t>
            </a:r>
          </a:p>
          <a:p>
            <a:r>
              <a:rPr lang="tr-TR" sz="3600" dirty="0" smtClean="0"/>
              <a:t>	   Disiplin problemlerine engel olmak onları düzeltmekten daha kolaydır unutmayınız.</a:t>
            </a:r>
          </a:p>
          <a:p>
            <a:pPr>
              <a:buNone/>
            </a:pPr>
            <a:endParaRPr lang="tr-T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DF25-0E84-4AA1-9570-3CDB5D11A3D8}" type="datetime1">
              <a:rPr lang="tr-TR" smtClean="0"/>
              <a:pPr/>
              <a:t>13.11.2012</a:t>
            </a:fld>
            <a:endParaRPr lang="tr-TR" dirty="0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41</a:t>
            </a:fld>
            <a:endParaRPr lang="tr-TR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91538"/>
          </a:xfrm>
        </p:spPr>
        <p:txBody>
          <a:bodyPr>
            <a:noAutofit/>
          </a:bodyPr>
          <a:lstStyle/>
          <a:p>
            <a:pPr algn="ctr"/>
            <a:r>
              <a:rPr lang="tr-TR" sz="4000" u="sng" dirty="0" smtClean="0"/>
              <a:t>Olumsuz öğretmen tutum ve    </a:t>
            </a:r>
            <a:r>
              <a:rPr lang="tr-TR" sz="4000" u="sng" dirty="0" err="1" smtClean="0"/>
              <a:t>davranIşlarI</a:t>
            </a:r>
            <a:endParaRPr lang="tr-TR" sz="4000" u="sng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	</a:t>
            </a:r>
          </a:p>
          <a:p>
            <a:r>
              <a:rPr lang="tr-TR" sz="3600" dirty="0"/>
              <a:t>	</a:t>
            </a:r>
            <a:r>
              <a:rPr lang="tr-TR" sz="3600" dirty="0" smtClean="0"/>
              <a:t>   Günlük zaman ve şartlar için uygun olmayan etkinlik.</a:t>
            </a:r>
          </a:p>
          <a:p>
            <a:r>
              <a:rPr lang="tr-TR" sz="3600" dirty="0" smtClean="0"/>
              <a:t>   	Alay etme , tutarsızlık.</a:t>
            </a:r>
          </a:p>
          <a:p>
            <a:pPr>
              <a:buNone/>
            </a:pPr>
            <a:endParaRPr lang="tr-TR" sz="32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42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sz="4400" dirty="0" smtClean="0"/>
          </a:p>
          <a:p>
            <a:r>
              <a:rPr lang="tr-TR" sz="3900" dirty="0" smtClean="0"/>
              <a:t>	Kaba ve düşüncesiz olmak.</a:t>
            </a:r>
          </a:p>
          <a:p>
            <a:r>
              <a:rPr lang="tr-TR" sz="3900" dirty="0" smtClean="0"/>
              <a:t>	Öğrenci ayrımı yapmak.</a:t>
            </a:r>
          </a:p>
          <a:p>
            <a:r>
              <a:rPr lang="tr-TR" sz="3900" dirty="0" smtClean="0"/>
              <a:t>	Öğrenciler hakkında dedikodu yapmak.</a:t>
            </a:r>
            <a:endParaRPr lang="tr-TR" sz="3900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43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	   Ders ve sınıf amaçlarını öğrencilere anlatmada başarısız olmak.</a:t>
            </a:r>
          </a:p>
          <a:p>
            <a:r>
              <a:rPr lang="tr-TR" sz="3600" dirty="0" smtClean="0"/>
              <a:t>	    Her gün aynı yöntemi kullanmak.</a:t>
            </a:r>
          </a:p>
          <a:p>
            <a:pPr>
              <a:buNone/>
            </a:pPr>
            <a:endParaRPr lang="tr-TR" sz="4800" dirty="0" smtClean="0"/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44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800" dirty="0" smtClean="0"/>
              <a:t>   	</a:t>
            </a:r>
            <a:r>
              <a:rPr lang="tr-TR" sz="3900" dirty="0" smtClean="0"/>
              <a:t>Ezbere dayanan öğrenme ve ölçmeye fazla yer vermek.</a:t>
            </a:r>
          </a:p>
          <a:p>
            <a:r>
              <a:rPr lang="tr-TR" sz="3900" dirty="0" smtClean="0"/>
              <a:t>	   Öğrencilerin isimlerini unutmak veya onlara isimleri ile seslenmemek.</a:t>
            </a:r>
            <a:endParaRPr lang="tr-TR" sz="3900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45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800" dirty="0" smtClean="0"/>
              <a:t>    	</a:t>
            </a:r>
            <a:r>
              <a:rPr lang="tr-TR" sz="3900" dirty="0" smtClean="0"/>
              <a:t>Derse geç gelmek ve derse başlayamamak.</a:t>
            </a:r>
          </a:p>
          <a:p>
            <a:r>
              <a:rPr lang="tr-TR" sz="3900" dirty="0" smtClean="0"/>
              <a:t>	     Sürekli emir cümleleri kullanmak ve hata yaptığında özür dilememek.</a:t>
            </a: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46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   </a:t>
            </a:r>
            <a:r>
              <a:rPr lang="tr-TR" sz="4000" dirty="0"/>
              <a:t>	</a:t>
            </a:r>
            <a:r>
              <a:rPr lang="tr-TR" sz="3900" dirty="0" smtClean="0"/>
              <a:t>Neşeli, mutlu ve kendine güvenli olmamak.</a:t>
            </a:r>
          </a:p>
          <a:p>
            <a:r>
              <a:rPr lang="tr-TR" sz="3900" dirty="0" smtClean="0"/>
              <a:t>	     Öğrencileri tanımamak ve  hepsinin derse katılımını sağlayamamak.</a:t>
            </a:r>
          </a:p>
          <a:p>
            <a:r>
              <a:rPr lang="tr-TR" dirty="0" smtClean="0"/>
              <a:t>  </a:t>
            </a:r>
            <a:endParaRPr lang="tr-TR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47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900" dirty="0" smtClean="0"/>
              <a:t>   	</a:t>
            </a:r>
            <a:r>
              <a:rPr lang="tr-TR" sz="3600" dirty="0" smtClean="0"/>
              <a:t>Öğrencilere çok kaba davranmak , bağırarak konuşmak , kontrolü kaybetmek.</a:t>
            </a:r>
          </a:p>
          <a:p>
            <a:r>
              <a:rPr lang="tr-TR" sz="3600" dirty="0" smtClean="0"/>
              <a:t>	     Öğrencilerle zıtlaşmak ve güç yarışına girmek.</a:t>
            </a: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48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        </a:t>
            </a:r>
            <a:r>
              <a:rPr lang="tr-TR" sz="5400" dirty="0" smtClean="0"/>
              <a:t>Öğrencileri birbirleri ile karşılaştırmak</a:t>
            </a:r>
            <a:endParaRPr lang="tr-TR" sz="54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49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2960" y="571480"/>
            <a:ext cx="7520940" cy="571504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Aynı zamanda bedensel gelişim </a:t>
            </a:r>
            <a:r>
              <a:rPr lang="tr-TR" sz="2800" dirty="0" smtClean="0">
                <a:solidFill>
                  <a:srgbClr val="FF0000"/>
                </a:solidFill>
              </a:rPr>
              <a:t>duygusal, toplumsal ve zihinsel olgunlukların</a:t>
            </a:r>
            <a:r>
              <a:rPr lang="tr-TR" sz="2800" dirty="0" smtClean="0"/>
              <a:t> temelini oluşturmaktadır. </a:t>
            </a:r>
          </a:p>
          <a:p>
            <a:r>
              <a:rPr lang="tr-TR" sz="2800" dirty="0" smtClean="0"/>
              <a:t>Bu dönemde dengeli ve uyumlu ilkokul çocuğu gider, yerine oldukça tedirgin güç beğenen, çabuk tepki gösteren bir genç gelir.</a:t>
            </a:r>
          </a:p>
          <a:p>
            <a:r>
              <a:rPr lang="tr-TR" sz="2800" dirty="0" smtClean="0"/>
              <a:t> Duyguları hızlı iniş ve çıkışlar gösterir, çabuk sevinir ve üzülür.Olur olmaz her şeyi sorun yapar. Tepkileri önceden kestirilemez olur. Derslere ilgi azalmış, çalışma düzeni bozulmuştur.</a:t>
            </a:r>
            <a:endParaRPr lang="tr-TR" sz="28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	</a:t>
            </a:r>
          </a:p>
          <a:p>
            <a:r>
              <a:rPr lang="tr-TR" sz="3600" dirty="0" smtClean="0"/>
              <a:t>	“Ben öğretmenim siz öğrencisiniz    kararları ben veririm” havası yaratmak.</a:t>
            </a:r>
          </a:p>
          <a:p>
            <a:endParaRPr lang="tr-TR" sz="3200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50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900" dirty="0" smtClean="0"/>
              <a:t>	  </a:t>
            </a:r>
            <a:r>
              <a:rPr lang="tr-TR" sz="3600" dirty="0" smtClean="0"/>
              <a:t>Öğrencilerle ilgili bütün kararları  öğrencilere danışmadan almak.</a:t>
            </a:r>
          </a:p>
          <a:p>
            <a:r>
              <a:rPr lang="tr-TR" sz="3600" dirty="0" smtClean="0"/>
              <a:t>	   Öğrencilerden kapasiteleri üzerinde beklentiye girmek.</a:t>
            </a:r>
          </a:p>
          <a:p>
            <a:endParaRPr lang="tr-TR" sz="36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51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2808312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3600" dirty="0" smtClean="0"/>
          </a:p>
          <a:p>
            <a:r>
              <a:rPr lang="tr-TR" sz="3600" dirty="0" smtClean="0"/>
              <a:t>	     Öğrencilerin ilgi ve yeteneklerini göz önünde bulundurmama herkesten aynı performansı bekleme.</a:t>
            </a:r>
          </a:p>
          <a:p>
            <a:endParaRPr lang="tr-TR" sz="36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52</a:t>
            </a:fld>
            <a:endParaRPr lang="tr-TR"/>
          </a:p>
        </p:txBody>
      </p:sp>
      <p:pic>
        <p:nvPicPr>
          <p:cNvPr id="7171" name="Picture 3" descr="C:\Users\MC\Desktop\imagesCALW98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077072"/>
            <a:ext cx="4104456" cy="252028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600" dirty="0" smtClean="0"/>
              <a:t>	   Sınıfta yaşanan sorunları diğer zamanlara , taşıma.</a:t>
            </a:r>
          </a:p>
          <a:p>
            <a:r>
              <a:rPr lang="tr-TR" sz="3600" dirty="0" smtClean="0"/>
              <a:t> 	   Kendi sorunlarını , özel hayatını , sınıfa taşıma ve kendinden çok bahsetme.</a:t>
            </a:r>
            <a:endParaRPr lang="tr-TR" sz="36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53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sz="3900" dirty="0" smtClean="0"/>
              <a:t>	   Teknolojik gelişmeleri ve yeni yöntem ve teknikleri takip etmemek.</a:t>
            </a:r>
          </a:p>
          <a:p>
            <a:r>
              <a:rPr lang="tr-TR" sz="3900" dirty="0" smtClean="0"/>
              <a:t>	   Kılık kıyafetine dikkat etmemek , bakımlı ve temiz olmamak</a:t>
            </a:r>
            <a:r>
              <a:rPr lang="tr-TR" sz="4400" dirty="0" smtClean="0"/>
              <a:t>.</a:t>
            </a: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54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	    Kitaba çok bağlı kalmak bir şey anlatırken öğrencilerle göz  teması kurmamak.</a:t>
            </a:r>
          </a:p>
          <a:p>
            <a:r>
              <a:rPr lang="tr-TR" sz="3600" dirty="0" smtClean="0"/>
              <a:t>	    Bir şey anlatırken sürekli aynı yöne veya aynı öğrencilere bakarak  konuşmak.</a:t>
            </a:r>
            <a:endParaRPr lang="tr-TR" sz="3600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55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2976444"/>
          </a:xfrm>
        </p:spPr>
        <p:txBody>
          <a:bodyPr>
            <a:normAutofit/>
          </a:bodyPr>
          <a:lstStyle/>
          <a:p>
            <a:r>
              <a:rPr lang="tr-TR" sz="3600" dirty="0" smtClean="0"/>
              <a:t>	  Öğrencilere karşı ahlaksal ve sosyal sorumluluklarını yerine getirmemek.</a:t>
            </a:r>
          </a:p>
          <a:p>
            <a:r>
              <a:rPr lang="tr-TR" sz="3600" dirty="0" smtClean="0"/>
              <a:t>	  Öğrencilerle mesafe ve ilişkisini ayarlayamamak.</a:t>
            </a: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56</a:t>
            </a:fld>
            <a:endParaRPr lang="tr-TR"/>
          </a:p>
        </p:txBody>
      </p:sp>
      <p:pic>
        <p:nvPicPr>
          <p:cNvPr id="8194" name="Picture 2" descr="C:\Users\MC\Desktop\imagesCA4VX65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005064"/>
            <a:ext cx="4176464" cy="25922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	</a:t>
            </a:r>
          </a:p>
          <a:p>
            <a:r>
              <a:rPr lang="tr-TR" sz="3600" dirty="0"/>
              <a:t>	</a:t>
            </a:r>
            <a:r>
              <a:rPr lang="tr-TR" sz="3600" dirty="0" smtClean="0"/>
              <a:t>     Derse girerken öğrencilerin ruh hallerini ve sınıf atmosferini göz önünde bulundurmamak. </a:t>
            </a:r>
          </a:p>
          <a:p>
            <a:endParaRPr lang="tr-TR" sz="36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57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sz="3900" dirty="0" smtClean="0"/>
              <a:t>	   Öğrenci velileri ile iletişim kurmama ,ev ziyaretlerinde bulunmama.</a:t>
            </a:r>
          </a:p>
          <a:p>
            <a:r>
              <a:rPr lang="tr-TR" sz="3900" dirty="0" smtClean="0"/>
              <a:t>	   Sınıfta çözülemeyecek sorunları sınıf ortamında çözmeye çalışmak.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58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4400" dirty="0" smtClean="0"/>
              <a:t>	   </a:t>
            </a:r>
            <a:r>
              <a:rPr lang="tr-TR" sz="3600" dirty="0" smtClean="0"/>
              <a:t>Öğrencilerden istenen davranışların neden istendiğini açıklamamak.</a:t>
            </a:r>
          </a:p>
          <a:p>
            <a:r>
              <a:rPr lang="tr-TR" sz="3600" dirty="0" smtClean="0"/>
              <a:t>	   Derse katılmayan cesaret edemeyen öğrencileri uygun şekilde teşvik etmemek.</a:t>
            </a:r>
          </a:p>
          <a:p>
            <a:endParaRPr lang="tr-TR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59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57224" y="357166"/>
            <a:ext cx="7520940" cy="6072230"/>
          </a:xfrm>
        </p:spPr>
        <p:txBody>
          <a:bodyPr>
            <a:normAutofit/>
          </a:bodyPr>
          <a:lstStyle/>
          <a:p>
            <a:pPr marL="609600" indent="-609600">
              <a:defRPr/>
            </a:pPr>
            <a:r>
              <a:rPr lang="tr-TR" sz="3200" dirty="0" smtClean="0"/>
              <a:t>Gencin bu dönemde düşünce dünyası genişler, </a:t>
            </a:r>
            <a:r>
              <a:rPr lang="tr-TR" sz="3200" dirty="0" smtClean="0">
                <a:solidFill>
                  <a:srgbClr val="FF0000"/>
                </a:solidFill>
              </a:rPr>
              <a:t>soyut ve teorik düşünme</a:t>
            </a:r>
            <a:r>
              <a:rPr lang="tr-TR" sz="3200" dirty="0" smtClean="0"/>
              <a:t> başlar. </a:t>
            </a:r>
          </a:p>
          <a:p>
            <a:pPr marL="609600" indent="-609600">
              <a:defRPr/>
            </a:pPr>
            <a:r>
              <a:rPr lang="tr-TR" sz="3200" dirty="0" smtClean="0"/>
              <a:t>	Dolayısıyla genç her şeyi sorgular.  Çoğu zaman; sırf kendisini farklı bir birey olarak ortaya koyabilmek amacıyla yerleşik değerleri reddedebilir. Çünkü kendisinin anne-babasının bir kopyası ya da uzantısı değil, </a:t>
            </a:r>
            <a:r>
              <a:rPr lang="tr-TR" sz="3200" u="sng" dirty="0" smtClean="0">
                <a:solidFill>
                  <a:srgbClr val="FF0000"/>
                </a:solidFill>
              </a:rPr>
              <a:t>ayrı ve bağımsız</a:t>
            </a:r>
            <a:r>
              <a:rPr lang="tr-TR" sz="3200" dirty="0" smtClean="0"/>
              <a:t> bir birey olduğunu ispatlamaya çalışma bu dönemin en belirgin özelliğidir.</a:t>
            </a:r>
            <a:endParaRPr lang="tr-TR" sz="32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476672"/>
            <a:ext cx="8352928" cy="30963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sz="3600" dirty="0" smtClean="0"/>
              <a:t>	  Öğrencileri diğer öğrencilerin önünde rencide etmek kişiliğine saygılı davranmamak.</a:t>
            </a:r>
          </a:p>
          <a:p>
            <a:r>
              <a:rPr lang="tr-TR" sz="3600" dirty="0" smtClean="0"/>
              <a:t>	   Onların çocuk ve ergen olduğunu unutmak.</a:t>
            </a:r>
            <a:endParaRPr lang="tr-TR" sz="36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60</a:t>
            </a:fld>
            <a:endParaRPr lang="tr-TR"/>
          </a:p>
        </p:txBody>
      </p:sp>
      <p:pic>
        <p:nvPicPr>
          <p:cNvPr id="9219" name="Picture 3" descr="C:\Users\MC\Desktop\imagesCA7P0BT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400040"/>
            <a:ext cx="3672408" cy="32333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800" dirty="0" smtClean="0"/>
              <a:t>	   </a:t>
            </a:r>
            <a:r>
              <a:rPr lang="tr-TR" sz="3900" dirty="0" smtClean="0"/>
              <a:t>Olumsuz vücut dili, sert duruş, sıkı bağlı kollar, sert el        hareketleri , utandırma , bozma , gururla oynama, küçük düşürme,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61</a:t>
            </a:fld>
            <a:endParaRPr lang="tr-TR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800" dirty="0" smtClean="0"/>
              <a:t>	    </a:t>
            </a:r>
            <a:r>
              <a:rPr lang="tr-TR" sz="3600" dirty="0" smtClean="0"/>
              <a:t>küçümseme, hava atma, kendini övme, kaba kuvvet, çifte standartlı olma “ söylediğimi yapın, yaptığımı değil.</a:t>
            </a:r>
            <a:endParaRPr lang="tr-TR" sz="36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62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822960" y="332657"/>
            <a:ext cx="7520940" cy="1656183"/>
          </a:xfrm>
        </p:spPr>
        <p:txBody>
          <a:bodyPr>
            <a:normAutofit lnSpcReduction="10000"/>
          </a:bodyPr>
          <a:lstStyle/>
          <a:p>
            <a:r>
              <a:rPr lang="tr-TR" sz="3200" dirty="0" smtClean="0"/>
              <a:t>    	S</a:t>
            </a:r>
            <a:r>
              <a:rPr lang="tr-TR" sz="3600" dirty="0" smtClean="0"/>
              <a:t>es yükseltmek , esnemek, “burada benim sözüm geçer , “ son sözü söyleme de ısrar.</a:t>
            </a:r>
            <a:endParaRPr lang="tr-TR" sz="3200" dirty="0" smtClean="0"/>
          </a:p>
          <a:p>
            <a:endParaRPr lang="tr-TR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63</a:t>
            </a:fld>
            <a:endParaRPr lang="tr-TR"/>
          </a:p>
        </p:txBody>
      </p:sp>
      <p:sp>
        <p:nvSpPr>
          <p:cNvPr id="6" name="5 Dikdörtgen"/>
          <p:cNvSpPr/>
          <p:nvPr/>
        </p:nvSpPr>
        <p:spPr>
          <a:xfrm>
            <a:off x="755576" y="2276872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8358" indent="-514350"/>
            <a:r>
              <a:rPr lang="tr-TR" sz="4000" b="1" dirty="0" smtClean="0"/>
              <a:t>        </a:t>
            </a:r>
            <a:r>
              <a:rPr lang="tr-TR" sz="3600" b="1" dirty="0" smtClean="0"/>
              <a:t>İspatsız doğrulukta ısrar, “zaten hepiniz böylesiniz, sizden beklemiyor değildim öğrenci milleti.”</a:t>
            </a:r>
            <a:endParaRPr lang="tr-TR" sz="3600" b="1" dirty="0"/>
          </a:p>
        </p:txBody>
      </p:sp>
    </p:spTree>
  </p:cSld>
  <p:clrMapOvr>
    <a:masterClrMapping/>
  </p:clrMapOvr>
  <p:transition spd="med">
    <p:wedg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400074"/>
          </a:xfrm>
        </p:spPr>
        <p:txBody>
          <a:bodyPr>
            <a:normAutofit fontScale="92500" lnSpcReduction="10000"/>
          </a:bodyPr>
          <a:lstStyle/>
          <a:p>
            <a:r>
              <a:rPr lang="tr-TR" sz="3900" dirty="0" smtClean="0"/>
              <a:t>Emretme</a:t>
            </a:r>
            <a:r>
              <a:rPr lang="tr-TR" sz="3900" dirty="0" smtClean="0"/>
              <a:t>, </a:t>
            </a:r>
            <a:endParaRPr lang="tr-TR" sz="3900" dirty="0" smtClean="0"/>
          </a:p>
          <a:p>
            <a:r>
              <a:rPr lang="tr-TR" sz="3900" dirty="0" smtClean="0"/>
              <a:t>A</a:t>
            </a:r>
            <a:r>
              <a:rPr lang="tr-TR" sz="3900" dirty="0" smtClean="0"/>
              <a:t>şırı </a:t>
            </a:r>
            <a:r>
              <a:rPr lang="tr-TR" sz="3900" dirty="0" smtClean="0"/>
              <a:t>ödüllendirme </a:t>
            </a:r>
            <a:r>
              <a:rPr lang="tr-TR" sz="3900" dirty="0" smtClean="0"/>
              <a:t>,</a:t>
            </a:r>
          </a:p>
          <a:p>
            <a:r>
              <a:rPr lang="tr-TR" sz="3900" dirty="0" smtClean="0"/>
              <a:t>B</a:t>
            </a:r>
            <a:r>
              <a:rPr lang="tr-TR" sz="3900" dirty="0" smtClean="0"/>
              <a:t>en </a:t>
            </a:r>
            <a:r>
              <a:rPr lang="tr-TR" sz="3900" dirty="0" smtClean="0"/>
              <a:t>sizin arkadaşınızım, </a:t>
            </a:r>
            <a:endParaRPr lang="tr-TR" sz="3900" dirty="0" smtClean="0"/>
          </a:p>
          <a:p>
            <a:r>
              <a:rPr lang="tr-TR" sz="3900" dirty="0" smtClean="0"/>
              <a:t>Ç</a:t>
            </a:r>
            <a:r>
              <a:rPr lang="tr-TR" sz="3900" dirty="0" smtClean="0"/>
              <a:t>ık </a:t>
            </a:r>
            <a:r>
              <a:rPr lang="tr-TR" sz="3900" dirty="0" smtClean="0"/>
              <a:t>dışarı, terbiyesiz </a:t>
            </a:r>
            <a:r>
              <a:rPr lang="tr-TR" sz="3900" dirty="0" smtClean="0"/>
              <a:t>,</a:t>
            </a:r>
          </a:p>
          <a:p>
            <a:r>
              <a:rPr lang="tr-TR" sz="3900" dirty="0" smtClean="0"/>
              <a:t>İşe </a:t>
            </a:r>
            <a:r>
              <a:rPr lang="tr-TR" sz="3900" dirty="0" smtClean="0"/>
              <a:t>yaramaz, </a:t>
            </a:r>
            <a:endParaRPr lang="tr-TR" sz="3900" dirty="0" smtClean="0"/>
          </a:p>
          <a:p>
            <a:r>
              <a:rPr lang="tr-TR" sz="3900" dirty="0" smtClean="0"/>
              <a:t>N</a:t>
            </a:r>
            <a:r>
              <a:rPr lang="tr-TR" sz="3900" dirty="0" smtClean="0"/>
              <a:t>e </a:t>
            </a:r>
            <a:r>
              <a:rPr lang="tr-TR" sz="3900" dirty="0" smtClean="0"/>
              <a:t>yaptığın beni ilgilendirmez , </a:t>
            </a:r>
            <a:endParaRPr lang="tr-TR" sz="3900" dirty="0" smtClean="0"/>
          </a:p>
          <a:p>
            <a:r>
              <a:rPr lang="tr-TR" sz="3900" dirty="0" smtClean="0"/>
              <a:t>Ben </a:t>
            </a:r>
            <a:r>
              <a:rPr lang="tr-TR" sz="3900" dirty="0" smtClean="0"/>
              <a:t>öyle istiyorum  o kadar.”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64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4400" dirty="0" smtClean="0"/>
              <a:t> 	   </a:t>
            </a:r>
            <a:r>
              <a:rPr lang="tr-TR" sz="3900" dirty="0" smtClean="0"/>
              <a:t>Ödev vermiş olmak için ödev vermek “ madem susmayacaksınız bu cümleyi elli defa yazın.” </a:t>
            </a:r>
          </a:p>
          <a:p>
            <a:r>
              <a:rPr lang="tr-TR" sz="3900" dirty="0"/>
              <a:t>	</a:t>
            </a:r>
            <a:r>
              <a:rPr lang="tr-TR" sz="3900" dirty="0" smtClean="0"/>
              <a:t>   Verilen sözü tutmamak, her şeye evet demek, tebeşir vs. atmak.</a:t>
            </a:r>
            <a:endParaRPr lang="tr-TR" sz="3900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65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2328372"/>
          </a:xfrm>
        </p:spPr>
        <p:txBody>
          <a:bodyPr>
            <a:normAutofit/>
          </a:bodyPr>
          <a:lstStyle/>
          <a:p>
            <a:r>
              <a:rPr lang="tr-TR" sz="3600" dirty="0" smtClean="0"/>
              <a:t>	  Bir öğrenci için en olumsuz etken onun birey olduğunu , hakları olduğunu kabul etmemek ve ona sevgi ile yaklaşmamak.</a:t>
            </a:r>
            <a:endParaRPr lang="tr-TR" sz="3600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66</a:t>
            </a:fld>
            <a:endParaRPr lang="tr-TR"/>
          </a:p>
        </p:txBody>
      </p:sp>
      <p:pic>
        <p:nvPicPr>
          <p:cNvPr id="10242" name="Picture 2" descr="C:\Users\MC\Desktop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429000"/>
            <a:ext cx="5865812" cy="266429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               </a:t>
            </a:r>
            <a:r>
              <a:rPr lang="tr-TR" sz="4400" dirty="0" smtClean="0"/>
              <a:t> </a:t>
            </a:r>
          </a:p>
          <a:p>
            <a:r>
              <a:rPr lang="tr-TR" sz="4400" dirty="0"/>
              <a:t>	</a:t>
            </a:r>
            <a:r>
              <a:rPr lang="tr-TR" sz="4400" dirty="0" smtClean="0"/>
              <a:t>	</a:t>
            </a:r>
            <a:r>
              <a:rPr lang="tr-TR" sz="5400" dirty="0" smtClean="0"/>
              <a:t>TEŞEKKÜRLER</a:t>
            </a:r>
            <a:endParaRPr lang="tr-TR" sz="5400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67</a:t>
            </a:fld>
            <a:endParaRPr lang="tr-TR"/>
          </a:p>
        </p:txBody>
      </p:sp>
      <p:sp>
        <p:nvSpPr>
          <p:cNvPr id="6" name="5 5-Nokta Yıldız"/>
          <p:cNvSpPr/>
          <p:nvPr/>
        </p:nvSpPr>
        <p:spPr>
          <a:xfrm>
            <a:off x="6300192" y="4293096"/>
            <a:ext cx="1800200" cy="12744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600" dirty="0" smtClean="0"/>
              <a:t>Fırtınalı ve gerginlik dönemi olarak da </a:t>
            </a:r>
          </a:p>
          <a:p>
            <a:r>
              <a:rPr lang="tr-TR" sz="3600" dirty="0" smtClean="0"/>
              <a:t>açıklanabilir.</a:t>
            </a:r>
          </a:p>
          <a:p>
            <a:r>
              <a:rPr lang="tr-TR" sz="3600" dirty="0" smtClean="0"/>
              <a:t>Ergenlik döneminde, Otoriteye karşı </a:t>
            </a:r>
          </a:p>
          <a:p>
            <a:r>
              <a:rPr lang="tr-TR" sz="3600" dirty="0" smtClean="0"/>
              <a:t>olma, söz dinlememe,hata bulma,</a:t>
            </a:r>
          </a:p>
          <a:p>
            <a:r>
              <a:rPr lang="tr-TR" sz="3600" dirty="0" smtClean="0"/>
              <a:t>eleştirme  gencin genel </a:t>
            </a:r>
          </a:p>
          <a:p>
            <a:r>
              <a:rPr lang="tr-TR" sz="3600" dirty="0" smtClean="0"/>
              <a:t>tutumlarındandır.</a:t>
            </a:r>
            <a:endParaRPr lang="tr-TR" sz="36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114454"/>
          </a:xfrm>
        </p:spPr>
        <p:txBody>
          <a:bodyPr>
            <a:noAutofit/>
          </a:bodyPr>
          <a:lstStyle/>
          <a:p>
            <a:r>
              <a:rPr lang="tr-TR" sz="2800" dirty="0" smtClean="0"/>
              <a:t>Ergenlik dönemi genel özellikleri:</a:t>
            </a:r>
          </a:p>
          <a:p>
            <a:r>
              <a:rPr lang="tr-TR" sz="2800" dirty="0" smtClean="0"/>
              <a:t> Asi olma</a:t>
            </a:r>
          </a:p>
          <a:p>
            <a:r>
              <a:rPr lang="tr-TR" sz="2800" dirty="0" smtClean="0"/>
              <a:t> Arayış içinde olma</a:t>
            </a:r>
          </a:p>
          <a:p>
            <a:r>
              <a:rPr lang="tr-TR" sz="2800" dirty="0" smtClean="0"/>
              <a:t> Çabuk öfkelenme</a:t>
            </a:r>
          </a:p>
          <a:p>
            <a:r>
              <a:rPr lang="tr-TR" sz="2800" dirty="0" smtClean="0"/>
              <a:t> Dış görünüşün önem kazanması</a:t>
            </a:r>
          </a:p>
          <a:p>
            <a:r>
              <a:rPr lang="tr-TR" sz="2800" dirty="0" smtClean="0"/>
              <a:t> Kaygılı durum</a:t>
            </a:r>
          </a:p>
          <a:p>
            <a:r>
              <a:rPr lang="tr-TR" sz="2800" dirty="0" smtClean="0"/>
              <a:t> İçe </a:t>
            </a:r>
            <a:r>
              <a:rPr lang="tr-TR" sz="2800" dirty="0" smtClean="0"/>
              <a:t>dönme, kapanma</a:t>
            </a:r>
          </a:p>
          <a:p>
            <a:r>
              <a:rPr lang="tr-TR" sz="2800" dirty="0" smtClean="0"/>
              <a:t> Özerk olma çabası</a:t>
            </a:r>
          </a:p>
          <a:p>
            <a:r>
              <a:rPr lang="tr-TR" sz="2800" dirty="0" smtClean="0"/>
              <a:t> Çabuk heyecanlanma</a:t>
            </a:r>
          </a:p>
          <a:p>
            <a:endParaRPr lang="tr-TR" sz="2800" dirty="0" smtClean="0"/>
          </a:p>
          <a:p>
            <a:endParaRPr lang="tr-TR" sz="28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8CA9-9ACA-4928-BD62-BB415841C9A3}" type="datetime1">
              <a:rPr lang="tr-TR" smtClean="0"/>
              <a:pPr/>
              <a:t>13.11.2012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471644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Ailenin geri plana düşüp arkadaşların ön plana gelmesi</a:t>
            </a:r>
          </a:p>
          <a:p>
            <a:r>
              <a:rPr lang="tr-TR" sz="2800" dirty="0" smtClean="0"/>
              <a:t>  P</a:t>
            </a:r>
            <a:r>
              <a:rPr lang="tr-TR" sz="2800" dirty="0" smtClean="0"/>
              <a:t>sikolojik yapısında</a:t>
            </a:r>
            <a:r>
              <a:rPr lang="tr-TR" sz="2800" dirty="0" smtClean="0"/>
              <a:t> </a:t>
            </a:r>
            <a:r>
              <a:rPr lang="tr-TR" sz="2800" dirty="0" smtClean="0"/>
              <a:t>sürekli iniş-çıkışlar yaşama</a:t>
            </a:r>
          </a:p>
          <a:p>
            <a:r>
              <a:rPr lang="tr-TR" sz="2800" dirty="0" smtClean="0"/>
              <a:t>  İlgi alanları ve zevklerin hızla değişmesi</a:t>
            </a:r>
          </a:p>
          <a:p>
            <a:r>
              <a:rPr lang="tr-TR" sz="2800" dirty="0" smtClean="0"/>
              <a:t>  Bir gruba ait olma gayreti</a:t>
            </a:r>
          </a:p>
          <a:p>
            <a:r>
              <a:rPr lang="tr-TR" sz="2800" dirty="0" smtClean="0"/>
              <a:t>  Hızlı değişim</a:t>
            </a:r>
          </a:p>
          <a:p>
            <a:r>
              <a:rPr lang="tr-TR" sz="2800" dirty="0" smtClean="0"/>
              <a:t>  Cinselliğinin farkına varma</a:t>
            </a:r>
          </a:p>
          <a:p>
            <a:r>
              <a:rPr lang="tr-TR" sz="2800" dirty="0" smtClean="0"/>
              <a:t>  Sakarlık</a:t>
            </a:r>
          </a:p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81B6A-D1F5-45C3-AE4F-41161FCDDC79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ransition spd="med">
    <p:wedg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4206</TotalTime>
  <Words>741</Words>
  <Application>Microsoft Office PowerPoint</Application>
  <PresentationFormat>Ekran Gösterisi (4:3)</PresentationFormat>
  <Paragraphs>335</Paragraphs>
  <Slides>67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67</vt:i4>
      </vt:variant>
    </vt:vector>
  </HeadingPairs>
  <TitlesOfParts>
    <vt:vector size="68" baseType="lpstr">
      <vt:lpstr>Açılar</vt:lpstr>
      <vt:lpstr>   AYDIN HACI KADRİYE ARSLAN REHBERLİK VE ARAŞTIRMA MERKEZİ  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Slayt 36</vt:lpstr>
      <vt:lpstr>Slayt 37</vt:lpstr>
      <vt:lpstr>Slayt 38</vt:lpstr>
      <vt:lpstr>Slayt 39</vt:lpstr>
      <vt:lpstr>Slayt 40</vt:lpstr>
      <vt:lpstr>Slayt 41</vt:lpstr>
      <vt:lpstr>Olumsuz öğretmen tutum ve    davranIşlarI</vt:lpstr>
      <vt:lpstr>Slayt 43</vt:lpstr>
      <vt:lpstr>Slayt 44</vt:lpstr>
      <vt:lpstr>Slayt 45</vt:lpstr>
      <vt:lpstr>Slayt 46</vt:lpstr>
      <vt:lpstr>Slayt 47</vt:lpstr>
      <vt:lpstr>Slayt 48</vt:lpstr>
      <vt:lpstr>Slayt 49</vt:lpstr>
      <vt:lpstr>Slayt 50</vt:lpstr>
      <vt:lpstr>Slayt 51</vt:lpstr>
      <vt:lpstr>Slayt 52</vt:lpstr>
      <vt:lpstr>Slayt 53</vt:lpstr>
      <vt:lpstr>Slayt 54</vt:lpstr>
      <vt:lpstr>Slayt 55</vt:lpstr>
      <vt:lpstr>Slayt 56</vt:lpstr>
      <vt:lpstr>Slayt 57</vt:lpstr>
      <vt:lpstr>Slayt 58</vt:lpstr>
      <vt:lpstr>Slayt 59</vt:lpstr>
      <vt:lpstr>Slayt 60</vt:lpstr>
      <vt:lpstr>Slayt 61</vt:lpstr>
      <vt:lpstr>Slayt 62</vt:lpstr>
      <vt:lpstr>Slayt 63</vt:lpstr>
      <vt:lpstr>Slayt 64</vt:lpstr>
      <vt:lpstr>Slayt 65</vt:lpstr>
      <vt:lpstr>Slayt 66</vt:lpstr>
      <vt:lpstr>Slayt 67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MC</dc:creator>
  <cp:lastModifiedBy>kullanıcı</cp:lastModifiedBy>
  <cp:revision>350</cp:revision>
  <dcterms:created xsi:type="dcterms:W3CDTF">2012-05-08T18:33:24Z</dcterms:created>
  <dcterms:modified xsi:type="dcterms:W3CDTF">2012-11-13T14:28:51Z</dcterms:modified>
</cp:coreProperties>
</file>