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0" r:id="rId3"/>
    <p:sldId id="273" r:id="rId4"/>
    <p:sldId id="284" r:id="rId5"/>
    <p:sldId id="285" r:id="rId6"/>
    <p:sldId id="322" r:id="rId7"/>
    <p:sldId id="312" r:id="rId8"/>
    <p:sldId id="311" r:id="rId9"/>
    <p:sldId id="261" r:id="rId10"/>
    <p:sldId id="262" r:id="rId11"/>
    <p:sldId id="321" r:id="rId12"/>
    <p:sldId id="300" r:id="rId13"/>
    <p:sldId id="269" r:id="rId14"/>
    <p:sldId id="313" r:id="rId15"/>
    <p:sldId id="320" r:id="rId16"/>
    <p:sldId id="257" r:id="rId17"/>
    <p:sldId id="288" r:id="rId18"/>
    <p:sldId id="289" r:id="rId19"/>
    <p:sldId id="290" r:id="rId20"/>
    <p:sldId id="291" r:id="rId21"/>
    <p:sldId id="292" r:id="rId22"/>
    <p:sldId id="317" r:id="rId23"/>
    <p:sldId id="318" r:id="rId24"/>
    <p:sldId id="316" r:id="rId25"/>
    <p:sldId id="298" r:id="rId26"/>
    <p:sldId id="278" r:id="rId27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224" autoAdjust="0"/>
  </p:normalViewPr>
  <p:slideViewPr>
    <p:cSldViewPr>
      <p:cViewPr>
        <p:scale>
          <a:sx n="60" d="100"/>
          <a:sy n="60" d="100"/>
        </p:scale>
        <p:origin x="-184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9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8E31F-54D1-45A4-8189-EBB714D3D807}" type="datetimeFigureOut">
              <a:rPr lang="tr-TR" smtClean="0"/>
              <a:pPr/>
              <a:t>22.05.2013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36F59-3447-43E0-B282-7AACEAF3CD4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51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0EDCA53-D906-40D0-9B8A-3AACC7607CCF}" type="datetimeFigureOut">
              <a:rPr lang="tr-TR"/>
              <a:pPr>
                <a:defRPr/>
              </a:pPr>
              <a:t>22.05.2013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r-T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BD116EC-7CF6-42B0-AF9A-5260651909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873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D116EC-7CF6-42B0-AF9A-52606519091C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C1012-A418-4518-875D-DA5A3EF77BAF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EE4BB65-766D-42FE-A494-C9AEAB8C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353F-7E5A-4C97-9FF8-AC5148117E34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83D0-D1C4-4052-9B6F-CAEF640C6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2FCE0-2482-4A70-9641-953DF96622F1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19621-7D38-4991-A58F-61FBFF180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68B9-86C8-44E9-8629-30A3AE8A29A8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CBF9-9CE3-4851-87C0-A1DE83E0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10606-4A04-403A-A0F8-BF8F438A4993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56656-1AD5-4D15-B507-33ED21235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72976-CC2A-4CF2-A1FB-2734FBFFDC48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C5D44-287E-46A2-9B63-D9C70D9B7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28898A-81C0-4AA6-8596-60005C37F26F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BFB5ED-7B1A-440C-B542-AAEC145A3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791FF-09E0-4631-AAE1-E0F7AE894FA1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51AD-2DAC-476B-B3B4-2795037A4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9ABB-6A79-420F-A25E-BD1635FF2DA2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5B1E3-0BAB-4CED-894E-CCE63809C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527D-EDB9-49BE-82CC-7ED310DD73AF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0215-C881-4DE8-9342-BFAD551F3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17FC-5C5A-4804-9AEC-67563C0C7156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89C7-9F58-4231-8185-0649BEAC8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0168C44D-3BEE-4C1D-AE74-F89DC5F8AAFE}" type="datetimeFigureOut">
              <a:rPr lang="en-US"/>
              <a:pPr>
                <a:defRPr/>
              </a:pPr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FC2F95B-F11E-464E-A21D-ED7736FCD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74" r:id="rId3"/>
    <p:sldLayoutId id="2147483775" r:id="rId4"/>
    <p:sldLayoutId id="2147483782" r:id="rId5"/>
    <p:sldLayoutId id="2147483783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tr/url?sa=i&amp;rct=j&amp;q=hayal%20g%C3%BCc%C3%BC%20bilgiden%20daha%20%C3%B6nemlidir%22&amp;source=images&amp;cd=&amp;cad=rja&amp;docid=-TtAlOs0_X2u5M&amp;tbnid=I3LSGlKa2sl4OM:&amp;ved=0CAUQjRw&amp;url=http://twicsy.com/i/wZ9CLc&amp;ei=V01-UfqvJ8iXtQaoyoDgBw&amp;psig=AFQjCNH_O7OJ0f06Wk_7seBk95Ij20okug&amp;ust=136731820765490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tualsalt.com/crebook1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how_5803429_use-coat-hangers-other-ways.html" TargetMode="External"/><Relationship Id="rId2" Type="http://schemas.openxmlformats.org/officeDocument/2006/relationships/hyperlink" Target="http://surveycentral.org/survey/1676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www.ehow.com/how_5935517_make-stuff-coat-hangers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how_5803429_use-coat-hangers-other-ways.html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://surveycentral.org/survey/1676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gif"/><Relationship Id="rId4" Type="http://schemas.openxmlformats.org/officeDocument/2006/relationships/hyperlink" Target="http://www.ehow.com/how_5935517_make-stuff-coat-hangers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http://classroomclipart.com/cgi-bin/kids/imageFolio.cgi?action=view&amp;link=People/Animated_Clipart&amp;image=take1_movie_323.gif&amp;img=&amp;tt=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storming.co.uk/" TargetMode="External"/><Relationship Id="rId2" Type="http://schemas.openxmlformats.org/officeDocument/2006/relationships/hyperlink" Target="http://yonetimcozumle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tr.wikiped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5486400" y="4724400"/>
            <a:ext cx="4953000" cy="762000"/>
          </a:xfrm>
        </p:spPr>
        <p:txBody>
          <a:bodyPr/>
          <a:lstStyle/>
          <a:p>
            <a:pPr marL="63500" eaLnBrk="1" hangingPunct="1"/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Dr. İclal Sahin</a:t>
            </a:r>
          </a:p>
          <a:p>
            <a:pPr marL="63500" eaLnBrk="1" hangingPunct="1"/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Atılım Üniversitesi</a:t>
            </a:r>
          </a:p>
          <a:p>
            <a:pPr marL="63500" eaLnBrk="1" hangingPunct="1"/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isahin@atilim.edu.tr</a:t>
            </a:r>
          </a:p>
          <a:p>
            <a:pPr marL="63500" eaLnBrk="1" hangingPunct="1"/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936625"/>
          </a:xfrm>
        </p:spPr>
        <p:txBody>
          <a:bodyPr/>
          <a:lstStyle/>
          <a:p>
            <a:pPr algn="ctr" eaLnBrk="1" hangingPunct="1"/>
            <a:r>
              <a:rPr lang="tr-TR" sz="3600" dirty="0" smtClean="0">
                <a:latin typeface="Calibri" pitchFamily="34" charset="0"/>
                <a:cs typeface="Calibri" pitchFamily="34" charset="0"/>
              </a:rPr>
              <a:t>Eğitim Öğretim Süreçlerinde Yaratıcılık</a:t>
            </a:r>
          </a:p>
        </p:txBody>
      </p:sp>
      <p:pic>
        <p:nvPicPr>
          <p:cNvPr id="5124" name="Picture 5" descr="http://mediabuzz.monster.com/nfs/mediabuzz/attachment_images/0000/0179/think_outside_box_crop380w.jpg?1256681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44321"/>
            <a:ext cx="3505200" cy="230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http://p.twimg.com/A7mr4dLCYAArQG8.jpg:lar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6858000" cy="5489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Yaratıcı Kişilerin Özellikleri</a:t>
            </a:r>
            <a:endParaRPr lang="tr-TR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</p:spPr>
        <p:txBody>
          <a:bodyPr/>
          <a:lstStyle/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Meraklı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Araştırmacı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Cesaretli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Risk alma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Tutkulu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Sabırlı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Engel tanımayan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Algılama ve yorumlamada farklılık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Özel ilgi alanları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İç disiplin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İnatçı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Enerjik</a:t>
            </a:r>
          </a:p>
          <a:p>
            <a:endParaRPr lang="tr-TR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434" name="Picture 2" descr="http://2.bp.blogspot.com/-oQRU2wk4yoc/T93-55g17QI/AAAAAAAAAEM/oZHzQoB1RX0/s1600/creativity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362200"/>
            <a:ext cx="2895600" cy="2171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1295400"/>
          </a:xfrm>
        </p:spPr>
        <p:txBody>
          <a:bodyPr/>
          <a:lstStyle/>
          <a:p>
            <a:pPr algn="ctr"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Einstein ve Şoförü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iblog.milliyet.com.tr/imgroot/blogv7/Blog333/2011/09/12/15/249214-3-4-c9c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0"/>
            <a:ext cx="5497827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839200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Yaratıcı Düşünmeyi Engelleyen Faktörler</a:t>
            </a:r>
            <a:endParaRPr lang="tr-TR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839200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Yaratıcı Düşünmeyi Engelleyen Faktörler</a:t>
            </a:r>
            <a:endParaRPr lang="tr-TR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6096000"/>
            <a:ext cx="4724400" cy="9144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1400" dirty="0" smtClean="0"/>
              <a:t>  (Robert Harris, Introduction to Creative Thinking)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1400" dirty="0" smtClean="0">
                <a:hlinkClick r:id="rId2"/>
              </a:rPr>
              <a:t>http://www.virtualsalt.com/crebook1.htm</a:t>
            </a:r>
            <a:endParaRPr lang="tr-TR" sz="1400" dirty="0"/>
          </a:p>
        </p:txBody>
      </p:sp>
      <p:sp>
        <p:nvSpPr>
          <p:cNvPr id="4" name="Cloud Callout 3"/>
          <p:cNvSpPr/>
          <p:nvPr/>
        </p:nvSpPr>
        <p:spPr>
          <a:xfrm rot="828688">
            <a:off x="5799138" y="4168775"/>
            <a:ext cx="3200400" cy="1600200"/>
          </a:xfrm>
          <a:prstGeom prst="cloudCallout">
            <a:avLst>
              <a:gd name="adj1" fmla="val -11548"/>
              <a:gd name="adj2" fmla="val 1936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dirty="0" smtClean="0">
                <a:latin typeface="Calibri" pitchFamily="34" charset="0"/>
                <a:cs typeface="Calibri" pitchFamily="34" charset="0"/>
              </a:rPr>
              <a:t>Bunu hiç kimse yapamaz.</a:t>
            </a:r>
            <a:endParaRPr lang="tr-TR" sz="2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667000" y="2971800"/>
            <a:ext cx="3810000" cy="1752600"/>
          </a:xfrm>
          <a:prstGeom prst="cloudCallout">
            <a:avLst>
              <a:gd name="adj1" fmla="val -37533"/>
              <a:gd name="adj2" fmla="val 18152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dirty="0">
                <a:latin typeface="Calibri" pitchFamily="34" charset="0"/>
                <a:cs typeface="Calibri" pitchFamily="34" charset="0"/>
              </a:rPr>
              <a:t>Ben bunu yapamam. </a:t>
            </a:r>
          </a:p>
        </p:txBody>
      </p:sp>
      <p:sp>
        <p:nvSpPr>
          <p:cNvPr id="6" name="Cloud Callout 5"/>
          <p:cNvSpPr/>
          <p:nvPr/>
        </p:nvSpPr>
        <p:spPr>
          <a:xfrm rot="642987">
            <a:off x="5461741" y="1691609"/>
            <a:ext cx="2999866" cy="1394440"/>
          </a:xfrm>
          <a:prstGeom prst="cloudCallout">
            <a:avLst>
              <a:gd name="adj1" fmla="val 14302"/>
              <a:gd name="adj2" fmla="val 21654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dirty="0">
                <a:latin typeface="Calibri" pitchFamily="34" charset="0"/>
                <a:cs typeface="Calibri" pitchFamily="34" charset="0"/>
              </a:rPr>
              <a:t>Ben yaratıcı değilim.</a:t>
            </a:r>
          </a:p>
        </p:txBody>
      </p:sp>
      <p:sp>
        <p:nvSpPr>
          <p:cNvPr id="7" name="Cloud Callout 6"/>
          <p:cNvSpPr/>
          <p:nvPr/>
        </p:nvSpPr>
        <p:spPr>
          <a:xfrm rot="20982991">
            <a:off x="90488" y="1784350"/>
            <a:ext cx="3886200" cy="1371600"/>
          </a:xfrm>
          <a:prstGeom prst="cloudCallout">
            <a:avLst>
              <a:gd name="adj1" fmla="val -19657"/>
              <a:gd name="adj2" fmla="val 25321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dirty="0">
                <a:latin typeface="Calibri" pitchFamily="34" charset="0"/>
                <a:cs typeface="Calibri" pitchFamily="34" charset="0"/>
              </a:rPr>
              <a:t>Çocukça bu.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0" y="4572000"/>
            <a:ext cx="3200400" cy="1600200"/>
          </a:xfrm>
          <a:prstGeom prst="cloudCallout">
            <a:avLst>
              <a:gd name="adj1" fmla="val -35119"/>
              <a:gd name="adj2" fmla="val 1508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500" dirty="0">
                <a:latin typeface="Calibri" pitchFamily="34" charset="0"/>
                <a:cs typeface="Calibri" pitchFamily="34" charset="0"/>
              </a:rPr>
              <a:t>İnsanlar ne düşünür?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066800"/>
          </a:xfrm>
        </p:spPr>
        <p:txBody>
          <a:bodyPr/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Düşünce Sistemlerini Değiştirmek?</a:t>
            </a:r>
            <a:endParaRPr lang="tr-TR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9156" name="Picture 4" descr="http://images.wikia.com/creepypasta/images/d/da/Photolibrary_rf_photo_of_man_with_in_therapy_ses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831232" cy="396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324350"/>
          </a:xfrm>
        </p:spPr>
        <p:txBody>
          <a:bodyPr/>
          <a:lstStyle/>
          <a:p>
            <a:pPr>
              <a:buNone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Tekrar Yaratıcı Olmak İçin Geç Değil...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10600" cy="1143000"/>
          </a:xfrm>
        </p:spPr>
        <p:txBody>
          <a:bodyPr/>
          <a:lstStyle/>
          <a:p>
            <a:pPr algn="ctr" eaLnBrk="1" hangingPunct="1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YARATICILIĞI(NIZI) HAREKETE GEÇİRME ZAMANI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48006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dirty="0">
                <a:latin typeface="Calibri" pitchFamily="34" charset="0"/>
                <a:ea typeface="+mj-ea"/>
                <a:cs typeface="Calibri" pitchFamily="34" charset="0"/>
              </a:rPr>
              <a:t>SINIF </a:t>
            </a:r>
            <a:r>
              <a:rPr lang="tr-TR" sz="2800" dirty="0" smtClean="0">
                <a:latin typeface="Calibri" pitchFamily="34" charset="0"/>
                <a:ea typeface="+mj-ea"/>
                <a:cs typeface="Calibri" pitchFamily="34" charset="0"/>
              </a:rPr>
              <a:t>İÇİ/SEMİNER </a:t>
            </a:r>
            <a:r>
              <a:rPr lang="tr-TR" sz="2800" dirty="0">
                <a:latin typeface="Calibri" pitchFamily="34" charset="0"/>
                <a:ea typeface="+mj-ea"/>
                <a:cs typeface="Calibri" pitchFamily="34" charset="0"/>
              </a:rPr>
              <a:t>ETKİNLİK ÖRNEKLERİ</a:t>
            </a:r>
          </a:p>
        </p:txBody>
      </p:sp>
      <p:pic>
        <p:nvPicPr>
          <p:cNvPr id="5" name="Picture 2" descr="http://c.tadst.com/gfx/stock/worlddaycul-d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5908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2" name="AutoShape 6"/>
          <p:cNvSpPr>
            <a:spLocks noChangeArrowheads="1"/>
          </p:cNvSpPr>
          <p:nvPr/>
        </p:nvSpPr>
        <p:spPr bwMode="auto">
          <a:xfrm>
            <a:off x="228600" y="3759200"/>
            <a:ext cx="2087562" cy="1727200"/>
          </a:xfrm>
          <a:prstGeom prst="octagon">
            <a:avLst>
              <a:gd name="adj" fmla="val 2928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>
              <a:defRPr/>
            </a:pPr>
            <a:r>
              <a:rPr lang="tr-TR" sz="2000" b="1" i="1" dirty="0" smtClean="0">
                <a:latin typeface="Arial" charset="0"/>
              </a:rPr>
              <a:t>Kutunun Dışında Düşünmek</a:t>
            </a:r>
            <a:endParaRPr lang="tr-TR" sz="2000" b="1" i="1" dirty="0">
              <a:latin typeface="Arial" charset="0"/>
            </a:endParaRPr>
          </a:p>
        </p:txBody>
      </p:sp>
      <p:sp>
        <p:nvSpPr>
          <p:cNvPr id="198664" name="AutoShape 8"/>
          <p:cNvSpPr>
            <a:spLocks noChangeArrowheads="1"/>
          </p:cNvSpPr>
          <p:nvPr/>
        </p:nvSpPr>
        <p:spPr bwMode="auto">
          <a:xfrm>
            <a:off x="3429000" y="3733800"/>
            <a:ext cx="2087562" cy="1727200"/>
          </a:xfrm>
          <a:prstGeom prst="octagon">
            <a:avLst>
              <a:gd name="adj" fmla="val 2928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2000" b="1" i="1" dirty="0" smtClean="0">
                <a:latin typeface="Arial" charset="0"/>
              </a:rPr>
              <a:t>Öykü Atölyesi:</a:t>
            </a:r>
          </a:p>
          <a:p>
            <a:pPr algn="ctr">
              <a:defRPr/>
            </a:pPr>
            <a:r>
              <a:rPr lang="tr-TR" sz="2000" b="1" i="1" dirty="0" smtClean="0">
                <a:latin typeface="Arial" charset="0"/>
              </a:rPr>
              <a:t>Serçe</a:t>
            </a:r>
            <a:endParaRPr lang="tr-TR" sz="2000" b="1" i="1" dirty="0">
              <a:latin typeface="Arial" charset="0"/>
            </a:endParaRPr>
          </a:p>
        </p:txBody>
      </p:sp>
      <p:sp>
        <p:nvSpPr>
          <p:cNvPr id="198665" name="AutoShape 9"/>
          <p:cNvSpPr>
            <a:spLocks noChangeArrowheads="1"/>
          </p:cNvSpPr>
          <p:nvPr/>
        </p:nvSpPr>
        <p:spPr bwMode="auto">
          <a:xfrm>
            <a:off x="6804025" y="3789363"/>
            <a:ext cx="2087563" cy="1727200"/>
          </a:xfrm>
          <a:prstGeom prst="octagon">
            <a:avLst>
              <a:gd name="adj" fmla="val 2928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/>
          <a:p>
            <a:pPr marL="0" lvl="1" algn="ctr">
              <a:defRPr/>
            </a:pPr>
            <a:r>
              <a:rPr lang="tr-TR" sz="2000" b="1" i="1" dirty="0" smtClean="0">
                <a:latin typeface="Arial" charset="0"/>
              </a:rPr>
              <a:t>Meslek seçiminde ön yargılar</a:t>
            </a:r>
            <a:endParaRPr lang="tr-TR" sz="2000" b="1" i="1" dirty="0">
              <a:latin typeface="Arial" charset="0"/>
            </a:endParaRPr>
          </a:p>
        </p:txBody>
      </p:sp>
      <p:sp>
        <p:nvSpPr>
          <p:cNvPr id="19473" name="Line 10"/>
          <p:cNvSpPr>
            <a:spLocks noChangeShapeType="1"/>
          </p:cNvSpPr>
          <p:nvPr/>
        </p:nvSpPr>
        <p:spPr bwMode="auto">
          <a:xfrm>
            <a:off x="4343400" y="1447800"/>
            <a:ext cx="76200" cy="2286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 flipH="1">
            <a:off x="1116012" y="1447800"/>
            <a:ext cx="1169987" cy="21971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>
            <a:off x="6443663" y="1412875"/>
            <a:ext cx="1728787" cy="23034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pic>
        <p:nvPicPr>
          <p:cNvPr id="198671" name="Picture 15" descr="anihome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068638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72" name="Picture 16" descr="anihome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32131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8673" name="Picture 17" descr="anihomer"/>
          <p:cNvPicPr preferRelativeResize="0"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5913" y="3124200"/>
            <a:ext cx="674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676400" y="941387"/>
            <a:ext cx="5399087" cy="5064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ETKİNLİK ÖRNEKLERİ</a:t>
            </a:r>
            <a:endParaRPr lang="tr-TR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381000" y="2057400"/>
            <a:ext cx="7772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r-TR" sz="2800" dirty="0">
                <a:latin typeface="Calibri" pitchFamily="34" charset="0"/>
                <a:cs typeface="Calibri" pitchFamily="34" charset="0"/>
              </a:rPr>
              <a:t>ETKİNLİK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1: </a:t>
            </a:r>
          </a:p>
          <a:p>
            <a:endParaRPr lang="tr-T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Kutunun Dışında Düşünmek</a:t>
            </a:r>
          </a:p>
        </p:txBody>
      </p:sp>
      <p:pic>
        <p:nvPicPr>
          <p:cNvPr id="9220" name="Picture 9" descr="think-outside-the-b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2949412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28800"/>
            <a:ext cx="8534400" cy="782637"/>
          </a:xfrm>
        </p:spPr>
        <p:txBody>
          <a:bodyPr/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Bir elbise askısı kendi amacı dışında ne için kullanılabilir?</a:t>
            </a:r>
          </a:p>
        </p:txBody>
      </p:sp>
      <p:pic>
        <p:nvPicPr>
          <p:cNvPr id="10243" name="Picture 13" descr="han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4" y="3148887"/>
            <a:ext cx="3260725" cy="227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 oturuma hazır mısınız? </a:t>
            </a:r>
            <a:br>
              <a:rPr lang="tr-TR" sz="3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>
              <a:solidFill>
                <a:srgbClr val="7030A0"/>
              </a:solidFill>
            </a:endParaRPr>
          </a:p>
        </p:txBody>
      </p:sp>
      <p:pic>
        <p:nvPicPr>
          <p:cNvPr id="7171" name="Picture 2" descr="http://mindspower.com/wordpress/wp-content/uploads/2011/02/thinking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0674"/>
            <a:ext cx="1524000" cy="155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Bazı Kullanım Alanları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7772400" cy="43307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Araba kapısını açmak için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Tıkanan tuvaleti açmak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Eski televizyon için anten olarak.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000" dirty="0" smtClean="0">
              <a:latin typeface="Calibri" pitchFamily="34" charset="0"/>
              <a:cs typeface="Calibri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tr-TR" sz="1000" dirty="0" smtClean="0">
                <a:latin typeface="Calibri" pitchFamily="34" charset="0"/>
                <a:cs typeface="Calibri" pitchFamily="34" charset="0"/>
                <a:hlinkClick r:id="rId2"/>
              </a:rPr>
              <a:t>http://surveycentral.org/survey/16760.html</a:t>
            </a:r>
            <a:endParaRPr lang="tr-TR" sz="1000" dirty="0" smtClean="0">
              <a:latin typeface="Calibri" pitchFamily="34" charset="0"/>
              <a:cs typeface="Calibri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tr-TR" sz="1000" dirty="0" smtClean="0">
                <a:latin typeface="Calibri" pitchFamily="34" charset="0"/>
                <a:cs typeface="Calibri" pitchFamily="34" charset="0"/>
                <a:hlinkClick r:id="rId3"/>
              </a:rPr>
              <a:t>http://www.ehow.com/how_5803429_use-coat-hangers-other-ways.html</a:t>
            </a:r>
            <a:r>
              <a:rPr lang="tr-TR" sz="1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tr-TR" sz="1000" dirty="0" smtClean="0">
                <a:hlinkClick r:id="rId4"/>
              </a:rPr>
              <a:t>http://www.ehow.com/how_5935517_make-stuff-coat-hangers.html</a:t>
            </a:r>
            <a:r>
              <a:rPr lang="tr-TR" sz="1000" dirty="0" smtClean="0"/>
              <a:t>  </a:t>
            </a:r>
          </a:p>
        </p:txBody>
      </p:sp>
      <p:pic>
        <p:nvPicPr>
          <p:cNvPr id="12299" name="Picture 11" descr="http://www.wikihow.com/images/thumb/d/da/Coat_hanger_clearing_toilet_458.jpg/180px-Coat_hanger_clearing_toilet_45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200400"/>
            <a:ext cx="27003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1143000"/>
          </a:xfrm>
        </p:spPr>
        <p:txBody>
          <a:bodyPr/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Bazı Kullanım Alanları</a:t>
            </a:r>
            <a:endParaRPr lang="tr-TR" sz="2800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7847012" cy="48434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Uçurtma olarak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Evinizi süslemek için (bebek odaları için)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Kapı süsü olarak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000" dirty="0" smtClean="0">
              <a:latin typeface="Calibri" pitchFamily="34" charset="0"/>
              <a:cs typeface="Calibri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tr-TR" sz="1000" dirty="0" smtClean="0">
              <a:latin typeface="Calibri" pitchFamily="34" charset="0"/>
              <a:cs typeface="Calibri" pitchFamily="34" charset="0"/>
              <a:hlinkClick r:id="rId2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tr-TR" sz="1000" dirty="0" smtClean="0">
              <a:latin typeface="Calibri" pitchFamily="34" charset="0"/>
              <a:cs typeface="Calibri" pitchFamily="34" charset="0"/>
              <a:hlinkClick r:id="rId2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tr-TR" sz="1000" dirty="0" smtClean="0">
              <a:latin typeface="Calibri" pitchFamily="34" charset="0"/>
              <a:cs typeface="Calibri" pitchFamily="34" charset="0"/>
              <a:hlinkClick r:id="rId2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tr-TR" sz="1000" dirty="0" smtClean="0">
              <a:latin typeface="Calibri" pitchFamily="34" charset="0"/>
              <a:cs typeface="Calibri" pitchFamily="34" charset="0"/>
              <a:hlinkClick r:id="rId2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tr-TR" sz="1000" dirty="0" smtClean="0">
              <a:latin typeface="Calibri" pitchFamily="34" charset="0"/>
              <a:cs typeface="Calibri" pitchFamily="34" charset="0"/>
              <a:hlinkClick r:id="rId2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tr-TR" sz="1000" dirty="0" smtClean="0">
                <a:latin typeface="Calibri" pitchFamily="34" charset="0"/>
                <a:cs typeface="Calibri" pitchFamily="34" charset="0"/>
                <a:hlinkClick r:id="rId2"/>
              </a:rPr>
              <a:t>http://surveycentral.org/survey/16760.html</a:t>
            </a:r>
            <a:endParaRPr lang="tr-TR" sz="1000" dirty="0" smtClean="0">
              <a:latin typeface="Calibri" pitchFamily="34" charset="0"/>
              <a:cs typeface="Calibri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tr-TR" sz="1000" dirty="0" smtClean="0">
                <a:latin typeface="Calibri" pitchFamily="34" charset="0"/>
                <a:cs typeface="Calibri" pitchFamily="34" charset="0"/>
                <a:hlinkClick r:id="rId3"/>
              </a:rPr>
              <a:t>http://www.ehow.com/how_5803429_use-coat-hangers-other-ways.html</a:t>
            </a:r>
            <a:r>
              <a:rPr lang="tr-TR" sz="1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tr-TR" sz="1000" dirty="0" smtClean="0">
                <a:latin typeface="Calibri" pitchFamily="34" charset="0"/>
                <a:cs typeface="Calibri" pitchFamily="34" charset="0"/>
                <a:hlinkClick r:id="rId4"/>
              </a:rPr>
              <a:t>http://www.ehow.com/how_5935517_make-stuff-coat-hangers.html</a:t>
            </a:r>
            <a:r>
              <a:rPr lang="tr-TR" sz="1000" dirty="0" smtClean="0">
                <a:latin typeface="Calibri" pitchFamily="34" charset="0"/>
                <a:cs typeface="Calibri" pitchFamily="34" charset="0"/>
              </a:rPr>
              <a:t>  </a:t>
            </a:r>
          </a:p>
        </p:txBody>
      </p:sp>
      <p:pic>
        <p:nvPicPr>
          <p:cNvPr id="11268" name="Picture 8" descr="MM900356608[2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143000"/>
            <a:ext cx="1169987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http://www.goodhousekeeping.com/cm/goodhousekeeping/images/eO/Packup3-f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38100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http://preschool-crafts.net/wp-content/uploads/2009/11/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2590800"/>
            <a:ext cx="18716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457200" y="2438400"/>
            <a:ext cx="7772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r-TR" sz="2800" dirty="0">
                <a:latin typeface="Calibri" pitchFamily="34" charset="0"/>
                <a:cs typeface="Calibri" pitchFamily="34" charset="0"/>
              </a:rPr>
              <a:t>ETKİNLİK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2:</a:t>
            </a:r>
          </a:p>
          <a:p>
            <a:endParaRPr lang="tr-T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 Öykü Atölyesi: Serçe</a:t>
            </a:r>
          </a:p>
        </p:txBody>
      </p:sp>
      <p:pic>
        <p:nvPicPr>
          <p:cNvPr id="4" name="Picture 2" descr="http://www.artclips.com/clipart/free/clipart/Sparro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276600"/>
            <a:ext cx="2124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228600" y="1676400"/>
            <a:ext cx="7772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tr-TR" sz="2800" dirty="0">
                <a:latin typeface="Calibri" pitchFamily="34" charset="0"/>
                <a:cs typeface="Calibri" pitchFamily="34" charset="0"/>
              </a:rPr>
              <a:t>ETKİNLİK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3: </a:t>
            </a:r>
          </a:p>
          <a:p>
            <a:endParaRPr lang="tr-TR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800" dirty="0" smtClean="0">
                <a:latin typeface="Calibri" pitchFamily="34" charset="0"/>
                <a:cs typeface="Calibri" pitchFamily="34" charset="0"/>
              </a:rPr>
              <a:t>Meslek Seçimide Ön Yargılar</a:t>
            </a:r>
          </a:p>
        </p:txBody>
      </p:sp>
      <p:pic>
        <p:nvPicPr>
          <p:cNvPr id="53250" name="Picture 2" descr="http://1.bp.blogspot.com/-nE5sATBLI30/T543wvcjBwI/AAAAAAAAAAM/ETLLhSD--cU/s1600/meslek-tan%25C4%25B1t%25C4%25B1mlar%25C4%25B1%255B1%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418897"/>
            <a:ext cx="5257800" cy="4058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.discoveryeducation.com/clipart/images/ani_thinkingca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0"/>
            <a:ext cx="1295400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53340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Hatırlayalım...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Eğitim öğretim süreçlerinde yaratıcılığı işe koşmak zor bir süreç değildir.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Video paylaşım siteleri (youtube, teachertube, metacafe, etc.) kısa zamanda pratik etkinlikler hazırlamanıza yardımcı olacaktır.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Bir kağıda bir kaç kelime veya bir cümle yazmak, hatta sınıfa/paylaşım toplantılarınıza bir tuvalet kağıdı götürmek bile eğitim süreçlerinin, daha yaratıcı, üretken ve eğlenceli geçmesini sağlar.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Click to view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2276475"/>
            <a:ext cx="3527425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2286000"/>
            <a:ext cx="876300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tabLst>
                <a:tab pos="1262063" algn="l"/>
              </a:tabLst>
            </a:pPr>
            <a:r>
              <a:rPr lang="en-US" b="1" dirty="0">
                <a:latin typeface="Comic Sans MS" pitchFamily="66" charset="0"/>
              </a:rPr>
              <a:t>   </a:t>
            </a:r>
            <a:endParaRPr lang="tr-TR" b="1" dirty="0">
              <a:latin typeface="Comic Sans MS" pitchFamily="66" charset="0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tr-TR" b="1" dirty="0">
              <a:latin typeface="Comic Sans MS" pitchFamily="66" charset="0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tr-TR" b="1" dirty="0">
              <a:latin typeface="Comic Sans MS" pitchFamily="66" charset="0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tr-TR" b="1" dirty="0">
              <a:latin typeface="Comic Sans MS" pitchFamily="66" charset="0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tr-TR" b="1" dirty="0">
              <a:latin typeface="Comic Sans MS" pitchFamily="66" charset="0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tr-TR" b="1" dirty="0">
              <a:latin typeface="Comic Sans MS" pitchFamily="66" charset="0"/>
            </a:endParaRPr>
          </a:p>
          <a:p>
            <a:pPr marL="1262063" indent="-282575" algn="ctr">
              <a:lnSpc>
                <a:spcPct val="80000"/>
              </a:lnSpc>
              <a:spcBef>
                <a:spcPct val="20000"/>
              </a:spcBef>
              <a:buSzPct val="90000"/>
              <a:tabLst>
                <a:tab pos="1262063" algn="l"/>
              </a:tabLst>
            </a:pPr>
            <a:endParaRPr lang="tr-TR" b="1" dirty="0">
              <a:latin typeface="Comic Sans MS" pitchFamily="66" charset="0"/>
            </a:endParaRPr>
          </a:p>
          <a:p>
            <a:pPr marL="1262063" indent="-282575" algn="ctr">
              <a:lnSpc>
                <a:spcPct val="80000"/>
              </a:lnSpc>
              <a:spcBef>
                <a:spcPct val="20000"/>
              </a:spcBef>
              <a:buSzPct val="90000"/>
              <a:tabLst>
                <a:tab pos="1262063" algn="l"/>
              </a:tabLst>
            </a:pPr>
            <a:endParaRPr lang="tr-TR" sz="2000" b="1" dirty="0">
              <a:latin typeface="Comic Sans MS" pitchFamily="66" charset="0"/>
            </a:endParaRPr>
          </a:p>
          <a:p>
            <a:pPr marL="1262063" indent="-282575" algn="ctr">
              <a:lnSpc>
                <a:spcPct val="80000"/>
              </a:lnSpc>
              <a:spcBef>
                <a:spcPct val="20000"/>
              </a:spcBef>
              <a:buSzPct val="90000"/>
              <a:tabLst>
                <a:tab pos="1262063" algn="l"/>
              </a:tabLst>
            </a:pPr>
            <a:endParaRPr lang="tr-TR" sz="2000" b="1" dirty="0">
              <a:latin typeface="Comic Sans MS" pitchFamily="66" charset="0"/>
            </a:endParaRPr>
          </a:p>
          <a:p>
            <a:pPr marL="1262063" indent="-282575" algn="ctr">
              <a:lnSpc>
                <a:spcPct val="80000"/>
              </a:lnSpc>
              <a:spcBef>
                <a:spcPct val="20000"/>
              </a:spcBef>
              <a:buSzPct val="90000"/>
              <a:tabLst>
                <a:tab pos="1262063" algn="l"/>
              </a:tabLst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Katılımınız için teşekkür ederim.</a:t>
            </a:r>
            <a:endParaRPr lang="tr-TR" sz="2800" dirty="0">
              <a:latin typeface="Calibri" pitchFamily="34" charset="0"/>
              <a:cs typeface="Calibri" pitchFamily="34" charset="0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tr-TR" b="1" dirty="0">
              <a:latin typeface="Comic Sans MS" pitchFamily="66" charset="0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tr-TR" b="1" dirty="0">
              <a:latin typeface="Comic Sans MS" pitchFamily="66" charset="0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en-US" b="1" dirty="0">
              <a:latin typeface="Arial Unicode MS" pitchFamily="34" charset="-128"/>
            </a:endParaRPr>
          </a:p>
          <a:p>
            <a:pPr marL="1262063" indent="-282575">
              <a:lnSpc>
                <a:spcPct val="8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tabLst>
                <a:tab pos="1262063" algn="l"/>
              </a:tabLst>
            </a:pPr>
            <a:endParaRPr lang="en-US" dirty="0">
              <a:latin typeface="Arial Unicode MS" pitchFamily="34" charset="-128"/>
            </a:endParaRPr>
          </a:p>
        </p:txBody>
      </p:sp>
      <p:pic>
        <p:nvPicPr>
          <p:cNvPr id="31747" name="Picture 5" descr="YourSpecia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905000"/>
            <a:ext cx="417512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0668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1. Soru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37160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sz="2600" dirty="0">
                <a:latin typeface="Calibri" pitchFamily="34" charset="0"/>
                <a:cs typeface="Calibri" pitchFamily="34" charset="0"/>
              </a:rPr>
              <a:t>  Üç odadan en güvenli olanı seçmek zorundasınız.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600" dirty="0">
                <a:latin typeface="Calibri" pitchFamily="34" charset="0"/>
                <a:cs typeface="Calibri" pitchFamily="34" charset="0"/>
              </a:rPr>
            </a:br>
            <a:r>
              <a:rPr lang="tr-TR" sz="2600" dirty="0">
                <a:latin typeface="Calibri" pitchFamily="34" charset="0"/>
                <a:cs typeface="Calibri" pitchFamily="34" charset="0"/>
              </a:rPr>
              <a:t>a) Birinci oda ateşlerle doludur.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600" dirty="0">
                <a:latin typeface="Calibri" pitchFamily="34" charset="0"/>
                <a:cs typeface="Calibri" pitchFamily="34" charset="0"/>
              </a:rPr>
            </a:br>
            <a:r>
              <a:rPr lang="tr-TR" sz="2600" dirty="0">
                <a:latin typeface="Calibri" pitchFamily="34" charset="0"/>
                <a:cs typeface="Calibri" pitchFamily="34" charset="0"/>
              </a:rPr>
              <a:t>b) İkinci oda üç yıl aç bırakılmış aslanlarla doludur. 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6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600" dirty="0">
                <a:latin typeface="Calibri" pitchFamily="34" charset="0"/>
                <a:cs typeface="Calibri" pitchFamily="34" charset="0"/>
              </a:rPr>
            </a:br>
            <a:r>
              <a:rPr lang="tr-TR" sz="2600" dirty="0">
                <a:latin typeface="Calibri" pitchFamily="34" charset="0"/>
                <a:cs typeface="Calibri" pitchFamily="34" charset="0"/>
              </a:rPr>
              <a:t>c) Üçüncü oda silahlı suikastçılarla doludur.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sz="2600" i="1" dirty="0" smtClean="0">
                <a:latin typeface="Calibri" pitchFamily="34" charset="0"/>
                <a:cs typeface="Calibri" pitchFamily="34" charset="0"/>
              </a:rPr>
              <a:t>Siz </a:t>
            </a:r>
            <a:r>
              <a:rPr lang="tr-TR" sz="2600" i="1" dirty="0">
                <a:latin typeface="Calibri" pitchFamily="34" charset="0"/>
                <a:cs typeface="Calibri" pitchFamily="34" charset="0"/>
              </a:rPr>
              <a:t>olsaydınız hangisini seçerdiniz?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tr-TR" sz="2600" i="1" dirty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sz="26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tr-TR" sz="28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İkinci oda. Üç yıl aç bırakılmış aslanlar zaten ölüdür.</a:t>
            </a:r>
            <a:endParaRPr lang="tr-TR" sz="2800" i="1" dirty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tr-TR" sz="3000" i="1" dirty="0">
              <a:latin typeface="+mn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/>
          <a:lstStyle/>
          <a:p>
            <a:pPr eaLnBrk="1" hangingPunct="1"/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2800" b="1" dirty="0" smtClean="0">
                <a:latin typeface="Calibri" pitchFamily="34" charset="0"/>
                <a:cs typeface="Calibri" pitchFamily="34" charset="0"/>
              </a:rPr>
            </a:br>
            <a:r>
              <a:rPr lang="tr-T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 Soru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82880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       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sz="2600" dirty="0">
                <a:latin typeface="Calibri" pitchFamily="34" charset="0"/>
                <a:cs typeface="Calibri" pitchFamily="34" charset="0"/>
              </a:rPr>
              <a:t>       Bir adam ve oğlu kötü bir araba kazası geçirir. Baba ölür ve oğlu ağır bir şekilde hastaneye kaldırılır. Çocuğa bakan doktor: </a:t>
            </a:r>
            <a:r>
              <a:rPr lang="tr-TR" sz="2600" dirty="0" smtClean="0">
                <a:latin typeface="Calibri" pitchFamily="34" charset="0"/>
                <a:cs typeface="Calibri" pitchFamily="34" charset="0"/>
              </a:rPr>
              <a:t>“Olamaz, bu 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benim oğlum!” diye bağırır. Bu nasıl mümkündür?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2600" dirty="0">
                <a:latin typeface="Calibri" pitchFamily="34" charset="0"/>
                <a:cs typeface="Calibri" pitchFamily="34" charset="0"/>
              </a:rPr>
            </a:br>
            <a:endParaRPr lang="tr-TR" sz="2600" i="1" dirty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tr-TR" sz="2600" i="1" dirty="0">
              <a:latin typeface="Calibri" pitchFamily="34" charset="0"/>
              <a:cs typeface="Calibri" pitchFamily="34" charset="0"/>
            </a:endParaRPr>
          </a:p>
          <a:p>
            <a:pPr marL="624078" indent="-514350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tr-TR" sz="28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Doktor çocuğun annesidir.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/>
            </a:r>
            <a:br>
              <a:rPr lang="tr-TR" sz="2400" dirty="0">
                <a:latin typeface="Calibri" pitchFamily="34" charset="0"/>
                <a:cs typeface="Calibri" pitchFamily="34" charset="0"/>
              </a:rPr>
            </a:br>
            <a:endParaRPr lang="tr-TR" sz="2400" i="1" dirty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tr-TR" sz="24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tr-T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3. Soru</a:t>
            </a:r>
            <a:endParaRPr lang="tr-TR" sz="32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4350"/>
          </a:xfrm>
        </p:spPr>
        <p:txBody>
          <a:bodyPr/>
          <a:lstStyle/>
          <a:p>
            <a:pPr lvl="1">
              <a:buFont typeface="Georgia" pitchFamily="18" charset="0"/>
              <a:buNone/>
            </a:pPr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Derin’in annesinin üç çocuğu vardır. Birincisinin adı Nisan, ikincisinin adı ise Eylül’dür. Üçüncü çocuğun adı nedir? 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 algn="ctr">
              <a:buFont typeface="Georgia" pitchFamily="18" charset="0"/>
              <a:buNone/>
            </a:pPr>
            <a:r>
              <a:rPr lang="tr-TR" sz="32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Derin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4324350"/>
          </a:xfrm>
        </p:spPr>
        <p:txBody>
          <a:bodyPr/>
          <a:lstStyle/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Öğrenci odaklı öğretme süreçleri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Bireysel farklılıklar ve çoklu zeka kuramı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Yaparak-yaşayarak öğrenme (proje çalışmaları, vb.)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Öğrencinin aktif olduğu öğrenme süreçleri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Bilgiyi araştırma, yorumlama ve analiz etme</a:t>
            </a:r>
            <a:endParaRPr lang="tr-TR" sz="2400" dirty="0" smtClean="0"/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915400" cy="1066800"/>
          </a:xfrm>
        </p:spPr>
        <p:txBody>
          <a:bodyPr/>
          <a:lstStyle/>
          <a:p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 kuşağı ve Yapılandırıcı Yaklaşım (oluşturmacılık)</a:t>
            </a:r>
          </a:p>
        </p:txBody>
      </p:sp>
      <p:pic>
        <p:nvPicPr>
          <p:cNvPr id="1026" name="Picture 2" descr="http://barbarabray.net/wp-content/uploads/2011/12/fingerprin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00600"/>
            <a:ext cx="2637873" cy="12399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324350"/>
          </a:xfrm>
        </p:spPr>
        <p:txBody>
          <a:bodyPr/>
          <a:lstStyle/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Birlikte öğrenme (işbirlikli öğrenme)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Yeni yaşantıların, geçmiş yaşantılarla bütünleştirilmesi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Tümevarım yoluyla öğrenme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Öğrenmeyi öğrenme (metakognitif stratejiler)</a:t>
            </a:r>
          </a:p>
          <a:p>
            <a:r>
              <a:rPr lang="tr-TR" sz="2400" dirty="0" smtClean="0">
                <a:latin typeface="Calibri" pitchFamily="34" charset="0"/>
                <a:cs typeface="Calibri" pitchFamily="34" charset="0"/>
              </a:rPr>
              <a:t>Değişen öğretmen ve öğrenci rolü</a:t>
            </a:r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1066800"/>
          </a:xfrm>
        </p:spPr>
        <p:txBody>
          <a:bodyPr/>
          <a:lstStyle/>
          <a:p>
            <a:r>
              <a:rPr lang="tr-TR" sz="3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 kuşağı ve Yapılandırıcı Yaklaşım (oluşturmacılık)</a:t>
            </a:r>
          </a:p>
        </p:txBody>
      </p:sp>
      <p:pic>
        <p:nvPicPr>
          <p:cNvPr id="22530" name="Picture 2" descr="http://ciarakaiser.files.wordpress.com/2011/05/clipart_of_15085_sm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9624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0"/>
            <a:ext cx="8229600" cy="4324350"/>
          </a:xfrm>
        </p:spPr>
        <p:txBody>
          <a:bodyPr/>
          <a:lstStyle/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endParaRPr lang="tr-TR" sz="2400" dirty="0" smtClean="0"/>
          </a:p>
          <a:p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066800"/>
          </a:xfrm>
        </p:spPr>
        <p:txBody>
          <a:bodyPr/>
          <a:lstStyle/>
          <a:p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Yeni Müfredatla Birlikte Değişen PDR Hizmetleri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381000" y="1295400"/>
            <a:ext cx="6324600" cy="914400"/>
          </a:xfrm>
          <a:prstGeom prst="downArrow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2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200" dirty="0" smtClean="0">
                <a:latin typeface="Calibri" pitchFamily="34" charset="0"/>
                <a:cs typeface="Calibri" pitchFamily="34" charset="0"/>
              </a:rPr>
              <a:t>İş gücü piyasasının beklentilerinin değişmesi</a:t>
            </a:r>
          </a:p>
          <a:p>
            <a:pPr algn="ctr"/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200" y="2362200"/>
            <a:ext cx="6553200" cy="3657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İş gücü piyasasının daha etkili işlemesini sağlayarak ekonomik etkinliği destekleme</a:t>
            </a:r>
          </a:p>
          <a:p>
            <a:endParaRPr lang="tr-TR" sz="11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Okuldan istihdama geçiş sürecini destekleme</a:t>
            </a:r>
          </a:p>
          <a:p>
            <a:pPr>
              <a:buFont typeface="Arial" pitchFamily="34" charset="0"/>
              <a:buChar char="•"/>
            </a:pPr>
            <a:endParaRPr lang="tr-TR" sz="11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Arz-talebin uyumlaştırılması</a:t>
            </a:r>
          </a:p>
          <a:p>
            <a:pPr>
              <a:buFont typeface="Arial" pitchFamily="34" charset="0"/>
              <a:buChar char="•"/>
            </a:pPr>
            <a:endParaRPr lang="tr-TR" sz="11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İş gücü hareketliliğinin sağlanması</a:t>
            </a:r>
          </a:p>
          <a:p>
            <a:pPr>
              <a:buFont typeface="Arial" pitchFamily="34" charset="0"/>
              <a:buChar char="•"/>
            </a:pPr>
            <a:endParaRPr lang="tr-TR" sz="11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Hayat boyu mesleki gelişim sürecinin geliştirilmesi</a:t>
            </a:r>
          </a:p>
          <a:p>
            <a:pPr>
              <a:buFont typeface="Arial" pitchFamily="34" charset="0"/>
              <a:buChar char="•"/>
            </a:pPr>
            <a:endParaRPr lang="tr-TR" sz="11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Yerleştiği işte doyumun artırılması (MEB, 2007)</a:t>
            </a:r>
          </a:p>
          <a:p>
            <a:pPr algn="ctr"/>
            <a:endParaRPr lang="tr-TR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58000" y="2362200"/>
            <a:ext cx="2209800" cy="3505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Temel iş becerileri</a:t>
            </a:r>
          </a:p>
          <a:p>
            <a:pPr algn="ctr"/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+ </a:t>
            </a:r>
          </a:p>
          <a:p>
            <a:pPr algn="ctr"/>
            <a:r>
              <a:rPr lang="tr-TR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Y</a:t>
            </a:r>
            <a:r>
              <a:rPr lang="tr-TR" sz="2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tr-TR"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tr-TR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tr-TR" sz="28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tr-TR" sz="2800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tr-T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tr-TR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tr-TR" sz="2800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K</a:t>
            </a:r>
            <a:r>
              <a:rPr lang="tr-TR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ekip çalışması, etkili iletişim becerileri, vb.’nin geliştirilmesi 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6477000" y="3733800"/>
            <a:ext cx="304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Bent Arrow 17"/>
          <p:cNvSpPr/>
          <p:nvPr/>
        </p:nvSpPr>
        <p:spPr>
          <a:xfrm rot="10800000">
            <a:off x="7239000" y="5867400"/>
            <a:ext cx="838200" cy="762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9200" y="6248400"/>
            <a:ext cx="617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Bireyin kendini gerçekleştirmesine yardımcı olmak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Up Arrow 19"/>
          <p:cNvSpPr/>
          <p:nvPr/>
        </p:nvSpPr>
        <p:spPr>
          <a:xfrm>
            <a:off x="3276600" y="60198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8" grpId="0" animBg="1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Yaratıcılık...</a:t>
            </a:r>
            <a:endParaRPr lang="tr-TR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610600" cy="43243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    Olmayan birşeyi hayal edebilme, bir şeyi herkesten farkli yollarla  yapabilme ve yeni fikirler geliştirebilme yeteneğidir. </a:t>
            </a: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1400" dirty="0" smtClean="0">
                <a:latin typeface="Calibri" pitchFamily="34" charset="0"/>
                <a:cs typeface="Calibri" pitchFamily="34" charset="0"/>
                <a:hlinkClick r:id="rId2"/>
              </a:rPr>
              <a:t>http://yonetimcozumler.com</a:t>
            </a:r>
            <a:r>
              <a:rPr lang="tr-TR" sz="1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     Yeni bir fikir üretme sürecidir. </a:t>
            </a: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r-TR" sz="1400" dirty="0" smtClean="0">
                <a:latin typeface="Calibri" pitchFamily="34" charset="0"/>
                <a:cs typeface="Calibri" pitchFamily="34" charset="0"/>
                <a:hlinkClick r:id="rId3"/>
              </a:rPr>
              <a:t>http://www.brainstorming.co.uk</a:t>
            </a:r>
            <a:endParaRPr lang="tr-TR" sz="1400" dirty="0" smtClean="0">
              <a:latin typeface="Calibri" pitchFamily="34" charset="0"/>
              <a:cs typeface="Calibri" pitchFamily="34" charset="0"/>
            </a:endParaRPr>
          </a:p>
          <a:p>
            <a:pPr marL="95250" indent="-9525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tabLst>
                <a:tab pos="95250" algn="l"/>
              </a:tabLst>
              <a:defRPr/>
            </a:pPr>
            <a:endParaRPr lang="tr-TR" sz="1400" dirty="0" smtClean="0">
              <a:latin typeface="Calibri" pitchFamily="34" charset="0"/>
              <a:cs typeface="Calibri" pitchFamily="34" charset="0"/>
            </a:endParaRPr>
          </a:p>
          <a:p>
            <a:pPr marL="95250" indent="-9525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tabLst>
                <a:tab pos="95250" algn="l"/>
              </a:tabLst>
              <a:defRPr/>
            </a:pPr>
            <a:endParaRPr lang="tr-TR" sz="1400" dirty="0" smtClean="0">
              <a:latin typeface="Calibri" pitchFamily="34" charset="0"/>
              <a:cs typeface="Calibri" pitchFamily="34" charset="0"/>
            </a:endParaRPr>
          </a:p>
          <a:p>
            <a:pPr marL="95250" indent="-9525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tabLst>
                <a:tab pos="95250" algn="l"/>
              </a:tabLst>
              <a:defRPr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Yaratıcılık, kişinin kendini anlatmasının değişik yollarından biridir</a:t>
            </a:r>
            <a:r>
              <a:rPr lang="tr-TR" sz="1400" dirty="0" smtClean="0"/>
              <a:t>.</a:t>
            </a:r>
          </a:p>
          <a:p>
            <a:pPr marL="95250" indent="-9525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tabLst>
                <a:tab pos="95250" algn="l"/>
              </a:tabLst>
              <a:defRPr/>
            </a:pPr>
            <a:r>
              <a:rPr lang="tr-TR" sz="1400" dirty="0" smtClean="0">
                <a:hlinkClick r:id="rId4"/>
              </a:rPr>
              <a:t>http://tr.wikipedia.org</a:t>
            </a:r>
            <a:r>
              <a:rPr lang="tr-TR" sz="1400" dirty="0" smtClean="0"/>
              <a:t>   </a:t>
            </a:r>
            <a:endParaRPr lang="tr-TR" sz="14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6" name="Picture 3" descr="http://classroomclipart.com/images/gallery/Clipart/Animated_Clipart/lightbul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381000"/>
            <a:ext cx="11541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8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9293BD"/>
      </a:accent2>
      <a:accent3>
        <a:srgbClr val="2A495D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1480</TotalTime>
  <Words>503</Words>
  <Application>Microsoft Office PowerPoint</Application>
  <PresentationFormat>Ekran Gösterisi (4:3)</PresentationFormat>
  <Paragraphs>173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Urban</vt:lpstr>
      <vt:lpstr>Eğitim Öğretim Süreçlerinde Yaratıcılık</vt:lpstr>
      <vt:lpstr>  Bu oturuma hazır mısınız?   </vt:lpstr>
      <vt:lpstr>1. Soru</vt:lpstr>
      <vt:lpstr> 2. Soru</vt:lpstr>
      <vt:lpstr>3. Soru</vt:lpstr>
      <vt:lpstr>Y kuşağı ve Yapılandırıcı Yaklaşım (oluşturmacılık)</vt:lpstr>
      <vt:lpstr>Y kuşağı ve Yapılandırıcı Yaklaşım (oluşturmacılık)</vt:lpstr>
      <vt:lpstr>Yeni Müfredatla Birlikte Değişen PDR Hizmetleri</vt:lpstr>
      <vt:lpstr>Yaratıcılık...</vt:lpstr>
      <vt:lpstr>PowerPoint Sunusu</vt:lpstr>
      <vt:lpstr>Yaratıcı Kişilerin Özellikleri</vt:lpstr>
      <vt:lpstr>Yaratıcı Düşünmeyi Engelleyen Faktörler</vt:lpstr>
      <vt:lpstr>Yaratıcı Düşünmeyi Engelleyen Faktörler</vt:lpstr>
      <vt:lpstr>Düşünce Sistemlerini Değiştirmek?</vt:lpstr>
      <vt:lpstr>PowerPoint Sunusu</vt:lpstr>
      <vt:lpstr>YARATICILIĞI(NIZI) HAREKETE GEÇİRME ZAMANI</vt:lpstr>
      <vt:lpstr>PowerPoint Sunusu</vt:lpstr>
      <vt:lpstr>PowerPoint Sunusu</vt:lpstr>
      <vt:lpstr>Bir elbise askısı kendi amacı dışında ne için kullanılabilir?</vt:lpstr>
      <vt:lpstr>Bazı Kullanım Alanları</vt:lpstr>
      <vt:lpstr>Bazı Kullanım Alanları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Teaching Activities in Business Communication Contexts</dc:title>
  <dc:creator>ASUS</dc:creator>
  <cp:lastModifiedBy>MEB</cp:lastModifiedBy>
  <cp:revision>158</cp:revision>
  <dcterms:created xsi:type="dcterms:W3CDTF">2006-08-16T00:00:00Z</dcterms:created>
  <dcterms:modified xsi:type="dcterms:W3CDTF">2013-05-22T07:56:13Z</dcterms:modified>
</cp:coreProperties>
</file>