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6" r:id="rId19"/>
    <p:sldId id="278" r:id="rId20"/>
    <p:sldId id="280" r:id="rId21"/>
    <p:sldId id="281" r:id="rId22"/>
    <p:sldId id="282" r:id="rId23"/>
    <p:sldId id="284" r:id="rId24"/>
    <p:sldId id="286" r:id="rId25"/>
    <p:sldId id="288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123A9-721F-48CF-B3E3-5AE5653169F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049C2-9C5E-41F7-AA79-7AAB311EA9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19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7789-A0A7-4BEF-8CB8-338C02D83398}" type="slidenum">
              <a:rPr lang="tr-TR" smtClean="0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8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10.12.2013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ea typeface="Calibri"/>
                <a:cs typeface="Times New Roman"/>
              </a:rPr>
              <a:t>EĞİTİM ORTAMINDA OLUMSUZ DAVRANIŞLARIN ÖNLENMESİ </a:t>
            </a:r>
            <a:r>
              <a:rPr lang="tr-TR" sz="3600" dirty="0">
                <a:ea typeface="Calibri"/>
                <a:cs typeface="Times New Roman"/>
              </a:rPr>
              <a:t/>
            </a:r>
            <a:br>
              <a:rPr lang="tr-TR" sz="36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pPr algn="ctr"/>
            <a:r>
              <a:rPr lang="tr-TR" b="1" dirty="0" smtClean="0"/>
              <a:t>Hacı Kadriye Arslan RAM</a:t>
            </a:r>
          </a:p>
          <a:p>
            <a:pPr algn="ctr"/>
            <a:r>
              <a:rPr lang="tr-TR" b="1" dirty="0" smtClean="0"/>
              <a:t>2013-2014</a:t>
            </a:r>
          </a:p>
          <a:p>
            <a:pPr algn="ctr"/>
            <a:r>
              <a:rPr lang="tr-TR" b="1" dirty="0" smtClean="0"/>
              <a:t>AYDIN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9278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229600" cy="54006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Gelecek kaygısı taşımamaları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Olumsuz davranışların karşılıksız kalması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Verimli ders çalışma yöntem ve tekniklerini bilmemeleri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Çevrede, rol model alacakları kişilerin az olması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Okula zarar vermeleri,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Okuldan kaçmaları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Okuma alışkanlıklarının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Hırsızlık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Yalan söyleme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18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29600" cy="5616624"/>
          </a:xfrm>
        </p:spPr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+mj-lt"/>
              <a:buAutoNum type="alphaUcPeriod"/>
            </a:pPr>
            <a:r>
              <a:rPr lang="tr-TR" b="1" dirty="0">
                <a:solidFill>
                  <a:srgbClr val="1F497D"/>
                </a:solidFill>
                <a:ea typeface="Calibri"/>
                <a:cs typeface="Times New Roman"/>
              </a:rPr>
              <a:t>VELİLERLE İLGİLİ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Öğrencilere kahvaltı yaptırmadan göndermeleri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Velilerin okul ihtiyaçları konusunda duyarsız olması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 toplantılarına gelmemeleri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 eğitim düzeyi düşük olduğu için öğrencilere derslerinde yeterince destek olamamaları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Velilerin öğrencilerin sorumluluklarını almamaları çözümü okuldan ve öğretmenden beklemesi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Velilerin öğrencilere olumlu rol model olmamaları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Öğrencilere doğru iletişim kuramamaları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71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Velilere (özellikle babalara)öğrenciyle ilgili önemli bir durum olduğunda ulaşılamaması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Velilerin gelir seviyelerinin düşük olması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Sorunları şiddetle çözmeye çalışıyorlar ve şiddeti bir eğitim aracı olarak görüyorlar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Çocuklarını bir birey olarak görmemeleri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Öğrencilerin temizliklerine gereken önemin verilmemesi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Öğrencilerin akademik başarılarının yeterince önemsenmemesi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Kültürel farlılıklara uyum sağlayamamaları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Erkek öğrencilerin aşırı serbest, kız öğrencilere ise baskıcı davranmaları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875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83568" y="764704"/>
            <a:ext cx="8229600" cy="5649491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lphaUcPeriod"/>
            </a:pPr>
            <a:r>
              <a:rPr lang="tr-TR" b="1" dirty="0">
                <a:solidFill>
                  <a:srgbClr val="1F497D"/>
                </a:solidFill>
                <a:ea typeface="Calibri"/>
                <a:cs typeface="Times New Roman"/>
              </a:rPr>
              <a:t>OKULLA İLGİLİ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Sınıflardaki eğitim araçlarının yetersizliği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Okulun yeterince temizlenmemesi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Okulda ekip ruhunun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Okula girişlerin kontrollü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Okullarda güvenlik görevlilerinin bulunmaması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Okulların dönüşümden sonra fiziki yapıların öğrencilere uygun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Okullarda ısınma sorunu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Okullarda kantin olmadığından öğrencilerin dışarıya çıkması 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16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kütüphanesinin olmaması, kütüphane olan okullarda kitapların az olması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Öğretmenlerin okulla ilgili sorun yaşadıklarında destek bulamamaları ve motivasyonlarının düşük olması                                                                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idarecilerini bir binada toplandığından diğer binalarda düzensizliklerin oluşması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bahçelerinde öğrencilerin yaşların uygun oyun alanlarının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bahçelerinde ağaç olmaması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aile birliğinin bütçesinin yetersiz olması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78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229600" cy="5184576"/>
          </a:xfrm>
        </p:spPr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+mj-lt"/>
              <a:buAutoNum type="alphaUcPeriod"/>
            </a:pPr>
            <a:r>
              <a:rPr lang="tr-TR" b="1" dirty="0">
                <a:solidFill>
                  <a:srgbClr val="1F497D"/>
                </a:solidFill>
                <a:ea typeface="Calibri"/>
                <a:cs typeface="Times New Roman"/>
              </a:rPr>
              <a:t>ÇEVRE İLGİLİ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çevresinde internet cafe olduğu için öğrenciler ders saatlerinde internet </a:t>
            </a:r>
            <a:r>
              <a:rPr lang="tr-TR" b="1" dirty="0" err="1">
                <a:ea typeface="Calibri"/>
                <a:cs typeface="Times New Roman"/>
              </a:rPr>
              <a:t>cafeye</a:t>
            </a:r>
            <a:r>
              <a:rPr lang="tr-TR" b="1" dirty="0">
                <a:ea typeface="Calibri"/>
                <a:cs typeface="Times New Roman"/>
              </a:rPr>
              <a:t> </a:t>
            </a:r>
            <a:r>
              <a:rPr lang="tr-TR" b="1" dirty="0" smtClean="0">
                <a:ea typeface="Calibri"/>
                <a:cs typeface="Times New Roman"/>
              </a:rPr>
              <a:t>gitmesi,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çevresinin iyi </a:t>
            </a:r>
            <a:r>
              <a:rPr lang="tr-TR" b="1" dirty="0" smtClean="0">
                <a:ea typeface="Calibri"/>
                <a:cs typeface="Times New Roman"/>
              </a:rPr>
              <a:t>aydınlatılmaması,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çevresindeki yolarda yağmur sularının </a:t>
            </a:r>
            <a:r>
              <a:rPr lang="tr-TR" b="1" dirty="0" smtClean="0">
                <a:ea typeface="Calibri"/>
                <a:cs typeface="Times New Roman"/>
              </a:rPr>
              <a:t>birikmesi,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Öğrencilerin uyuşturucu maddeye rahat </a:t>
            </a:r>
            <a:r>
              <a:rPr lang="tr-TR" b="1" dirty="0" smtClean="0">
                <a:ea typeface="Calibri"/>
                <a:cs typeface="Times New Roman"/>
              </a:rPr>
              <a:t>ulaşabilmeleri,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çevresinde madde kullanan, alkol ve sigara bağımlısı akranların olumsuz rol model </a:t>
            </a:r>
            <a:r>
              <a:rPr lang="tr-TR" b="1" dirty="0" smtClean="0">
                <a:ea typeface="Calibri"/>
                <a:cs typeface="Times New Roman"/>
              </a:rPr>
              <a:t>olması,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1F497D"/>
              </a:buClr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Kolluk güçlerinin okul çevresinde düzenli ve yeterli sayıda </a:t>
            </a:r>
            <a:r>
              <a:rPr lang="tr-TR" b="1" dirty="0" smtClean="0">
                <a:ea typeface="Calibri"/>
                <a:cs typeface="Times New Roman"/>
              </a:rPr>
              <a:t>bulunmaması,</a:t>
            </a:r>
            <a:endParaRPr lang="tr-TR" sz="2800" dirty="0">
              <a:ea typeface="Calibri"/>
              <a:cs typeface="Times New Roman"/>
            </a:endParaRPr>
          </a:p>
          <a:p>
            <a:pPr marL="914400">
              <a:lnSpc>
                <a:spcPct val="115000"/>
              </a:lnSpc>
              <a:spcAft>
                <a:spcPts val="1000"/>
              </a:spcAft>
            </a:pP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8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RİSKLİ DAVRANIŞLAR </a:t>
            </a:r>
            <a:r>
              <a:rPr lang="tr-TR" b="1" dirty="0" smtClean="0">
                <a:solidFill>
                  <a:srgbClr val="FF0000"/>
                </a:solidFill>
              </a:rPr>
              <a:t>NELERDİR ?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848872" cy="53285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Fiziksel şiddet,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Silah </a:t>
            </a:r>
            <a:r>
              <a:rPr lang="tr-TR" dirty="0"/>
              <a:t>niteliğindeki araçları taşımak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Erken </a:t>
            </a:r>
            <a:r>
              <a:rPr lang="tr-TR" dirty="0"/>
              <a:t>ve riskli cinsel ilişki </a:t>
            </a:r>
            <a:r>
              <a:rPr lang="tr-TR" dirty="0" smtClean="0"/>
              <a:t>kurmak,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Sigara</a:t>
            </a:r>
            <a:r>
              <a:rPr lang="tr-TR" dirty="0"/>
              <a:t>, alkol ve madde </a:t>
            </a:r>
            <a:r>
              <a:rPr lang="tr-TR" dirty="0" smtClean="0"/>
              <a:t>kullanımı,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Olumsuz/hatalı </a:t>
            </a:r>
            <a:r>
              <a:rPr lang="tr-TR" dirty="0"/>
              <a:t>arkadaş </a:t>
            </a:r>
            <a:r>
              <a:rPr lang="tr-TR" dirty="0" smtClean="0"/>
              <a:t>ilişkileri,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İntihar </a:t>
            </a:r>
            <a:r>
              <a:rPr lang="tr-TR" dirty="0"/>
              <a:t>düşünceleri ve </a:t>
            </a:r>
            <a:r>
              <a:rPr lang="tr-TR" dirty="0" smtClean="0"/>
              <a:t>girişimleri,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Evden kaçma,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Okuldan kaçma</a:t>
            </a:r>
            <a:r>
              <a:rPr lang="tr-TR" b="1" kern="0" dirty="0" smtClean="0">
                <a:solidFill>
                  <a:srgbClr val="FFFFFF"/>
                </a:solidFill>
              </a:rPr>
              <a:t>o</a:t>
            </a:r>
            <a:r>
              <a:rPr lang="tr-TR" kern="0" dirty="0" smtClean="0">
                <a:solidFill>
                  <a:srgbClr val="FFFFFF"/>
                </a:solidFill>
              </a:rPr>
              <a:t>kuladevamsızl</a:t>
            </a:r>
            <a:endParaRPr lang="tr-TR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521296"/>
            <a:ext cx="8363272" cy="6148064"/>
          </a:xfrm>
        </p:spPr>
        <p:txBody>
          <a:bodyPr>
            <a:noAutofit/>
          </a:bodyPr>
          <a:lstStyle/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kern="0" dirty="0" smtClean="0">
                <a:solidFill>
                  <a:schemeClr val="tx1"/>
                </a:solidFill>
              </a:rPr>
              <a:t>Kavgaya karışma,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kern="0" dirty="0" smtClean="0">
                <a:solidFill>
                  <a:schemeClr val="tx1"/>
                </a:solidFill>
              </a:rPr>
              <a:t>Saldırganca davranma,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kern="0" dirty="0" smtClean="0">
                <a:solidFill>
                  <a:schemeClr val="tx1"/>
                </a:solidFill>
              </a:rPr>
              <a:t>Uzun </a:t>
            </a:r>
            <a:r>
              <a:rPr lang="tr-TR" sz="2800" kern="0" dirty="0">
                <a:solidFill>
                  <a:schemeClr val="tx1"/>
                </a:solidFill>
              </a:rPr>
              <a:t>süreli gürültülü müzik </a:t>
            </a:r>
            <a:r>
              <a:rPr lang="tr-TR" sz="2800" kern="0" dirty="0" smtClean="0">
                <a:solidFill>
                  <a:schemeClr val="tx1"/>
                </a:solidFill>
              </a:rPr>
              <a:t>dinlemek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kern="0" dirty="0" smtClean="0">
                <a:solidFill>
                  <a:schemeClr val="tx1"/>
                </a:solidFill>
              </a:rPr>
              <a:t>Uzun </a:t>
            </a:r>
            <a:r>
              <a:rPr lang="tr-TR" sz="2800" kern="0" dirty="0">
                <a:solidFill>
                  <a:schemeClr val="tx1"/>
                </a:solidFill>
              </a:rPr>
              <a:t>süreli televizyon </a:t>
            </a:r>
            <a:r>
              <a:rPr lang="tr-TR" sz="2800" kern="0" dirty="0" smtClean="0">
                <a:solidFill>
                  <a:schemeClr val="tx1"/>
                </a:solidFill>
              </a:rPr>
              <a:t>izlemek,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kern="0" dirty="0" smtClean="0">
                <a:solidFill>
                  <a:schemeClr val="tx1"/>
                </a:solidFill>
              </a:rPr>
              <a:t>Video </a:t>
            </a:r>
            <a:r>
              <a:rPr lang="tr-TR" sz="2800" kern="0" dirty="0">
                <a:solidFill>
                  <a:schemeClr val="tx1"/>
                </a:solidFill>
              </a:rPr>
              <a:t>oyunlarını </a:t>
            </a:r>
            <a:r>
              <a:rPr lang="tr-TR" sz="2800" kern="0" dirty="0" smtClean="0">
                <a:solidFill>
                  <a:schemeClr val="tx1"/>
                </a:solidFill>
              </a:rPr>
              <a:t>oynamak,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  <a:cs typeface="Arial" pitchFamily="34" charset="0"/>
              </a:rPr>
              <a:t>Suç </a:t>
            </a:r>
            <a:r>
              <a:rPr lang="tr-TR" sz="2800" dirty="0">
                <a:solidFill>
                  <a:schemeClr val="tx1"/>
                </a:solidFill>
                <a:cs typeface="Arial" pitchFamily="34" charset="0"/>
              </a:rPr>
              <a:t>işleme ve suça yönelik </a:t>
            </a:r>
            <a:r>
              <a:rPr lang="tr-TR" sz="2800" dirty="0" smtClean="0">
                <a:solidFill>
                  <a:schemeClr val="tx1"/>
                </a:solidFill>
                <a:cs typeface="Arial" pitchFamily="34" charset="0"/>
              </a:rPr>
              <a:t>davranışlar,</a:t>
            </a: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v"/>
            </a:pPr>
            <a:r>
              <a:rPr lang="tr-TR" sz="3200" dirty="0" smtClean="0">
                <a:solidFill>
                  <a:schemeClr val="tx1"/>
                </a:solidFill>
                <a:cs typeface="Arial" pitchFamily="34" charset="0"/>
              </a:rPr>
              <a:t>Kendine </a:t>
            </a:r>
            <a:r>
              <a:rPr lang="tr-TR" sz="3200" dirty="0">
                <a:solidFill>
                  <a:schemeClr val="tx1"/>
                </a:solidFill>
                <a:cs typeface="Arial" pitchFamily="34" charset="0"/>
              </a:rPr>
              <a:t>zarar verme </a:t>
            </a:r>
            <a:r>
              <a:rPr lang="tr-TR" sz="3200" dirty="0" smtClean="0">
                <a:solidFill>
                  <a:schemeClr val="tx1"/>
                </a:solidFill>
                <a:cs typeface="Arial" pitchFamily="34" charset="0"/>
              </a:rPr>
              <a:t>davranışlarıdır…</a:t>
            </a:r>
          </a:p>
          <a:p>
            <a:pPr marL="457200" lvl="1" indent="0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</a:pPr>
            <a:endParaRPr lang="tr-TR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1" fontAlgn="base">
              <a:lnSpc>
                <a:spcPct val="170000"/>
              </a:lnSpc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§"/>
            </a:pPr>
            <a:endParaRPr lang="tr-TR" sz="3200" b="1" kern="0" dirty="0" smtClean="0">
              <a:solidFill>
                <a:srgbClr val="FFFFFF"/>
              </a:solidFill>
              <a:latin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51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706090"/>
          </a:xfrm>
        </p:spPr>
        <p:txBody>
          <a:bodyPr>
            <a:normAutofit/>
          </a:bodyPr>
          <a:lstStyle/>
          <a:p>
            <a:pPr algn="ctr"/>
            <a:r>
              <a:rPr lang="tr-TR" sz="2000" b="1" kern="0" dirty="0">
                <a:solidFill>
                  <a:srgbClr val="FF0000"/>
                </a:solidFill>
              </a:rPr>
              <a:t>RİSK ALMA DAVRANIŞLARININ GELİŞİMSEL NEDENLERİ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08912" cy="5328592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Kendi hayatlarını kontrol etme arzusu</a:t>
            </a:r>
          </a:p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Yetişkin otoritesine ve geleneksel topluma direnmenin ifadesi</a:t>
            </a:r>
          </a:p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Kaygıyla, gerilimle, yetersizlikle ve başarısızlıkla baş etme yolu </a:t>
            </a:r>
          </a:p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Akran gruplarına daha çok kabul edilme</a:t>
            </a:r>
          </a:p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Kendi kimliğini doğrulama</a:t>
            </a:r>
          </a:p>
          <a:p>
            <a:pPr marL="609600" lvl="0" indent="-609600" fontAlgn="base">
              <a:lnSpc>
                <a:spcPct val="170000"/>
              </a:lnSpc>
              <a:spcAft>
                <a:spcPct val="0"/>
              </a:spcAft>
              <a:buSzPct val="85000"/>
              <a:buBlip>
                <a:blip r:embed="rId2"/>
              </a:buBlip>
            </a:pPr>
            <a:r>
              <a:rPr lang="tr-TR" sz="2400" kern="0" dirty="0">
                <a:solidFill>
                  <a:schemeClr val="tx1"/>
                </a:solidFill>
                <a:latin typeface="+mj-lt"/>
              </a:rPr>
              <a:t>Kendini kanıtlama</a:t>
            </a:r>
          </a:p>
          <a:p>
            <a:endParaRPr lang="tr-TR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1639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Potansiyel tehlike işaretleri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5001419"/>
          </a:xfrm>
        </p:spPr>
        <p:txBody>
          <a:bodyPr>
            <a:normAutofit/>
          </a:bodyPr>
          <a:lstStyle/>
          <a:p>
            <a:r>
              <a:rPr lang="tr-TR" b="1" dirty="0"/>
              <a:t>Evde veya okulda sosyal olarak aşırı içine kapanık </a:t>
            </a:r>
            <a:r>
              <a:rPr lang="tr-TR" b="1" dirty="0" smtClean="0"/>
              <a:t>olma,</a:t>
            </a:r>
            <a:endParaRPr lang="tr-TR" b="1" dirty="0"/>
          </a:p>
          <a:p>
            <a:r>
              <a:rPr lang="tr-TR" b="1" dirty="0" smtClean="0"/>
              <a:t>Yoğun </a:t>
            </a:r>
            <a:r>
              <a:rPr lang="tr-TR" b="1" dirty="0"/>
              <a:t>bir izolasyon içinde olmak</a:t>
            </a:r>
          </a:p>
          <a:p>
            <a:r>
              <a:rPr lang="tr-TR" b="1" dirty="0" smtClean="0"/>
              <a:t>Şiddete </a:t>
            </a:r>
            <a:r>
              <a:rPr lang="tr-TR" b="1" dirty="0"/>
              <a:t>maruz kalmak</a:t>
            </a:r>
          </a:p>
          <a:p>
            <a:r>
              <a:rPr lang="tr-TR" b="1" dirty="0" smtClean="0"/>
              <a:t>Başkaları </a:t>
            </a:r>
            <a:r>
              <a:rPr lang="tr-TR" b="1" dirty="0"/>
              <a:t>tarafında çabucak kızdırılabilir olmak</a:t>
            </a:r>
          </a:p>
          <a:p>
            <a:r>
              <a:rPr lang="tr-TR" b="1" dirty="0" smtClean="0"/>
              <a:t>Aşırı </a:t>
            </a:r>
            <a:r>
              <a:rPr lang="tr-TR" b="1" dirty="0"/>
              <a:t>alınganlık</a:t>
            </a:r>
          </a:p>
          <a:p>
            <a:r>
              <a:rPr lang="tr-TR" b="1" dirty="0" smtClean="0"/>
              <a:t>Kendine </a:t>
            </a:r>
            <a:r>
              <a:rPr lang="tr-TR" b="1" dirty="0"/>
              <a:t>rahat verilmediği duygusunu sık yaşamak</a:t>
            </a:r>
          </a:p>
          <a:p>
            <a:r>
              <a:rPr lang="tr-TR" b="1" dirty="0" smtClean="0"/>
              <a:t>Okul </a:t>
            </a:r>
            <a:r>
              <a:rPr lang="tr-TR" b="1" dirty="0"/>
              <a:t>başarısının düşük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0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700" b="1" dirty="0" smtClean="0">
                <a:ea typeface="Calibri"/>
                <a:cs typeface="Times New Roman"/>
              </a:rPr>
              <a:t/>
            </a:r>
            <a:br>
              <a:rPr lang="tr-TR" sz="2700" b="1" dirty="0" smtClean="0">
                <a:ea typeface="Calibri"/>
                <a:cs typeface="Times New Roman"/>
              </a:rPr>
            </a:br>
            <a:r>
              <a:rPr lang="tr-TR" sz="2000" b="1" dirty="0" smtClean="0">
                <a:latin typeface="Arial Black" pitchFamily="34" charset="0"/>
                <a:ea typeface="Calibri"/>
                <a:cs typeface="Times New Roman"/>
              </a:rPr>
              <a:t>EĞİTİM </a:t>
            </a:r>
            <a:r>
              <a:rPr lang="tr-TR" sz="2000" b="1" dirty="0">
                <a:latin typeface="Arial Black" pitchFamily="34" charset="0"/>
                <a:ea typeface="Calibri"/>
                <a:cs typeface="Times New Roman"/>
              </a:rPr>
              <a:t>ORTAMINDA OLUMSUZ DAVRANIŞLARIN ÖNLENMESİ </a:t>
            </a:r>
            <a:r>
              <a:rPr lang="tr-TR" sz="3600" dirty="0">
                <a:ea typeface="Calibri"/>
                <a:cs typeface="Times New Roman"/>
              </a:rPr>
              <a:t/>
            </a:r>
            <a:br>
              <a:rPr lang="tr-TR" sz="36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27720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800" b="1" dirty="0">
                <a:ea typeface="Calibri"/>
                <a:cs typeface="Times New Roman"/>
              </a:rPr>
              <a:t>21. yüz yılda insanlığın en ciddi endişelerinden biri hiç şüphesiz çocukların ve gençlerin giderek şiddete ve suça daha fazla eğilim göstermeleridir. </a:t>
            </a:r>
            <a:endParaRPr lang="tr-TR" sz="28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800" b="1" dirty="0" smtClean="0">
                <a:ea typeface="Calibri"/>
                <a:cs typeface="Times New Roman"/>
              </a:rPr>
              <a:t>Nüfusunun </a:t>
            </a:r>
            <a:r>
              <a:rPr lang="tr-TR" sz="2800" b="1" dirty="0">
                <a:ea typeface="Calibri"/>
                <a:cs typeface="Times New Roman"/>
              </a:rPr>
              <a:t>yaklaşık yarısı çocuk ve gençlerden oluşan Türkiye, ne yazık ki çocuk suçlarındaki artış hızı yönünden dünyada riskli ülkeler arasında ilk sıralarda yer almaktadır.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131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/>
          </a:bodyPr>
          <a:lstStyle/>
          <a:p>
            <a:r>
              <a:rPr lang="tr-TR" b="1" dirty="0"/>
              <a:t>Öfke kontrolünün yetersiz olması ve sık öfke patlamaları </a:t>
            </a:r>
            <a:r>
              <a:rPr lang="tr-TR" b="1" dirty="0" smtClean="0"/>
              <a:t>yaşamak,</a:t>
            </a:r>
            <a:endParaRPr lang="tr-TR" b="1" dirty="0"/>
          </a:p>
          <a:p>
            <a:r>
              <a:rPr lang="tr-TR" b="1" dirty="0" smtClean="0"/>
              <a:t>Geçmişinde </a:t>
            </a:r>
            <a:r>
              <a:rPr lang="tr-TR" b="1" dirty="0"/>
              <a:t>şiddet içeren davranışların </a:t>
            </a:r>
            <a:r>
              <a:rPr lang="tr-TR" b="1" dirty="0" smtClean="0"/>
              <a:t>bulunması,</a:t>
            </a:r>
            <a:endParaRPr lang="tr-TR" b="1" dirty="0"/>
          </a:p>
          <a:p>
            <a:r>
              <a:rPr lang="tr-TR" b="1" dirty="0" smtClean="0"/>
              <a:t>Bireysel </a:t>
            </a:r>
            <a:r>
              <a:rPr lang="tr-TR" b="1" dirty="0"/>
              <a:t>farklılıklara toleransın </a:t>
            </a:r>
            <a:r>
              <a:rPr lang="tr-TR" b="1" dirty="0" smtClean="0"/>
              <a:t>olmaması,</a:t>
            </a:r>
            <a:endParaRPr lang="tr-TR" b="1" dirty="0"/>
          </a:p>
          <a:p>
            <a:r>
              <a:rPr lang="tr-TR" b="1" dirty="0" smtClean="0"/>
              <a:t>Madde kullanmak,</a:t>
            </a:r>
            <a:endParaRPr lang="tr-TR" b="1" dirty="0"/>
          </a:p>
          <a:p>
            <a:r>
              <a:rPr lang="tr-TR" b="1" dirty="0" smtClean="0"/>
              <a:t>Fevri olmak,</a:t>
            </a:r>
            <a:endParaRPr lang="tr-TR" b="1" dirty="0"/>
          </a:p>
          <a:p>
            <a:r>
              <a:rPr lang="tr-TR" b="1" dirty="0" smtClean="0"/>
              <a:t>Çok </a:t>
            </a:r>
            <a:r>
              <a:rPr lang="tr-TR" b="1" dirty="0"/>
              <a:t>çabuk hayal kırıklığına uğramak ve bunu tolere </a:t>
            </a:r>
            <a:r>
              <a:rPr lang="tr-TR" b="1" dirty="0" smtClean="0"/>
              <a:t>edememek.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184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31224" cy="634082"/>
          </a:xfrm>
        </p:spPr>
        <p:txBody>
          <a:bodyPr>
            <a:norm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SORUNA YÖNELİK GERÇEKLEŞTİRİLEN ÇALIŞMALAR/ALINAN TEDBİRLER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467600" cy="4464496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</a:rPr>
              <a:t>Toplantı, 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</a:rPr>
              <a:t>Seminer, 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</a:rPr>
              <a:t>Grup rehberliği,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</a:rPr>
              <a:t> Bireysel danışma, 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</a:rPr>
              <a:t>Bireysel görüşme,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  <a:latin typeface="Times New Roman"/>
                <a:ea typeface="Times New Roman"/>
              </a:rPr>
              <a:t>Aile rehberliği,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Anket çalışması,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Sosyal faaliyetler,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Turnuvalar,</a:t>
            </a:r>
          </a:p>
          <a:p>
            <a:pPr lvl="0">
              <a:buClr>
                <a:srgbClr val="FE8637"/>
              </a:buClr>
            </a:pPr>
            <a:r>
              <a:rPr lang="tr-TR" b="1" dirty="0">
                <a:solidFill>
                  <a:prstClr val="black"/>
                </a:solidFill>
                <a:latin typeface="Times New Roman"/>
              </a:rPr>
              <a:t>Oryantasyon eğitimi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207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Çözüm </a:t>
            </a:r>
            <a:r>
              <a:rPr lang="tr-TR" b="1" dirty="0">
                <a:solidFill>
                  <a:srgbClr val="FF0000"/>
                </a:solidFill>
              </a:rPr>
              <a:t>Önerileri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lvl="0">
              <a:buClr>
                <a:srgbClr val="FE8637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solidFill>
                  <a:prstClr val="black"/>
                </a:solidFill>
                <a:ea typeface="Times New Roman"/>
              </a:rPr>
              <a:t>Okul giriş ve çıkışlarında caydırıcı güvenlik tedbirleri artırılmalıdır.</a:t>
            </a:r>
          </a:p>
          <a:p>
            <a:pPr lvl="0">
              <a:buClr>
                <a:srgbClr val="FE8637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solidFill>
                  <a:prstClr val="black"/>
                </a:solidFill>
                <a:ea typeface="Times New Roman"/>
              </a:rPr>
              <a:t>Sosyal kulüplerin </a:t>
            </a:r>
            <a:r>
              <a:rPr lang="tr-TR" sz="2800" b="1" dirty="0" smtClean="0">
                <a:solidFill>
                  <a:prstClr val="black"/>
                </a:solidFill>
                <a:ea typeface="Times New Roman"/>
              </a:rPr>
              <a:t>etkinliği </a:t>
            </a:r>
            <a:r>
              <a:rPr lang="tr-TR" sz="2800" b="1" dirty="0">
                <a:solidFill>
                  <a:prstClr val="black"/>
                </a:solidFill>
                <a:ea typeface="Times New Roman"/>
              </a:rPr>
              <a:t>artırılmalıdır.</a:t>
            </a:r>
          </a:p>
          <a:p>
            <a:pPr lvl="0">
              <a:buClr>
                <a:srgbClr val="FE8637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solidFill>
                  <a:prstClr val="black"/>
                </a:solidFill>
                <a:ea typeface="Times New Roman"/>
              </a:rPr>
              <a:t>Yaygın eğitim kurumlarına rehber öğretmen ataması yapılmalıdır.</a:t>
            </a:r>
          </a:p>
          <a:p>
            <a:pPr lvl="0">
              <a:buClr>
                <a:srgbClr val="FE8637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solidFill>
                  <a:prstClr val="black"/>
                </a:solidFill>
                <a:ea typeface="Times New Roman"/>
              </a:rPr>
              <a:t>Düşük gelir düzeyine sahip öğrenciler desteklenmelidir.</a:t>
            </a:r>
          </a:p>
          <a:p>
            <a:pPr lvl="0">
              <a:buClr>
                <a:srgbClr val="FE8637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solidFill>
                  <a:prstClr val="black"/>
                </a:solidFill>
                <a:ea typeface="Times New Roman"/>
              </a:rPr>
              <a:t>İç göçü engellemeye yönelik istihdam ve gelir dağılımı projeleri hayata geçirilmelidir.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518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992888" cy="5688632"/>
          </a:xfrm>
        </p:spPr>
        <p:txBody>
          <a:bodyPr>
            <a:noAutofit/>
          </a:bodyPr>
          <a:lstStyle/>
          <a:p>
            <a:pPr lvl="0">
              <a:buFont typeface="Symbol"/>
              <a:buChar char=""/>
              <a:tabLst>
                <a:tab pos="25400" algn="l"/>
              </a:tabLst>
            </a:pPr>
            <a:r>
              <a:rPr lang="tr-TR" sz="2800" b="1" dirty="0" smtClean="0">
                <a:latin typeface="+mj-lt"/>
                <a:ea typeface="Times New Roman"/>
              </a:rPr>
              <a:t>İl düzeyinde rehberlik </a:t>
            </a:r>
            <a:r>
              <a:rPr lang="tr-TR" sz="2800" b="1" dirty="0">
                <a:latin typeface="+mj-lt"/>
                <a:ea typeface="Times New Roman"/>
              </a:rPr>
              <a:t>hizmetlerini </a:t>
            </a:r>
            <a:r>
              <a:rPr lang="tr-TR" sz="2800" b="1" dirty="0" smtClean="0">
                <a:latin typeface="+mj-lt"/>
                <a:ea typeface="Times New Roman"/>
              </a:rPr>
              <a:t>etkin </a:t>
            </a:r>
            <a:r>
              <a:rPr lang="tr-TR" sz="2800" b="1" dirty="0">
                <a:latin typeface="+mj-lt"/>
                <a:ea typeface="Times New Roman"/>
              </a:rPr>
              <a:t>kılmak için </a:t>
            </a:r>
            <a:r>
              <a:rPr lang="tr-TR" sz="2800" b="1" dirty="0" smtClean="0">
                <a:latin typeface="+mj-lt"/>
                <a:ea typeface="Times New Roman"/>
              </a:rPr>
              <a:t>her türlü ihtiyaçlar giderilmeli </a:t>
            </a:r>
            <a:r>
              <a:rPr lang="tr-TR" sz="2800" b="1" dirty="0">
                <a:latin typeface="+mj-lt"/>
                <a:ea typeface="Times New Roman"/>
              </a:rPr>
              <a:t>ve kurumlar arası koordinasyon sağlanmalıdır.</a:t>
            </a:r>
          </a:p>
          <a:p>
            <a:pPr lvl="0">
              <a:buFont typeface="Symbol"/>
              <a:buChar char=""/>
              <a:tabLst>
                <a:tab pos="25400" algn="l"/>
              </a:tabLst>
            </a:pPr>
            <a:r>
              <a:rPr lang="tr-TR" sz="2800" b="1" dirty="0">
                <a:latin typeface="+mj-lt"/>
                <a:ea typeface="Times New Roman"/>
              </a:rPr>
              <a:t>Öğrenim çağındaki çocuk ve gençlere okul içinde ve okul dışında kendilerini ifade etmeye ve kendi yeteneklerini ortaya </a:t>
            </a:r>
            <a:r>
              <a:rPr lang="tr-TR" sz="2800" b="1" dirty="0" smtClean="0">
                <a:latin typeface="+mj-lt"/>
                <a:ea typeface="Times New Roman"/>
              </a:rPr>
              <a:t>koymaya </a:t>
            </a:r>
            <a:r>
              <a:rPr lang="tr-TR" sz="2800" b="1" dirty="0">
                <a:latin typeface="+mj-lt"/>
                <a:ea typeface="Times New Roman"/>
              </a:rPr>
              <a:t>ve </a:t>
            </a:r>
            <a:r>
              <a:rPr lang="tr-TR" sz="2800" b="1" dirty="0" smtClean="0">
                <a:latin typeface="+mj-lt"/>
                <a:ea typeface="Times New Roman"/>
              </a:rPr>
              <a:t>geliştirmeye yönelik </a:t>
            </a:r>
            <a:r>
              <a:rPr lang="tr-TR" sz="2800" b="1" dirty="0">
                <a:latin typeface="+mj-lt"/>
                <a:ea typeface="Times New Roman"/>
              </a:rPr>
              <a:t>faaliyetler planlanmalı ve uygulanmalıdır.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81401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7776864" cy="5040560"/>
          </a:xfrm>
        </p:spPr>
        <p:txBody>
          <a:bodyPr>
            <a:normAutofit/>
          </a:bodyPr>
          <a:lstStyle/>
          <a:p>
            <a:pPr lvl="0">
              <a:buClr>
                <a:srgbClr val="94C600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3200" b="1" dirty="0">
                <a:solidFill>
                  <a:srgbClr val="3E3D2D"/>
                </a:solidFill>
                <a:ea typeface="Times New Roman"/>
              </a:rPr>
              <a:t>Yazılı ve görsel medyada hayata ve insana dair olumlu örneklerin ön plana </a:t>
            </a: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çıkarılması</a:t>
            </a:r>
            <a:r>
              <a:rPr lang="tr-TR" sz="3200" b="1" dirty="0">
                <a:solidFill>
                  <a:srgbClr val="3E3D2D"/>
                </a:solidFill>
                <a:ea typeface="Times New Roman"/>
              </a:rPr>
              <a:t> </a:t>
            </a: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sağlanmalı,</a:t>
            </a: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 </a:t>
            </a:r>
          </a:p>
          <a:p>
            <a:pPr lvl="0">
              <a:buClr>
                <a:srgbClr val="94C600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Okul </a:t>
            </a:r>
            <a:r>
              <a:rPr lang="tr-TR" sz="3200" b="1" dirty="0">
                <a:solidFill>
                  <a:srgbClr val="3E3D2D"/>
                </a:solidFill>
                <a:ea typeface="Times New Roman"/>
              </a:rPr>
              <a:t>çağındaki çocukların çalıştırılmaması için her türlü </a:t>
            </a: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önlemlerin alınması,</a:t>
            </a:r>
            <a:endParaRPr lang="tr-TR" sz="3200" b="1" dirty="0">
              <a:solidFill>
                <a:srgbClr val="3E3D2D"/>
              </a:solidFill>
              <a:ea typeface="Times New Roman"/>
            </a:endParaRPr>
          </a:p>
          <a:p>
            <a:pPr lvl="0">
              <a:buClr>
                <a:srgbClr val="94C600"/>
              </a:buClr>
              <a:buFont typeface="Symbol"/>
              <a:buChar char=""/>
              <a:tabLst>
                <a:tab pos="25400" algn="l"/>
              </a:tabLst>
            </a:pPr>
            <a:r>
              <a:rPr lang="tr-TR" sz="3200" b="1" dirty="0">
                <a:solidFill>
                  <a:srgbClr val="3E3D2D"/>
                </a:solidFill>
                <a:ea typeface="Times New Roman"/>
              </a:rPr>
              <a:t>Ceza uygulamaları amaç değil araç olarak </a:t>
            </a:r>
            <a:r>
              <a:rPr lang="tr-TR" sz="3200" b="1" dirty="0" smtClean="0">
                <a:solidFill>
                  <a:srgbClr val="3E3D2D"/>
                </a:solidFill>
                <a:ea typeface="Times New Roman"/>
              </a:rPr>
              <a:t>görülmeli,</a:t>
            </a:r>
            <a:endParaRPr lang="tr-TR" sz="3200" b="1" dirty="0">
              <a:solidFill>
                <a:srgbClr val="3E3D2D"/>
              </a:solidFill>
              <a:ea typeface="Times New Roman"/>
            </a:endParaRPr>
          </a:p>
          <a:p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325227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208912" cy="5328592"/>
          </a:xfrm>
        </p:spPr>
        <p:txBody>
          <a:bodyPr>
            <a:normAutofit/>
          </a:bodyPr>
          <a:lstStyle/>
          <a:p>
            <a:pPr>
              <a:tabLst>
                <a:tab pos="25400" algn="l"/>
              </a:tabLst>
            </a:pPr>
            <a:r>
              <a:rPr lang="tr-TR" b="1" dirty="0" smtClean="0">
                <a:ea typeface="Times New Roman"/>
              </a:rPr>
              <a:t>Öğrenci </a:t>
            </a:r>
            <a:r>
              <a:rPr lang="tr-TR" b="1" dirty="0">
                <a:ea typeface="Times New Roman"/>
              </a:rPr>
              <a:t>devamsızlıkları yakın takibe alınmalı, ailelerle sürekli işbirliği içinde </a:t>
            </a:r>
            <a:r>
              <a:rPr lang="tr-TR" b="1" dirty="0" smtClean="0">
                <a:ea typeface="Times New Roman"/>
              </a:rPr>
              <a:t>olunmalı,</a:t>
            </a:r>
            <a:endParaRPr lang="tr-TR" sz="2400" b="1" dirty="0">
              <a:ea typeface="Times New Roman"/>
            </a:endParaRPr>
          </a:p>
          <a:p>
            <a:pPr>
              <a:tabLst>
                <a:tab pos="25400" algn="l"/>
              </a:tabLst>
            </a:pPr>
            <a:r>
              <a:rPr lang="tr-TR" b="1" dirty="0">
                <a:ea typeface="Times New Roman"/>
              </a:rPr>
              <a:t>Parçalanmış aile çocukları için her türlü tedbirler alınmalı, ilgili </a:t>
            </a:r>
            <a:r>
              <a:rPr lang="tr-TR" b="1" dirty="0" smtClean="0">
                <a:ea typeface="Times New Roman"/>
              </a:rPr>
              <a:t>kurumlarla </a:t>
            </a:r>
            <a:r>
              <a:rPr lang="tr-TR" b="1" dirty="0">
                <a:ea typeface="Times New Roman"/>
              </a:rPr>
              <a:t>işbirliğine gidilmelidir,</a:t>
            </a:r>
            <a:endParaRPr lang="tr-TR" sz="2400" b="1" dirty="0">
              <a:ea typeface="Times New Roman"/>
            </a:endParaRPr>
          </a:p>
          <a:p>
            <a:pPr>
              <a:tabLst>
                <a:tab pos="25400" algn="l"/>
              </a:tabLst>
            </a:pPr>
            <a:r>
              <a:rPr lang="tr-TR" b="1" dirty="0" smtClean="0">
                <a:ea typeface="Times New Roman"/>
              </a:rPr>
              <a:t>Okul-aile- </a:t>
            </a:r>
            <a:r>
              <a:rPr lang="tr-TR" b="1" dirty="0" smtClean="0">
                <a:ea typeface="Times New Roman"/>
              </a:rPr>
              <a:t>çevre ilişkileri </a:t>
            </a:r>
            <a:r>
              <a:rPr lang="tr-TR" b="1" dirty="0">
                <a:ea typeface="Times New Roman"/>
              </a:rPr>
              <a:t>geliştirilmelidir.</a:t>
            </a:r>
            <a:endParaRPr lang="tr-TR" sz="2400" b="1" dirty="0">
              <a:ea typeface="Times New Roman"/>
            </a:endParaRPr>
          </a:p>
          <a:p>
            <a:r>
              <a:rPr lang="tr-TR" b="1" dirty="0">
                <a:ea typeface="Times New Roman"/>
              </a:rPr>
              <a:t>Ailelerin </a:t>
            </a:r>
            <a:r>
              <a:rPr lang="tr-TR" b="1" dirty="0" smtClean="0">
                <a:ea typeface="Times New Roman"/>
              </a:rPr>
              <a:t>ihtiyaçlarına göre seminerler </a:t>
            </a:r>
            <a:r>
              <a:rPr lang="tr-TR" b="1" dirty="0" smtClean="0">
                <a:ea typeface="Times New Roman"/>
              </a:rPr>
              <a:t>planlanmalıdır.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0234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600" b="1" dirty="0">
                <a:ea typeface="Calibri"/>
                <a:cs typeface="Times New Roman"/>
              </a:rPr>
              <a:t>Ülkemizde son zamanlarda tanık olduğumuz sıra dışı olaylar yaşanmaktadır. </a:t>
            </a:r>
            <a:endParaRPr lang="tr-TR" sz="3600" b="1" dirty="0" smtClean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tr-TR" sz="3600" b="1" dirty="0" smtClean="0">
                <a:ea typeface="Calibri"/>
                <a:cs typeface="Times New Roman"/>
              </a:rPr>
              <a:t>Yaşanan </a:t>
            </a:r>
            <a:r>
              <a:rPr lang="tr-TR" sz="3600" b="1" dirty="0">
                <a:ea typeface="Calibri"/>
                <a:cs typeface="Times New Roman"/>
              </a:rPr>
              <a:t>bu toplumsal olaylar, </a:t>
            </a:r>
            <a:r>
              <a:rPr lang="tr-TR" sz="3600" b="1" dirty="0" smtClean="0">
                <a:ea typeface="Calibri"/>
                <a:cs typeface="Times New Roman"/>
              </a:rPr>
              <a:t>toplumsal yaşamda </a:t>
            </a:r>
            <a:r>
              <a:rPr lang="tr-TR" sz="3600" b="1" dirty="0">
                <a:ea typeface="Calibri"/>
                <a:cs typeface="Times New Roman"/>
              </a:rPr>
              <a:t>yaşanan değişmeler, geniş aileden çekirdek aileye hızlı geçiş, küresel sürecin olumsuz etkileri, göç, ekonomik sorunlar, eğitimdeki yetersizlikler, bu olumsuz yaşantıların ve olayların değişik </a:t>
            </a:r>
            <a:r>
              <a:rPr lang="tr-TR" sz="3600" b="1" dirty="0" smtClean="0">
                <a:ea typeface="Calibri"/>
                <a:cs typeface="Times New Roman"/>
              </a:rPr>
              <a:t>faktörleridir.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1206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836713"/>
            <a:ext cx="8229600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3600" b="1" dirty="0">
                <a:ea typeface="Calibri"/>
                <a:cs typeface="Times New Roman"/>
              </a:rPr>
              <a:t>Çocuklarda şiddet, saldırganlık ve suç eğilimlerinin artmasının bütün toplumun geleceğini; ekonomiyi, eğitimi, siyaseti, sosyal barışı, hukuk düzenini, can güvenliğini tehdit edeceği bir gerçektir. </a:t>
            </a:r>
            <a:endParaRPr lang="tr-TR" sz="3600" b="1" dirty="0" smtClean="0">
              <a:ea typeface="Calibri"/>
              <a:cs typeface="Times New Roman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3639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tr-TR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tr-TR" sz="3600" b="1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tr-TR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Bu yönde riskli ülke olduğumuzu gösteren bazı faktörler;</a:t>
            </a:r>
            <a:br>
              <a:rPr lang="tr-TR" sz="20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Çocuklarından endişe ve şüphe duyarak yaşayan ailelerin her geçen gün çoğalması,</a:t>
            </a:r>
            <a:endParaRPr lang="tr-T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Aile içi şiddetin hızla artması,</a:t>
            </a:r>
            <a:endParaRPr lang="tr-T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Eğitim ortamlarında artan şiddet, disiplin ve suç olayları,</a:t>
            </a:r>
            <a:endParaRPr lang="tr-T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Çocuklarda ve gençlerde artan silah taşıma merakı, uyuşturucuya yönelme,</a:t>
            </a:r>
            <a:endParaRPr lang="tr-T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Çetecilik ve mafya eğilimlerinin doğal hale gelmesi,</a:t>
            </a:r>
            <a:endParaRPr lang="tr-TR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tr-TR" b="1" dirty="0">
                <a:ea typeface="Calibri"/>
                <a:cs typeface="Times New Roman"/>
              </a:rPr>
              <a:t>İntihar girişimlerinde yılda %400’lere varan artış.</a:t>
            </a:r>
            <a:endParaRPr lang="tr-TR" sz="24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448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b="1" dirty="0">
                <a:ea typeface="Calibri"/>
                <a:cs typeface="Times New Roman"/>
              </a:rPr>
              <a:t>Önemli olan şiddeti, suçu ailede, okulda ve sosyal çevrede oluşmadan önlemektir. </a:t>
            </a:r>
            <a:endParaRPr lang="tr-TR" b="1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b="1" dirty="0" smtClean="0">
                <a:ea typeface="Calibri"/>
                <a:cs typeface="Times New Roman"/>
              </a:rPr>
              <a:t>Bu </a:t>
            </a:r>
            <a:r>
              <a:rPr lang="tr-TR" b="1" dirty="0">
                <a:ea typeface="Calibri"/>
                <a:cs typeface="Times New Roman"/>
              </a:rPr>
              <a:t>sebepledir ki, şiddetin azaltılması ve suçun önlenmesi için her kesime ama özellikle de anne babalara, eğitimcilere, </a:t>
            </a:r>
            <a:r>
              <a:rPr lang="tr-TR" b="1" dirty="0" smtClean="0">
                <a:ea typeface="Calibri"/>
                <a:cs typeface="Times New Roman"/>
              </a:rPr>
              <a:t>STK’lara</a:t>
            </a:r>
            <a:r>
              <a:rPr lang="tr-TR" b="1" dirty="0">
                <a:ea typeface="Calibri"/>
                <a:cs typeface="Times New Roman"/>
              </a:rPr>
              <a:t>, tüm kurum ve kuruluşlara ve çalışanlarına önemli görevler düşmektedir. </a:t>
            </a:r>
            <a:endParaRPr lang="tr-TR" b="1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b="1" dirty="0" smtClean="0">
                <a:ea typeface="Calibri"/>
                <a:cs typeface="Times New Roman"/>
              </a:rPr>
              <a:t>Bu </a:t>
            </a:r>
            <a:r>
              <a:rPr lang="tr-TR" b="1" dirty="0">
                <a:ea typeface="Calibri"/>
                <a:cs typeface="Times New Roman"/>
              </a:rPr>
              <a:t>yolda herkes gerekli sorumluluğu, duyarlılığı göstermeli, sektörler arası işbirliği mutlaka sağlanmalıdır. </a:t>
            </a:r>
            <a:endParaRPr lang="tr-TR" b="1" dirty="0" smtClean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b="1" dirty="0" smtClean="0">
                <a:ea typeface="Calibri"/>
                <a:cs typeface="Times New Roman"/>
              </a:rPr>
              <a:t>Çünkü </a:t>
            </a:r>
            <a:r>
              <a:rPr lang="tr-TR" b="1" dirty="0">
                <a:ea typeface="Calibri"/>
                <a:cs typeface="Times New Roman"/>
              </a:rPr>
              <a:t>çocuklar ortak paydamızdır; çocuklar geleceğimizdir.</a:t>
            </a:r>
            <a:endParaRPr lang="tr-TR" sz="24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64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ea typeface="Calibri"/>
                <a:cs typeface="Times New Roman"/>
              </a:rPr>
              <a:t>Sorumlular olarak, yeni nesillere iyi bir dünya yaratabilmenin yolunun, </a:t>
            </a:r>
            <a:r>
              <a:rPr lang="tr-TR" b="1" dirty="0">
                <a:solidFill>
                  <a:srgbClr val="0070C0"/>
                </a:solidFill>
                <a:ea typeface="Calibri"/>
                <a:cs typeface="Times New Roman"/>
              </a:rPr>
              <a:t>”çocuklarımızı akranları ile birlikte kucaklamaktan”</a:t>
            </a:r>
            <a:r>
              <a:rPr lang="tr-TR" b="1" dirty="0">
                <a:ea typeface="Calibri"/>
                <a:cs typeface="Times New Roman"/>
              </a:rPr>
              <a:t> geçtiğini her geçen gün daha iyi fark ediyoruz. </a:t>
            </a:r>
            <a:endParaRPr lang="tr-TR" sz="24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ea typeface="Calibri"/>
                <a:cs typeface="Times New Roman"/>
              </a:rPr>
              <a:t>Herkesin; </a:t>
            </a:r>
            <a:r>
              <a:rPr lang="tr-TR" b="1" dirty="0">
                <a:solidFill>
                  <a:srgbClr val="FF0000"/>
                </a:solidFill>
                <a:ea typeface="Calibri"/>
                <a:cs typeface="Times New Roman"/>
              </a:rPr>
              <a:t>Bana düşen nedir</a:t>
            </a:r>
            <a:r>
              <a:rPr lang="tr-TR" b="1" dirty="0">
                <a:ea typeface="Calibri"/>
                <a:cs typeface="Times New Roman"/>
              </a:rPr>
              <a:t>? Sorusunu sormaya başladığı an, çocuk ve gençlere ait, en içinden çıkılmaz görünen sorunların </a:t>
            </a:r>
            <a:r>
              <a:rPr lang="tr-TR" b="1" dirty="0" smtClean="0">
                <a:ea typeface="Calibri"/>
                <a:cs typeface="Times New Roman"/>
              </a:rPr>
              <a:t>bir çözüme </a:t>
            </a:r>
            <a:r>
              <a:rPr lang="tr-TR" b="1" dirty="0">
                <a:ea typeface="Calibri"/>
                <a:cs typeface="Times New Roman"/>
              </a:rPr>
              <a:t>kavuştuğunu görmek mümkün olacaktır.</a:t>
            </a:r>
            <a:endParaRPr lang="tr-TR" sz="24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dirty="0" smtClean="0">
                <a:ea typeface="Calibri"/>
                <a:cs typeface="Times New Roman"/>
              </a:rPr>
              <a:t>Okul </a:t>
            </a:r>
            <a:r>
              <a:rPr lang="tr-TR" b="1" dirty="0">
                <a:ea typeface="Calibri"/>
                <a:cs typeface="Times New Roman"/>
              </a:rPr>
              <a:t>ortamlarında yaşanan olumsuz </a:t>
            </a:r>
            <a:r>
              <a:rPr lang="tr-TR" b="1" dirty="0" smtClean="0">
                <a:ea typeface="Calibri"/>
                <a:cs typeface="Times New Roman"/>
              </a:rPr>
              <a:t>olaylara </a:t>
            </a:r>
            <a:r>
              <a:rPr lang="tr-TR" b="1" dirty="0">
                <a:ea typeface="Calibri"/>
                <a:cs typeface="Times New Roman"/>
              </a:rPr>
              <a:t>ve </a:t>
            </a:r>
            <a:r>
              <a:rPr lang="tr-TR" b="1" dirty="0" smtClean="0">
                <a:ea typeface="Calibri"/>
                <a:cs typeface="Times New Roman"/>
              </a:rPr>
              <a:t>yaşantılara </a:t>
            </a:r>
            <a:r>
              <a:rPr lang="tr-TR" b="1" dirty="0" smtClean="0">
                <a:solidFill>
                  <a:prstClr val="black"/>
                </a:solidFill>
                <a:ea typeface="Calibri"/>
                <a:cs typeface="Times New Roman"/>
              </a:rPr>
              <a:t>bu toplantının ve sonra ki yapılacak olan çalışmaların</a:t>
            </a:r>
            <a:r>
              <a:rPr lang="tr-TR" b="1" dirty="0" smtClean="0">
                <a:ea typeface="Calibri"/>
                <a:cs typeface="Times New Roman"/>
              </a:rPr>
              <a:t> </a:t>
            </a:r>
            <a:r>
              <a:rPr lang="tr-TR" b="1" dirty="0">
                <a:ea typeface="Calibri"/>
                <a:cs typeface="Times New Roman"/>
              </a:rPr>
              <a:t>kısa, orta ve uzun vadede </a:t>
            </a:r>
            <a:r>
              <a:rPr lang="tr-TR" b="1" dirty="0" smtClean="0">
                <a:ea typeface="Calibri"/>
                <a:cs typeface="Times New Roman"/>
              </a:rPr>
              <a:t>çözümüne </a:t>
            </a:r>
            <a:r>
              <a:rPr lang="tr-TR" b="1" dirty="0">
                <a:ea typeface="Calibri"/>
                <a:cs typeface="Times New Roman"/>
              </a:rPr>
              <a:t>önemli bir katkı vereceğine, ortaya konulacak çözüm modelinin etkili olacağına içtenlikle inanıyoruz.</a:t>
            </a:r>
            <a:endParaRPr lang="tr-TR" sz="24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499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2413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tr-TR" sz="28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tr-TR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tr-TR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tr-TR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OKULLARDA </a:t>
            </a:r>
            <a:r>
              <a:rPr lang="tr-TR" sz="2400" b="1" dirty="0">
                <a:solidFill>
                  <a:srgbClr val="FF0000"/>
                </a:solidFill>
                <a:ea typeface="Calibri"/>
                <a:cs typeface="Times New Roman"/>
              </a:rPr>
              <a:t>KARŞILAŞILAN SORUNLAR</a:t>
            </a:r>
            <a:r>
              <a:rPr lang="tr-TR" sz="2400" dirty="0">
                <a:ea typeface="Calibri"/>
                <a:cs typeface="Times New Roman"/>
              </a:rPr>
              <a:t/>
            </a:r>
            <a:br>
              <a:rPr lang="tr-TR" sz="2400" dirty="0">
                <a:ea typeface="Calibri"/>
                <a:cs typeface="Times New Roman"/>
              </a:rPr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lphaUcPeriod"/>
            </a:pPr>
            <a:r>
              <a:rPr lang="tr-TR" b="1" dirty="0">
                <a:solidFill>
                  <a:srgbClr val="1F497D"/>
                </a:solidFill>
                <a:ea typeface="Calibri"/>
                <a:cs typeface="Times New Roman"/>
              </a:rPr>
              <a:t>ÖĞRENCİLERLE İLGİLİ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Okula geç gelmeler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Ödev yapmamaları, derse hazırlıksız gelmeler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Okula ve derslere karşı duyarsızlık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Ders aralarında(teneffüslerde) çok bağırmaları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Dersleri tekrar yapmamaları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Birbirlerine karşı saygı duymamaları,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Görev ve sorumluluklardan kaçmaları,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Ders içerisinde çok konuşmaları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197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29600" cy="5534075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Okuduğunu anlamada ve ifade etmede yaşanan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Ders araç-gereçlerini getirmemeleri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Okul kurallarına uymada yaşanan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Temizlik konularında yaşanan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Oyunların içerisinde şiddetin yer alması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Zararlı madde kullanımı(</a:t>
            </a:r>
            <a:r>
              <a:rPr lang="tr-TR" b="1" dirty="0" err="1">
                <a:ea typeface="Calibri"/>
                <a:cs typeface="Times New Roman"/>
              </a:rPr>
              <a:t>bonzai</a:t>
            </a:r>
            <a:r>
              <a:rPr lang="tr-TR" b="1" dirty="0">
                <a:ea typeface="Calibri"/>
                <a:cs typeface="Times New Roman"/>
              </a:rPr>
              <a:t>, sigara, </a:t>
            </a:r>
            <a:r>
              <a:rPr lang="tr-TR" b="1" dirty="0" err="1">
                <a:ea typeface="Calibri"/>
                <a:cs typeface="Times New Roman"/>
              </a:rPr>
              <a:t>bali</a:t>
            </a:r>
            <a:r>
              <a:rPr lang="tr-TR" b="1" dirty="0">
                <a:ea typeface="Calibri"/>
                <a:cs typeface="Times New Roman"/>
              </a:rPr>
              <a:t> vb.)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Devamsızlık sorunu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Küfürlü konuşmaları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Beslenme alışkanlığı ile ilgili sorunlar</a:t>
            </a:r>
            <a:endParaRPr lang="tr-TR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tr-TR" b="1" dirty="0">
                <a:ea typeface="Calibri"/>
                <a:cs typeface="Times New Roman"/>
              </a:rPr>
              <a:t>Maddi sorunlar</a:t>
            </a:r>
            <a:endParaRPr lang="tr-TR" sz="2800" dirty="0">
              <a:ea typeface="Calibri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57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1092</Words>
  <Application>Microsoft Office PowerPoint</Application>
  <PresentationFormat>Ekran Gösterisi (4:3)</PresentationFormat>
  <Paragraphs>157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Cumba</vt:lpstr>
      <vt:lpstr>EĞİTİM ORTAMINDA OLUMSUZ DAVRANIŞLARIN ÖNLENMESİ  </vt:lpstr>
      <vt:lpstr> EĞİTİM ORTAMINDA OLUMSUZ DAVRANIŞLARIN ÖNLENMESİ  </vt:lpstr>
      <vt:lpstr>PowerPoint Sunusu</vt:lpstr>
      <vt:lpstr>PowerPoint Sunusu</vt:lpstr>
      <vt:lpstr> Bu yönde riskli ülke olduğumuzu gösteren bazı faktörler; </vt:lpstr>
      <vt:lpstr>PowerPoint Sunusu</vt:lpstr>
      <vt:lpstr>PowerPoint Sunusu</vt:lpstr>
      <vt:lpstr>  OKULLARDA KARŞILAŞILAN SORUNLAR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RİSKLİ DAVRANIŞLAR NELERDİR ? </vt:lpstr>
      <vt:lpstr>PowerPoint Sunusu</vt:lpstr>
      <vt:lpstr>RİSK ALMA DAVRANIŞLARININ GELİŞİMSEL NEDENLERİ</vt:lpstr>
      <vt:lpstr>Potansiyel tehlike işaretleri</vt:lpstr>
      <vt:lpstr>PowerPoint Sunusu</vt:lpstr>
      <vt:lpstr>SORUNA YÖNELİK GERÇEKLEŞTİRİLEN ÇALIŞMALAR/ALINAN TEDBİRLER</vt:lpstr>
      <vt:lpstr>Çözüm Önerileri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ORTAMINDA OLUMSUZ DAVRANIŞLARIN ÖNLENMESİ  </dc:title>
  <dc:creator>acer01</dc:creator>
  <cp:lastModifiedBy>acer01</cp:lastModifiedBy>
  <cp:revision>11</cp:revision>
  <dcterms:created xsi:type="dcterms:W3CDTF">2013-12-09T11:30:12Z</dcterms:created>
  <dcterms:modified xsi:type="dcterms:W3CDTF">2013-12-10T07:59:29Z</dcterms:modified>
</cp:coreProperties>
</file>