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302"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2" r:id="rId21"/>
    <p:sldId id="280" r:id="rId22"/>
    <p:sldId id="281" r:id="rId23"/>
    <p:sldId id="279" r:id="rId24"/>
    <p:sldId id="278" r:id="rId25"/>
    <p:sldId id="277" r:id="rId26"/>
    <p:sldId id="287" r:id="rId27"/>
    <p:sldId id="276" r:id="rId28"/>
    <p:sldId id="286" r:id="rId29"/>
    <p:sldId id="285" r:id="rId30"/>
    <p:sldId id="288" r:id="rId31"/>
    <p:sldId id="284" r:id="rId32"/>
    <p:sldId id="283" r:id="rId33"/>
    <p:sldId id="298" r:id="rId3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841C"/>
    <a:srgbClr val="E5CE7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8"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5F52D-14E3-480F-AA22-8CC1C99F5DCE}" type="datetimeFigureOut">
              <a:rPr lang="tr-TR" smtClean="0"/>
              <a:pPr/>
              <a:t>24.12.2013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D53DB0-FDFF-4E83-B145-B5DE41985E9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8D53DB0-FDFF-4E83-B145-B5DE41985E99}"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873C7E2A-0DF5-4061-BE9E-0AFB496EA1A8}" type="datetimeFigureOut">
              <a:rPr lang="tr-TR"/>
              <a:pPr>
                <a:defRPr/>
              </a:pPr>
              <a:t>24.12.2013</a:t>
            </a:fld>
            <a:endParaRPr lang="tr-TR" dirty="0"/>
          </a:p>
        </p:txBody>
      </p:sp>
      <p:sp>
        <p:nvSpPr>
          <p:cNvPr id="5" name="18 Altbilgi Yer Tutucusu"/>
          <p:cNvSpPr>
            <a:spLocks noGrp="1"/>
          </p:cNvSpPr>
          <p:nvPr>
            <p:ph type="ftr" sz="quarter" idx="11"/>
          </p:nvPr>
        </p:nvSpPr>
        <p:spPr/>
        <p:txBody>
          <a:bodyPr/>
          <a:lstStyle>
            <a:lvl1pPr>
              <a:defRPr/>
            </a:lvl1pPr>
          </a:lstStyle>
          <a:p>
            <a:pPr>
              <a:defRPr/>
            </a:pPr>
            <a:endParaRPr lang="tr-TR" dirty="0"/>
          </a:p>
        </p:txBody>
      </p:sp>
      <p:sp>
        <p:nvSpPr>
          <p:cNvPr id="6" name="26 Slayt Numarası Yer Tutucusu"/>
          <p:cNvSpPr>
            <a:spLocks noGrp="1"/>
          </p:cNvSpPr>
          <p:nvPr>
            <p:ph type="sldNum" sz="quarter" idx="12"/>
          </p:nvPr>
        </p:nvSpPr>
        <p:spPr/>
        <p:txBody>
          <a:bodyPr/>
          <a:lstStyle>
            <a:lvl1pPr>
              <a:defRPr/>
            </a:lvl1pPr>
          </a:lstStyle>
          <a:p>
            <a:pPr>
              <a:defRPr/>
            </a:pPr>
            <a:fld id="{52E49A0F-D24B-4D78-92C8-5907CA00CF26}" type="slidenum">
              <a:rPr lang="tr-TR"/>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F7380905-DB75-4098-B213-5AC4238E2C86}" type="datetimeFigureOut">
              <a:rPr lang="tr-TR"/>
              <a:pPr>
                <a:defRPr/>
              </a:pPr>
              <a:t>24.12.2013</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dirty="0"/>
          </a:p>
        </p:txBody>
      </p:sp>
      <p:sp>
        <p:nvSpPr>
          <p:cNvPr id="6" name="17 Slayt Numarası Yer Tutucusu"/>
          <p:cNvSpPr>
            <a:spLocks noGrp="1"/>
          </p:cNvSpPr>
          <p:nvPr>
            <p:ph type="sldNum" sz="quarter" idx="12"/>
          </p:nvPr>
        </p:nvSpPr>
        <p:spPr/>
        <p:txBody>
          <a:bodyPr/>
          <a:lstStyle>
            <a:lvl1pPr>
              <a:defRPr/>
            </a:lvl1pPr>
          </a:lstStyle>
          <a:p>
            <a:pPr>
              <a:defRPr/>
            </a:pPr>
            <a:fld id="{EDB94698-2BF8-470A-A04C-1C5C9A16E1FE}" type="slidenum">
              <a:rPr lang="tr-TR"/>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0790C87-33C6-4AA1-BD18-1F99617D891D}" type="datetimeFigureOut">
              <a:rPr lang="tr-TR"/>
              <a:pPr>
                <a:defRPr/>
              </a:pPr>
              <a:t>24.12.2013</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dirty="0"/>
          </a:p>
        </p:txBody>
      </p:sp>
      <p:sp>
        <p:nvSpPr>
          <p:cNvPr id="6" name="17 Slayt Numarası Yer Tutucusu"/>
          <p:cNvSpPr>
            <a:spLocks noGrp="1"/>
          </p:cNvSpPr>
          <p:nvPr>
            <p:ph type="sldNum" sz="quarter" idx="12"/>
          </p:nvPr>
        </p:nvSpPr>
        <p:spPr/>
        <p:txBody>
          <a:bodyPr/>
          <a:lstStyle>
            <a:lvl1pPr>
              <a:defRPr/>
            </a:lvl1pPr>
          </a:lstStyle>
          <a:p>
            <a:pPr>
              <a:defRPr/>
            </a:pPr>
            <a:fld id="{A916B7C9-1F57-4AA0-8291-9D1BD225A45C}" type="slidenum">
              <a:rPr lang="tr-TR"/>
              <a:pPr>
                <a:defRP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1079781D-68AA-40C6-808B-344CB9F2A1F3}" type="datetimeFigureOut">
              <a:rPr lang="tr-TR"/>
              <a:pPr>
                <a:defRPr/>
              </a:pPr>
              <a:t>24.12.2013</a:t>
            </a:fld>
            <a:endParaRPr lang="tr-TR" dirty="0"/>
          </a:p>
        </p:txBody>
      </p:sp>
      <p:sp>
        <p:nvSpPr>
          <p:cNvPr id="5" name="21 Altbilgi Yer Tutucusu"/>
          <p:cNvSpPr>
            <a:spLocks noGrp="1"/>
          </p:cNvSpPr>
          <p:nvPr>
            <p:ph type="ftr" sz="quarter" idx="11"/>
          </p:nvPr>
        </p:nvSpPr>
        <p:spPr/>
        <p:txBody>
          <a:bodyPr/>
          <a:lstStyle>
            <a:lvl1pPr>
              <a:defRPr/>
            </a:lvl1pPr>
          </a:lstStyle>
          <a:p>
            <a:pPr>
              <a:defRPr/>
            </a:pPr>
            <a:endParaRPr lang="tr-TR" dirty="0"/>
          </a:p>
        </p:txBody>
      </p:sp>
      <p:sp>
        <p:nvSpPr>
          <p:cNvPr id="6" name="17 Slayt Numarası Yer Tutucusu"/>
          <p:cNvSpPr>
            <a:spLocks noGrp="1"/>
          </p:cNvSpPr>
          <p:nvPr>
            <p:ph type="sldNum" sz="quarter" idx="12"/>
          </p:nvPr>
        </p:nvSpPr>
        <p:spPr/>
        <p:txBody>
          <a:bodyPr/>
          <a:lstStyle>
            <a:lvl1pPr>
              <a:defRPr/>
            </a:lvl1pPr>
          </a:lstStyle>
          <a:p>
            <a:pPr>
              <a:defRPr/>
            </a:pPr>
            <a:fld id="{97E36D08-321E-48D2-8A55-6A54E280BFD5}" type="slidenum">
              <a:rPr lang="tr-TR"/>
              <a:pPr>
                <a:defRPr/>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D37EE170-0CB5-4584-8C27-094394790711}" type="datetimeFigureOut">
              <a:rPr lang="tr-TR"/>
              <a:pPr>
                <a:defRPr/>
              </a:pPr>
              <a:t>24.12.2013</a:t>
            </a:fld>
            <a:endParaRPr lang="tr-TR" dirty="0"/>
          </a:p>
        </p:txBody>
      </p:sp>
      <p:sp>
        <p:nvSpPr>
          <p:cNvPr id="5" name="4 Altbilgi Yer Tutucusu"/>
          <p:cNvSpPr>
            <a:spLocks noGrp="1"/>
          </p:cNvSpPr>
          <p:nvPr>
            <p:ph type="ftr" sz="quarter" idx="11"/>
          </p:nvPr>
        </p:nvSpPr>
        <p:spPr/>
        <p:txBody>
          <a:bodyPr/>
          <a:lstStyle>
            <a:lvl1pPr>
              <a:defRPr/>
            </a:lvl1pPr>
          </a:lstStyle>
          <a:p>
            <a:pPr>
              <a:defRPr/>
            </a:pP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4F710D1D-B5A2-4D12-B114-BA29358EF9AE}" type="slidenum">
              <a:rPr lang="tr-TR"/>
              <a:pPr>
                <a:defRPr/>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1F6155D2-BAC7-4F75-9F32-29ADA88A0E7D}" type="datetimeFigureOut">
              <a:rPr lang="tr-TR"/>
              <a:pPr>
                <a:defRPr/>
              </a:pPr>
              <a:t>24.12.2013</a:t>
            </a:fld>
            <a:endParaRPr lang="tr-TR" dirty="0"/>
          </a:p>
        </p:txBody>
      </p:sp>
      <p:sp>
        <p:nvSpPr>
          <p:cNvPr id="6" name="21 Altbilgi Yer Tutucusu"/>
          <p:cNvSpPr>
            <a:spLocks noGrp="1"/>
          </p:cNvSpPr>
          <p:nvPr>
            <p:ph type="ftr" sz="quarter" idx="11"/>
          </p:nvPr>
        </p:nvSpPr>
        <p:spPr/>
        <p:txBody>
          <a:bodyPr/>
          <a:lstStyle>
            <a:lvl1pPr>
              <a:defRPr/>
            </a:lvl1pPr>
          </a:lstStyle>
          <a:p>
            <a:pPr>
              <a:defRPr/>
            </a:pPr>
            <a:endParaRPr lang="tr-TR" dirty="0"/>
          </a:p>
        </p:txBody>
      </p:sp>
      <p:sp>
        <p:nvSpPr>
          <p:cNvPr id="7" name="17 Slayt Numarası Yer Tutucusu"/>
          <p:cNvSpPr>
            <a:spLocks noGrp="1"/>
          </p:cNvSpPr>
          <p:nvPr>
            <p:ph type="sldNum" sz="quarter" idx="12"/>
          </p:nvPr>
        </p:nvSpPr>
        <p:spPr/>
        <p:txBody>
          <a:bodyPr/>
          <a:lstStyle>
            <a:lvl1pPr>
              <a:defRPr/>
            </a:lvl1pPr>
          </a:lstStyle>
          <a:p>
            <a:pPr>
              <a:defRPr/>
            </a:pPr>
            <a:fld id="{2757C1D9-46E8-411D-AFD5-4DF18CF57533}" type="slidenum">
              <a:rPr lang="tr-TR"/>
              <a:pPr>
                <a:defRPr/>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8553F68C-AC92-4BAD-A524-ACB18A6100D4}" type="datetimeFigureOut">
              <a:rPr lang="tr-TR"/>
              <a:pPr>
                <a:defRPr/>
              </a:pPr>
              <a:t>24.12.2013</a:t>
            </a:fld>
            <a:endParaRPr lang="tr-TR" dirty="0"/>
          </a:p>
        </p:txBody>
      </p:sp>
      <p:sp>
        <p:nvSpPr>
          <p:cNvPr id="8" name="21 Altbilgi Yer Tutucusu"/>
          <p:cNvSpPr>
            <a:spLocks noGrp="1"/>
          </p:cNvSpPr>
          <p:nvPr>
            <p:ph type="ftr" sz="quarter" idx="11"/>
          </p:nvPr>
        </p:nvSpPr>
        <p:spPr/>
        <p:txBody>
          <a:bodyPr/>
          <a:lstStyle>
            <a:lvl1pPr>
              <a:defRPr/>
            </a:lvl1pPr>
          </a:lstStyle>
          <a:p>
            <a:pPr>
              <a:defRPr/>
            </a:pPr>
            <a:endParaRPr lang="tr-TR" dirty="0"/>
          </a:p>
        </p:txBody>
      </p:sp>
      <p:sp>
        <p:nvSpPr>
          <p:cNvPr id="9" name="17 Slayt Numarası Yer Tutucusu"/>
          <p:cNvSpPr>
            <a:spLocks noGrp="1"/>
          </p:cNvSpPr>
          <p:nvPr>
            <p:ph type="sldNum" sz="quarter" idx="12"/>
          </p:nvPr>
        </p:nvSpPr>
        <p:spPr/>
        <p:txBody>
          <a:bodyPr/>
          <a:lstStyle>
            <a:lvl1pPr>
              <a:defRPr/>
            </a:lvl1pPr>
          </a:lstStyle>
          <a:p>
            <a:pPr>
              <a:defRPr/>
            </a:pPr>
            <a:fld id="{E80C8DDE-7F12-4264-A813-EC47E92C51E1}" type="slidenum">
              <a:rPr lang="tr-TR"/>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C863AFF8-F707-431E-9271-60059800C5F0}" type="datetimeFigureOut">
              <a:rPr lang="tr-TR"/>
              <a:pPr>
                <a:defRPr/>
              </a:pPr>
              <a:t>24.12.2013</a:t>
            </a:fld>
            <a:endParaRPr lang="tr-TR" dirty="0"/>
          </a:p>
        </p:txBody>
      </p:sp>
      <p:sp>
        <p:nvSpPr>
          <p:cNvPr id="4" name="21 Altbilgi Yer Tutucusu"/>
          <p:cNvSpPr>
            <a:spLocks noGrp="1"/>
          </p:cNvSpPr>
          <p:nvPr>
            <p:ph type="ftr" sz="quarter" idx="11"/>
          </p:nvPr>
        </p:nvSpPr>
        <p:spPr/>
        <p:txBody>
          <a:bodyPr/>
          <a:lstStyle>
            <a:lvl1pPr>
              <a:defRPr/>
            </a:lvl1pPr>
          </a:lstStyle>
          <a:p>
            <a:pPr>
              <a:defRPr/>
            </a:pPr>
            <a:endParaRPr lang="tr-TR" dirty="0"/>
          </a:p>
        </p:txBody>
      </p:sp>
      <p:sp>
        <p:nvSpPr>
          <p:cNvPr id="5" name="17 Slayt Numarası Yer Tutucusu"/>
          <p:cNvSpPr>
            <a:spLocks noGrp="1"/>
          </p:cNvSpPr>
          <p:nvPr>
            <p:ph type="sldNum" sz="quarter" idx="12"/>
          </p:nvPr>
        </p:nvSpPr>
        <p:spPr/>
        <p:txBody>
          <a:bodyPr/>
          <a:lstStyle>
            <a:lvl1pPr>
              <a:defRPr/>
            </a:lvl1pPr>
          </a:lstStyle>
          <a:p>
            <a:pPr>
              <a:defRPr/>
            </a:pPr>
            <a:fld id="{CABC4A12-5B44-45AF-806D-A0C0ABE5B578}" type="slidenum">
              <a:rPr lang="tr-TR"/>
              <a:pPr>
                <a:defRP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2904657D-CE2C-4264-A02E-E980F9C69245}" type="datetimeFigureOut">
              <a:rPr lang="tr-TR"/>
              <a:pPr>
                <a:defRPr/>
              </a:pPr>
              <a:t>24.12.2013</a:t>
            </a:fld>
            <a:endParaRPr lang="tr-TR" dirty="0"/>
          </a:p>
        </p:txBody>
      </p:sp>
      <p:sp>
        <p:nvSpPr>
          <p:cNvPr id="3" name="21 Altbilgi Yer Tutucusu"/>
          <p:cNvSpPr>
            <a:spLocks noGrp="1"/>
          </p:cNvSpPr>
          <p:nvPr>
            <p:ph type="ftr" sz="quarter" idx="11"/>
          </p:nvPr>
        </p:nvSpPr>
        <p:spPr/>
        <p:txBody>
          <a:bodyPr/>
          <a:lstStyle>
            <a:lvl1pPr>
              <a:defRPr/>
            </a:lvl1pPr>
          </a:lstStyle>
          <a:p>
            <a:pPr>
              <a:defRPr/>
            </a:pPr>
            <a:endParaRPr lang="tr-TR" dirty="0"/>
          </a:p>
        </p:txBody>
      </p:sp>
      <p:sp>
        <p:nvSpPr>
          <p:cNvPr id="4" name="17 Slayt Numarası Yer Tutucusu"/>
          <p:cNvSpPr>
            <a:spLocks noGrp="1"/>
          </p:cNvSpPr>
          <p:nvPr>
            <p:ph type="sldNum" sz="quarter" idx="12"/>
          </p:nvPr>
        </p:nvSpPr>
        <p:spPr/>
        <p:txBody>
          <a:bodyPr/>
          <a:lstStyle>
            <a:lvl1pPr>
              <a:defRPr/>
            </a:lvl1pPr>
          </a:lstStyle>
          <a:p>
            <a:pPr>
              <a:defRPr/>
            </a:pPr>
            <a:fld id="{59C0C733-4A3F-43DE-B5D6-59AAC332ED29}" type="slidenum">
              <a:rPr lang="tr-TR"/>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3955CD8E-FB21-4197-9950-EEB502DBCCB8}" type="datetimeFigureOut">
              <a:rPr lang="tr-TR"/>
              <a:pPr>
                <a:defRPr/>
              </a:pPr>
              <a:t>24.12.2013</a:t>
            </a:fld>
            <a:endParaRPr lang="tr-TR" dirty="0"/>
          </a:p>
        </p:txBody>
      </p:sp>
      <p:sp>
        <p:nvSpPr>
          <p:cNvPr id="6" name="21 Altbilgi Yer Tutucusu"/>
          <p:cNvSpPr>
            <a:spLocks noGrp="1"/>
          </p:cNvSpPr>
          <p:nvPr>
            <p:ph type="ftr" sz="quarter" idx="11"/>
          </p:nvPr>
        </p:nvSpPr>
        <p:spPr/>
        <p:txBody>
          <a:bodyPr/>
          <a:lstStyle>
            <a:lvl1pPr>
              <a:defRPr/>
            </a:lvl1pPr>
          </a:lstStyle>
          <a:p>
            <a:pPr>
              <a:defRPr/>
            </a:pPr>
            <a:endParaRPr lang="tr-TR" dirty="0"/>
          </a:p>
        </p:txBody>
      </p:sp>
      <p:sp>
        <p:nvSpPr>
          <p:cNvPr id="7" name="17 Slayt Numarası Yer Tutucusu"/>
          <p:cNvSpPr>
            <a:spLocks noGrp="1"/>
          </p:cNvSpPr>
          <p:nvPr>
            <p:ph type="sldNum" sz="quarter" idx="12"/>
          </p:nvPr>
        </p:nvSpPr>
        <p:spPr/>
        <p:txBody>
          <a:bodyPr/>
          <a:lstStyle>
            <a:lvl1pPr>
              <a:defRPr/>
            </a:lvl1pPr>
          </a:lstStyle>
          <a:p>
            <a:pPr>
              <a:defRPr/>
            </a:pPr>
            <a:fld id="{8C6E6742-EFD5-459E-9B52-324E122B6850}" type="slidenum">
              <a:rPr lang="tr-TR"/>
              <a:pPr>
                <a:defRPr/>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dirty="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26138800-FAE2-46E1-9A4B-9469469F5AB5}" type="datetimeFigureOut">
              <a:rPr lang="tr-TR"/>
              <a:pPr>
                <a:defRPr/>
              </a:pPr>
              <a:t>24.12.2013</a:t>
            </a:fld>
            <a:endParaRPr lang="tr-TR" dirty="0"/>
          </a:p>
        </p:txBody>
      </p:sp>
      <p:sp>
        <p:nvSpPr>
          <p:cNvPr id="10" name="5 Altbilgi Yer Tutucusu"/>
          <p:cNvSpPr>
            <a:spLocks noGrp="1"/>
          </p:cNvSpPr>
          <p:nvPr>
            <p:ph type="ftr" sz="quarter" idx="11"/>
          </p:nvPr>
        </p:nvSpPr>
        <p:spPr/>
        <p:txBody>
          <a:bodyPr/>
          <a:lstStyle>
            <a:lvl1pPr>
              <a:defRPr/>
            </a:lvl1pPr>
          </a:lstStyle>
          <a:p>
            <a:pPr>
              <a:defRPr/>
            </a:pPr>
            <a:endParaRPr lang="tr-TR" dirty="0"/>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BFB5F492-922E-4DB3-88C3-E7A7E0B0FF49}" type="slidenum">
              <a:rPr lang="tr-TR"/>
              <a:pPr>
                <a:defRPr/>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8AE23252-2AAA-431A-8008-0A6920F8975C}" type="datetimeFigureOut">
              <a:rPr lang="tr-TR"/>
              <a:pPr>
                <a:defRPr/>
              </a:pPr>
              <a:t>24.12.2013</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56C616FD-F4D8-4BBD-97C3-92C5DEE59D0F}" type="slidenum">
              <a:rPr lang="tr-TR"/>
              <a:pPr>
                <a:defRPr/>
              </a:pPr>
              <a:t>‹#›</a:t>
            </a:fld>
            <a:endParaRPr lang="tr-TR" dirty="0"/>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708" r:id="rId1"/>
    <p:sldLayoutId id="2147483700" r:id="rId2"/>
    <p:sldLayoutId id="2147483709" r:id="rId3"/>
    <p:sldLayoutId id="2147483701" r:id="rId4"/>
    <p:sldLayoutId id="2147483702" r:id="rId5"/>
    <p:sldLayoutId id="2147483703" r:id="rId6"/>
    <p:sldLayoutId id="2147483704" r:id="rId7"/>
    <p:sldLayoutId id="2147483705" r:id="rId8"/>
    <p:sldLayoutId id="2147483710" r:id="rId9"/>
    <p:sldLayoutId id="2147483706" r:id="rId10"/>
    <p:sldLayoutId id="2147483707"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571480"/>
            <a:ext cx="7851648" cy="2500330"/>
          </a:xfrm>
        </p:spPr>
        <p:txBody>
          <a:bodyPr/>
          <a:lstStyle/>
          <a:p>
            <a:pPr algn="ctr" fontAlgn="auto">
              <a:spcAft>
                <a:spcPts val="0"/>
              </a:spcAft>
              <a:defRPr/>
            </a:pPr>
            <a:r>
              <a:rPr lang="tr-TR" dirty="0" smtClean="0"/>
              <a:t>Disiplin ve Sınıf Disiplini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p:cNvSpPr>
          <p:nvPr>
            <p:ph type="body" idx="4294967295"/>
          </p:nvPr>
        </p:nvSpPr>
        <p:spPr>
          <a:xfrm>
            <a:off x="457200" y="836613"/>
            <a:ext cx="8229600" cy="5487987"/>
          </a:xfrm>
        </p:spPr>
        <p:txBody>
          <a:bodyPr/>
          <a:lstStyle/>
          <a:p>
            <a:pPr>
              <a:buNone/>
            </a:pPr>
            <a:r>
              <a:rPr lang="tr-TR" dirty="0" smtClean="0"/>
              <a:t>	Sınıfta disiplin problemlerinin oluşmasındaki etkenler;</a:t>
            </a:r>
          </a:p>
          <a:p>
            <a:pPr>
              <a:buNone/>
            </a:pPr>
            <a:r>
              <a:rPr lang="tr-TR" dirty="0" smtClean="0"/>
              <a:t>-</a:t>
            </a:r>
            <a:r>
              <a:rPr lang="tr-TR" u="sng" dirty="0" smtClean="0"/>
              <a:t>Toplum</a:t>
            </a:r>
            <a:r>
              <a:rPr lang="tr-TR" dirty="0" smtClean="0"/>
              <a:t>: </a:t>
            </a:r>
          </a:p>
          <a:p>
            <a:pPr>
              <a:buNone/>
            </a:pPr>
            <a:r>
              <a:rPr lang="tr-TR" dirty="0" smtClean="0"/>
              <a:t>Bilgi patlaması ve otoriteye saygının azalması,</a:t>
            </a:r>
          </a:p>
          <a:p>
            <a:pPr>
              <a:buNone/>
            </a:pPr>
            <a:r>
              <a:rPr lang="tr-TR" dirty="0" smtClean="0"/>
              <a:t>Şiddetin medyatikleşmesi,</a:t>
            </a:r>
          </a:p>
          <a:p>
            <a:pPr>
              <a:buNone/>
            </a:pPr>
            <a:r>
              <a:rPr lang="tr-TR" dirty="0" smtClean="0"/>
              <a:t>Aile yapısındaki değişmeler,</a:t>
            </a:r>
          </a:p>
          <a:p>
            <a:pPr>
              <a:buNone/>
            </a:pPr>
            <a:r>
              <a:rPr lang="tr-TR" dirty="0" smtClean="0"/>
              <a:t>-</a:t>
            </a:r>
            <a:r>
              <a:rPr lang="tr-TR" u="sng" dirty="0" smtClean="0"/>
              <a:t>Eğitim Öğretim</a:t>
            </a:r>
            <a:r>
              <a:rPr lang="tr-TR" dirty="0" smtClean="0"/>
              <a:t>:</a:t>
            </a:r>
          </a:p>
          <a:p>
            <a:pPr>
              <a:buNone/>
            </a:pPr>
            <a:r>
              <a:rPr lang="tr-TR" dirty="0" smtClean="0"/>
              <a:t>Yaşantıya yönelik olmayan öğretim,</a:t>
            </a:r>
          </a:p>
          <a:p>
            <a:pPr>
              <a:buNone/>
            </a:pPr>
            <a:r>
              <a:rPr lang="tr-TR" dirty="0" smtClean="0"/>
              <a:t>Düşünme becerilerini öğretmede yetersizlik,</a:t>
            </a:r>
          </a:p>
          <a:p>
            <a:pPr>
              <a:buNone/>
            </a:pPr>
            <a:r>
              <a:rPr lang="tr-TR" dirty="0" smtClean="0"/>
              <a:t>Öğrenciden gerçekçi olmayan başarı beklentisi,</a:t>
            </a:r>
          </a:p>
          <a:p>
            <a:pPr>
              <a:buNone/>
            </a:pPr>
            <a:r>
              <a:rPr lang="tr-TR" dirty="0" smtClean="0"/>
              <a:t>Uygun olmayan öğretim programları</a:t>
            </a:r>
          </a:p>
          <a:p>
            <a:pPr>
              <a:buNone/>
            </a:pPr>
            <a:endParaRPr lang="tr-TR" dirty="0" smtClean="0"/>
          </a:p>
          <a:p>
            <a:pPr>
              <a:buNone/>
            </a:pPr>
            <a:endParaRPr lang="tr-TR" dirty="0" smtClean="0"/>
          </a:p>
          <a:p>
            <a:pPr>
              <a:buNone/>
            </a:pPr>
            <a:r>
              <a:rPr lang="tr-TR"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p:cNvSpPr>
          <p:nvPr>
            <p:ph type="body" idx="4294967295"/>
          </p:nvPr>
        </p:nvSpPr>
        <p:spPr>
          <a:xfrm>
            <a:off x="457200" y="1052513"/>
            <a:ext cx="8229600" cy="5272087"/>
          </a:xfrm>
        </p:spPr>
        <p:txBody>
          <a:bodyPr/>
          <a:lstStyle/>
          <a:p>
            <a:pPr>
              <a:lnSpc>
                <a:spcPct val="90000"/>
              </a:lnSpc>
              <a:buNone/>
            </a:pPr>
            <a:r>
              <a:rPr lang="tr-TR" dirty="0" smtClean="0"/>
              <a:t>-</a:t>
            </a:r>
            <a:r>
              <a:rPr lang="tr-TR" u="sng" dirty="0" smtClean="0"/>
              <a:t>Öğretmen</a:t>
            </a:r>
            <a:r>
              <a:rPr lang="tr-TR" dirty="0" smtClean="0"/>
              <a:t>: </a:t>
            </a:r>
          </a:p>
          <a:p>
            <a:pPr>
              <a:lnSpc>
                <a:spcPct val="90000"/>
              </a:lnSpc>
              <a:buNone/>
            </a:pPr>
            <a:r>
              <a:rPr lang="tr-TR" dirty="0" smtClean="0"/>
              <a:t>Bağırma, aşağılama, alay etme, etiketleme (haylaz,</a:t>
            </a:r>
          </a:p>
          <a:p>
            <a:pPr>
              <a:lnSpc>
                <a:spcPct val="90000"/>
              </a:lnSpc>
              <a:buNone/>
            </a:pPr>
            <a:r>
              <a:rPr lang="tr-TR" dirty="0" smtClean="0"/>
              <a:t>Tembel,vb..), azarlama, eleştirme, kınama, tehdit etme,</a:t>
            </a:r>
          </a:p>
          <a:p>
            <a:pPr>
              <a:lnSpc>
                <a:spcPct val="90000"/>
              </a:lnSpc>
              <a:buNone/>
            </a:pPr>
            <a:r>
              <a:rPr lang="tr-TR" dirty="0" smtClean="0"/>
              <a:t>Sert davranma, şiddet kullanma, ayırım yapma, ilgi </a:t>
            </a:r>
          </a:p>
          <a:p>
            <a:pPr>
              <a:lnSpc>
                <a:spcPct val="90000"/>
              </a:lnSpc>
              <a:buNone/>
            </a:pPr>
            <a:r>
              <a:rPr lang="tr-TR" dirty="0" smtClean="0"/>
              <a:t>göstermeme, sevgisizlik vb…</a:t>
            </a:r>
          </a:p>
          <a:p>
            <a:pPr>
              <a:lnSpc>
                <a:spcPct val="90000"/>
              </a:lnSpc>
              <a:buNone/>
            </a:pPr>
            <a:r>
              <a:rPr lang="tr-TR" dirty="0" smtClean="0"/>
              <a:t>-</a:t>
            </a:r>
            <a:r>
              <a:rPr lang="tr-TR" u="sng" dirty="0" smtClean="0"/>
              <a:t>Okul yönetimi</a:t>
            </a:r>
            <a:r>
              <a:rPr lang="tr-TR" dirty="0" smtClean="0"/>
              <a:t>:</a:t>
            </a:r>
          </a:p>
          <a:p>
            <a:pPr>
              <a:lnSpc>
                <a:spcPct val="90000"/>
              </a:lnSpc>
              <a:buNone/>
            </a:pPr>
            <a:r>
              <a:rPr lang="tr-TR" dirty="0" smtClean="0"/>
              <a:t>Öğretmenlerle arasındaki disiplin anlayışı farklılığı,</a:t>
            </a:r>
          </a:p>
          <a:p>
            <a:pPr>
              <a:lnSpc>
                <a:spcPct val="90000"/>
              </a:lnSpc>
              <a:buNone/>
            </a:pPr>
            <a:r>
              <a:rPr lang="tr-TR" dirty="0" smtClean="0"/>
              <a:t>Öğrenciye anlayışlı ve hoşgörülü davranmama,</a:t>
            </a:r>
          </a:p>
          <a:p>
            <a:pPr>
              <a:lnSpc>
                <a:spcPct val="90000"/>
              </a:lnSpc>
              <a:buNone/>
            </a:pPr>
            <a:r>
              <a:rPr lang="tr-TR" dirty="0" err="1" smtClean="0"/>
              <a:t>Sosyo</a:t>
            </a:r>
            <a:r>
              <a:rPr lang="tr-TR" dirty="0" smtClean="0"/>
              <a:t>-kültürel ve sportif faaliyetlere yeterince yer </a:t>
            </a:r>
          </a:p>
          <a:p>
            <a:pPr>
              <a:lnSpc>
                <a:spcPct val="90000"/>
              </a:lnSpc>
              <a:buNone/>
            </a:pPr>
            <a:r>
              <a:rPr lang="tr-TR" dirty="0" smtClean="0"/>
              <a:t>verilmemesi,</a:t>
            </a:r>
          </a:p>
          <a:p>
            <a:pPr>
              <a:lnSpc>
                <a:spcPct val="90000"/>
              </a:lnSpc>
              <a:buNone/>
            </a:pPr>
            <a:r>
              <a:rPr lang="tr-TR" dirty="0" smtClean="0"/>
              <a:t>Akademik etkinliklerin ön planda tutulması,</a:t>
            </a:r>
          </a:p>
          <a:p>
            <a:pPr>
              <a:lnSpc>
                <a:spcPct val="90000"/>
              </a:lnSpc>
              <a:buNone/>
            </a:pPr>
            <a:r>
              <a:rPr lang="tr-TR" dirty="0" smtClean="0"/>
              <a:t>Rehberlik hizmetlerine yeterince yer verilmemsi,</a:t>
            </a:r>
          </a:p>
          <a:p>
            <a:pPr>
              <a:lnSpc>
                <a:spcPct val="90000"/>
              </a:lnSpc>
              <a:buNone/>
            </a:pPr>
            <a:endParaRPr lang="tr-TR" dirty="0" smtClean="0"/>
          </a:p>
          <a:p>
            <a:pPr>
              <a:lnSpc>
                <a:spcPct val="90000"/>
              </a:lnSpc>
              <a:buNone/>
            </a:pP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a:t>
            </a:r>
            <a:r>
              <a:rPr lang="tr-TR" u="sng" dirty="0" smtClean="0"/>
              <a:t>Aile</a:t>
            </a:r>
            <a:r>
              <a:rPr lang="tr-TR" dirty="0" smtClean="0"/>
              <a:t>:</a:t>
            </a:r>
          </a:p>
          <a:p>
            <a:pPr>
              <a:buNone/>
            </a:pPr>
            <a:r>
              <a:rPr lang="tr-TR" dirty="0" smtClean="0"/>
              <a:t>Ailenin çocuğa duygusal ve fiziksel ilgisizliği,</a:t>
            </a:r>
          </a:p>
          <a:p>
            <a:pPr>
              <a:buNone/>
            </a:pPr>
            <a:r>
              <a:rPr lang="tr-TR" dirty="0" smtClean="0"/>
              <a:t>Anne ve babanın birbirlerine veya çocuğa karşı şiddet </a:t>
            </a:r>
          </a:p>
          <a:p>
            <a:pPr>
              <a:buNone/>
            </a:pPr>
            <a:r>
              <a:rPr lang="tr-TR" dirty="0" smtClean="0"/>
              <a:t>Uygulaması vb…,</a:t>
            </a:r>
          </a:p>
          <a:p>
            <a:pPr>
              <a:buNone/>
            </a:pPr>
            <a:r>
              <a:rPr lang="tr-TR" dirty="0" smtClean="0"/>
              <a:t>-</a:t>
            </a:r>
            <a:r>
              <a:rPr lang="tr-TR" u="sng" dirty="0" smtClean="0"/>
              <a:t>Ekonomi</a:t>
            </a:r>
            <a:r>
              <a:rPr lang="tr-TR" dirty="0" smtClean="0"/>
              <a:t>:</a:t>
            </a:r>
          </a:p>
          <a:p>
            <a:pPr>
              <a:buNone/>
            </a:pPr>
            <a:r>
              <a:rPr lang="tr-TR" dirty="0" smtClean="0"/>
              <a:t>Ailenin ekonomik koşullarının yetersiz olması,</a:t>
            </a:r>
          </a:p>
          <a:p>
            <a:pPr>
              <a:buNone/>
            </a:pPr>
            <a:r>
              <a:rPr lang="tr-TR" dirty="0" smtClean="0"/>
              <a:t>Öğrenciler arasında ekonomik farklılıkların yüksek </a:t>
            </a:r>
          </a:p>
          <a:p>
            <a:pPr>
              <a:buNone/>
            </a:pPr>
            <a:r>
              <a:rPr lang="tr-TR" dirty="0" smtClean="0"/>
              <a:t>Olması vb..,</a:t>
            </a:r>
          </a:p>
          <a:p>
            <a:pPr>
              <a:buNone/>
            </a:pPr>
            <a:r>
              <a:rPr lang="tr-TR" dirty="0" smtClean="0"/>
              <a:t>-</a:t>
            </a:r>
            <a:r>
              <a:rPr lang="tr-TR" u="sng" dirty="0" smtClean="0"/>
              <a:t>Akran gurubu</a:t>
            </a:r>
            <a:r>
              <a:rPr lang="tr-TR" dirty="0" smtClean="0"/>
              <a:t>:</a:t>
            </a:r>
          </a:p>
          <a:p>
            <a:pPr>
              <a:buNone/>
            </a:pPr>
            <a:r>
              <a:rPr lang="tr-TR" dirty="0" smtClean="0"/>
              <a:t>Başarısız, ilaç ve içki alışkanlığı olan, suça ve ya şiddete</a:t>
            </a:r>
          </a:p>
          <a:p>
            <a:pPr>
              <a:buNone/>
            </a:pPr>
            <a:r>
              <a:rPr lang="tr-TR" dirty="0" smtClean="0"/>
              <a:t>yönelimli ya da uyumsuz arkadaşlar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lgn="ctr">
              <a:buNone/>
            </a:pPr>
            <a:r>
              <a:rPr lang="tr-TR" dirty="0" smtClean="0"/>
              <a:t>		Sınıfta Karşılaşılan Başlıca Disiplin Sorunları </a:t>
            </a:r>
          </a:p>
          <a:p>
            <a:pPr algn="ctr">
              <a:buNone/>
            </a:pPr>
            <a:r>
              <a:rPr lang="tr-TR" dirty="0" smtClean="0"/>
              <a:t>Ve Sınıfta Disiplini Sağlama</a:t>
            </a:r>
          </a:p>
          <a:p>
            <a:pPr>
              <a:buNone/>
            </a:pPr>
            <a:r>
              <a:rPr lang="tr-TR" dirty="0" smtClean="0"/>
              <a:t>	Sınıfta karşılaşılan disiplin sorunları“aşırı kontrollü  </a:t>
            </a:r>
          </a:p>
          <a:p>
            <a:pPr>
              <a:buNone/>
            </a:pPr>
            <a:r>
              <a:rPr lang="tr-TR" dirty="0" smtClean="0"/>
              <a:t>davranışlar” ve “kontrolsüz davranışlar” olarak belirir.</a:t>
            </a:r>
          </a:p>
          <a:p>
            <a:pPr>
              <a:buNone/>
            </a:pPr>
            <a:r>
              <a:rPr lang="tr-TR" dirty="0" smtClean="0"/>
              <a:t>-</a:t>
            </a:r>
            <a:r>
              <a:rPr lang="tr-TR" u="sng" dirty="0" smtClean="0"/>
              <a:t>Aşırı kontrollü davranışlar</a:t>
            </a:r>
            <a:r>
              <a:rPr lang="tr-TR" dirty="0" smtClean="0"/>
              <a:t>; kendini, kendi haklarını ve</a:t>
            </a:r>
          </a:p>
          <a:p>
            <a:pPr>
              <a:buNone/>
            </a:pPr>
            <a:r>
              <a:rPr lang="tr-TR" dirty="0" smtClean="0"/>
              <a:t>gereksinmelerini engelleyecek düzeyde kontrollü</a:t>
            </a:r>
          </a:p>
          <a:p>
            <a:pPr>
              <a:buNone/>
            </a:pPr>
            <a:r>
              <a:rPr lang="tr-TR" dirty="0" smtClean="0"/>
              <a:t>davranma.</a:t>
            </a:r>
          </a:p>
          <a:p>
            <a:pPr>
              <a:buNone/>
            </a:pPr>
            <a:r>
              <a:rPr lang="tr-TR" dirty="0" smtClean="0"/>
              <a:t>-</a:t>
            </a:r>
            <a:r>
              <a:rPr lang="tr-TR" u="sng" dirty="0" smtClean="0"/>
              <a:t>Kontrolsüz davranışlar</a:t>
            </a:r>
            <a:r>
              <a:rPr lang="tr-TR" dirty="0" smtClean="0"/>
              <a:t>; başkalarını kontrol etmek.</a:t>
            </a:r>
          </a:p>
          <a:p>
            <a:pPr>
              <a:buNone/>
            </a:pPr>
            <a:r>
              <a:rPr lang="tr-TR" dirty="0" smtClean="0"/>
              <a:t>	Disiplin sistemlerinin amacı kontrolsüz davranışların</a:t>
            </a:r>
          </a:p>
          <a:p>
            <a:pPr>
              <a:buNone/>
            </a:pPr>
            <a:r>
              <a:rPr lang="tr-TR" dirty="0" smtClean="0"/>
              <a:t>mağdurlarına özenle yaklaşmak ve aşırı kontrollü </a:t>
            </a:r>
          </a:p>
          <a:p>
            <a:pPr>
              <a:buNone/>
            </a:pPr>
            <a:r>
              <a:rPr lang="tr-TR" dirty="0" smtClean="0"/>
              <a:t>davranışlar sergileyen öğrenciyi eyleme dönük harekete</a:t>
            </a:r>
          </a:p>
          <a:p>
            <a:pPr>
              <a:buNone/>
            </a:pPr>
            <a:r>
              <a:rPr lang="tr-TR" dirty="0" smtClean="0"/>
              <a:t>geçirmek olmalıdır.</a:t>
            </a:r>
          </a:p>
          <a:p>
            <a:pPr algn="ctr">
              <a:buNone/>
            </a:pPr>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428604"/>
            <a:ext cx="8429684" cy="4401205"/>
          </a:xfrm>
          <a:prstGeom prst="rect">
            <a:avLst/>
          </a:prstGeom>
        </p:spPr>
        <p:txBody>
          <a:bodyPr wrap="square">
            <a:spAutoFit/>
          </a:bodyPr>
          <a:lstStyle/>
          <a:p>
            <a:r>
              <a:rPr lang="tr-TR" sz="2800" dirty="0" smtClean="0"/>
              <a:t>	Öğretmenler, öğrencilerin kontrolsüz davranışlarını disiplin sorunu olarak algılar ancak </a:t>
            </a:r>
          </a:p>
          <a:p>
            <a:r>
              <a:rPr lang="tr-TR" sz="2800" dirty="0" smtClean="0"/>
              <a:t>aşırı kontrollü davranışlarını sorun olarak algılamaz,</a:t>
            </a:r>
          </a:p>
          <a:p>
            <a:r>
              <a:rPr lang="tr-TR" sz="2800" dirty="0" smtClean="0"/>
              <a:t>hatta desteklerler.Fakat öğrencilerin gösterdiği aşırı kontrollü davranışlar, kendi öğrenmesini ve akademik ve sosyal gelişmesini olumsuz yönde etkilemektedir.</a:t>
            </a:r>
          </a:p>
          <a:p>
            <a:r>
              <a:rPr lang="tr-TR" sz="2800" dirty="0" smtClean="0"/>
              <a:t>	Öğretmen öğrencilerin aşırı kontrollü davranışlarını da bir disiplin sorunu olarak algılayıp çözmelidir.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457200" y="357166"/>
            <a:ext cx="8229600" cy="928694"/>
          </a:xfrm>
        </p:spPr>
        <p:txBody>
          <a:bodyPr/>
          <a:lstStyle/>
          <a:p>
            <a:r>
              <a:rPr lang="tr-TR" sz="2000" dirty="0" smtClean="0">
                <a:solidFill>
                  <a:srgbClr val="C00000"/>
                </a:solidFill>
              </a:rPr>
              <a:t>Öğrencilerin Kontrolsüz Davranışları        Öğrencilerin Aşırı Kontrollü Davranışları</a:t>
            </a:r>
            <a:endParaRPr lang="tr-TR" sz="2000" dirty="0">
              <a:solidFill>
                <a:srgbClr val="C00000"/>
              </a:solidFill>
            </a:endParaRPr>
          </a:p>
        </p:txBody>
      </p:sp>
      <p:sp>
        <p:nvSpPr>
          <p:cNvPr id="26627" name="Rectangle 3"/>
          <p:cNvSpPr>
            <a:spLocks noGrp="1"/>
          </p:cNvSpPr>
          <p:nvPr>
            <p:ph sz="half" idx="1"/>
          </p:nvPr>
        </p:nvSpPr>
        <p:spPr>
          <a:xfrm>
            <a:off x="142844" y="1500174"/>
            <a:ext cx="4038600" cy="4929222"/>
          </a:xfrm>
          <a:solidFill>
            <a:srgbClr val="92D050"/>
          </a:solidFill>
        </p:spPr>
        <p:txBody>
          <a:bodyPr/>
          <a:lstStyle/>
          <a:p>
            <a:pPr>
              <a:buNone/>
            </a:pPr>
            <a:r>
              <a:rPr lang="tr-TR" sz="2000" dirty="0" smtClean="0">
                <a:solidFill>
                  <a:schemeClr val="accent1"/>
                </a:solidFill>
              </a:rPr>
              <a:t>-</a:t>
            </a:r>
            <a:r>
              <a:rPr lang="tr-TR" sz="1800" dirty="0" smtClean="0">
                <a:solidFill>
                  <a:schemeClr val="accent1"/>
                </a:solidFill>
              </a:rPr>
              <a:t>Sınıfa gürültülü bir biçimde girmek</a:t>
            </a:r>
          </a:p>
          <a:p>
            <a:pPr>
              <a:buNone/>
            </a:pPr>
            <a:r>
              <a:rPr lang="tr-TR" sz="1800" dirty="0" smtClean="0">
                <a:solidFill>
                  <a:schemeClr val="accent1"/>
                </a:solidFill>
              </a:rPr>
              <a:t>-Başkalarına bağırmak</a:t>
            </a:r>
          </a:p>
          <a:p>
            <a:pPr>
              <a:buNone/>
            </a:pPr>
            <a:r>
              <a:rPr lang="tr-TR" sz="1800" dirty="0" smtClean="0">
                <a:solidFill>
                  <a:schemeClr val="accent1"/>
                </a:solidFill>
              </a:rPr>
              <a:t>-Otururken sıraya vurmak</a:t>
            </a:r>
          </a:p>
          <a:p>
            <a:pPr>
              <a:buNone/>
            </a:pPr>
            <a:r>
              <a:rPr lang="tr-TR" sz="1800" dirty="0" smtClean="0">
                <a:solidFill>
                  <a:schemeClr val="accent1"/>
                </a:solidFill>
              </a:rPr>
              <a:t>-Komik olmaya çalışmak</a:t>
            </a:r>
          </a:p>
          <a:p>
            <a:pPr>
              <a:buNone/>
            </a:pPr>
            <a:r>
              <a:rPr lang="tr-TR" sz="1800" dirty="0" smtClean="0">
                <a:solidFill>
                  <a:schemeClr val="accent1"/>
                </a:solidFill>
              </a:rPr>
              <a:t>-Derste sağa sola dönmek</a:t>
            </a:r>
          </a:p>
          <a:p>
            <a:pPr>
              <a:buNone/>
            </a:pPr>
            <a:r>
              <a:rPr lang="tr-TR" sz="1800" dirty="0" smtClean="0">
                <a:solidFill>
                  <a:schemeClr val="accent1"/>
                </a:solidFill>
              </a:rPr>
              <a:t>-Söz almadan konuşmak</a:t>
            </a:r>
          </a:p>
          <a:p>
            <a:pPr>
              <a:buNone/>
            </a:pPr>
            <a:r>
              <a:rPr lang="tr-TR" sz="1800" dirty="0" smtClean="0">
                <a:solidFill>
                  <a:schemeClr val="accent1"/>
                </a:solidFill>
              </a:rPr>
              <a:t>-Arkadaşı ile konuşmak ,</a:t>
            </a:r>
            <a:r>
              <a:rPr lang="tr-TR" sz="1800" dirty="0" err="1" smtClean="0">
                <a:solidFill>
                  <a:schemeClr val="accent1"/>
                </a:solidFill>
              </a:rPr>
              <a:t>fısıldaşmak</a:t>
            </a:r>
            <a:endParaRPr lang="tr-TR" sz="1800" dirty="0" smtClean="0">
              <a:solidFill>
                <a:schemeClr val="accent1"/>
              </a:solidFill>
            </a:endParaRPr>
          </a:p>
          <a:p>
            <a:pPr>
              <a:buNone/>
            </a:pPr>
            <a:r>
              <a:rPr lang="tr-TR" sz="1800" dirty="0" smtClean="0">
                <a:solidFill>
                  <a:schemeClr val="accent1"/>
                </a:solidFill>
              </a:rPr>
              <a:t>-İzinsiz yerinden kalkmak, dolaşmak</a:t>
            </a:r>
          </a:p>
          <a:p>
            <a:pPr>
              <a:buNone/>
            </a:pPr>
            <a:r>
              <a:rPr lang="tr-TR" sz="1800" dirty="0" smtClean="0">
                <a:solidFill>
                  <a:schemeClr val="accent1"/>
                </a:solidFill>
              </a:rPr>
              <a:t>-Dikkat dağıtmak</a:t>
            </a:r>
          </a:p>
          <a:p>
            <a:pPr>
              <a:buNone/>
            </a:pPr>
            <a:r>
              <a:rPr lang="tr-TR" sz="1800" dirty="0" smtClean="0">
                <a:solidFill>
                  <a:schemeClr val="accent1"/>
                </a:solidFill>
              </a:rPr>
              <a:t>-Sırayı dizleri ile kaldırmak</a:t>
            </a:r>
          </a:p>
          <a:p>
            <a:pPr>
              <a:buNone/>
            </a:pPr>
            <a:r>
              <a:rPr lang="tr-TR" sz="1800" dirty="0" smtClean="0">
                <a:solidFill>
                  <a:schemeClr val="accent1"/>
                </a:solidFill>
              </a:rPr>
              <a:t>-Şarkı söylemek ya da mırıldanmak</a:t>
            </a:r>
          </a:p>
          <a:p>
            <a:pPr>
              <a:buNone/>
            </a:pPr>
            <a:r>
              <a:rPr lang="tr-TR" sz="1800" dirty="0" smtClean="0">
                <a:solidFill>
                  <a:schemeClr val="accent1"/>
                </a:solidFill>
              </a:rPr>
              <a:t>-Sürekli nesnelerle oynamak</a:t>
            </a:r>
          </a:p>
          <a:p>
            <a:pPr>
              <a:buNone/>
            </a:pPr>
            <a:r>
              <a:rPr lang="tr-TR" sz="1800" dirty="0" smtClean="0">
                <a:solidFill>
                  <a:schemeClr val="accent1"/>
                </a:solidFill>
              </a:rPr>
              <a:t>-Sınıfta etrafa kağıt uçaklar fırlatmak</a:t>
            </a:r>
          </a:p>
          <a:p>
            <a:pPr>
              <a:buNone/>
            </a:pPr>
            <a:r>
              <a:rPr lang="tr-TR" sz="1800" dirty="0" smtClean="0">
                <a:solidFill>
                  <a:schemeClr val="accent1"/>
                </a:solidFill>
              </a:rPr>
              <a:t>-Öğrencilerin çalışmasına müdahale </a:t>
            </a:r>
          </a:p>
          <a:p>
            <a:pPr>
              <a:buNone/>
            </a:pPr>
            <a:r>
              <a:rPr lang="tr-TR" sz="1800" dirty="0" smtClean="0">
                <a:solidFill>
                  <a:schemeClr val="accent1"/>
                </a:solidFill>
              </a:rPr>
              <a:t> etmek</a:t>
            </a:r>
          </a:p>
          <a:p>
            <a:pPr>
              <a:buNone/>
            </a:pPr>
            <a:r>
              <a:rPr lang="tr-TR" sz="1800" dirty="0" smtClean="0"/>
              <a:t>	</a:t>
            </a:r>
            <a:r>
              <a:rPr lang="tr-TR" dirty="0" smtClean="0"/>
              <a:t>	</a:t>
            </a:r>
          </a:p>
        </p:txBody>
      </p:sp>
      <p:sp>
        <p:nvSpPr>
          <p:cNvPr id="7" name="6 İçerik Yer Tutucusu"/>
          <p:cNvSpPr>
            <a:spLocks noGrp="1"/>
          </p:cNvSpPr>
          <p:nvPr>
            <p:ph sz="half" idx="2"/>
          </p:nvPr>
        </p:nvSpPr>
        <p:spPr>
          <a:xfrm>
            <a:off x="4643438" y="1500174"/>
            <a:ext cx="4038600" cy="4783313"/>
          </a:xfrm>
          <a:solidFill>
            <a:srgbClr val="0070C0"/>
          </a:solidFill>
        </p:spPr>
        <p:txBody>
          <a:bodyPr/>
          <a:lstStyle/>
          <a:p>
            <a:pPr>
              <a:buNone/>
            </a:pPr>
            <a:r>
              <a:rPr lang="tr-TR" sz="1800" dirty="0" smtClean="0">
                <a:solidFill>
                  <a:srgbClr val="FFFF00"/>
                </a:solidFill>
              </a:rPr>
              <a:t>-Yeni durumlara karşı korku içinde </a:t>
            </a:r>
          </a:p>
          <a:p>
            <a:pPr>
              <a:buNone/>
            </a:pPr>
            <a:r>
              <a:rPr lang="tr-TR" sz="1800" dirty="0" smtClean="0">
                <a:solidFill>
                  <a:srgbClr val="FFFF00"/>
                </a:solidFill>
              </a:rPr>
              <a:t>olmak</a:t>
            </a:r>
          </a:p>
          <a:p>
            <a:pPr>
              <a:buNone/>
            </a:pPr>
            <a:r>
              <a:rPr lang="tr-TR" sz="1800" dirty="0" smtClean="0">
                <a:solidFill>
                  <a:srgbClr val="FFFF00"/>
                </a:solidFill>
              </a:rPr>
              <a:t>-Çekingenlik</a:t>
            </a:r>
          </a:p>
          <a:p>
            <a:pPr>
              <a:buNone/>
            </a:pPr>
            <a:r>
              <a:rPr lang="tr-TR" sz="1800" dirty="0" smtClean="0">
                <a:solidFill>
                  <a:srgbClr val="FFFF00"/>
                </a:solidFill>
              </a:rPr>
              <a:t>-Uç noktada utangaçlık</a:t>
            </a:r>
          </a:p>
          <a:p>
            <a:pPr>
              <a:buNone/>
            </a:pPr>
            <a:r>
              <a:rPr lang="tr-TR" sz="1800" dirty="0" smtClean="0">
                <a:solidFill>
                  <a:srgbClr val="FFFF00"/>
                </a:solidFill>
              </a:rPr>
              <a:t>-Aşırı akademik çalışmalar</a:t>
            </a:r>
          </a:p>
          <a:p>
            <a:pPr>
              <a:buNone/>
            </a:pPr>
            <a:r>
              <a:rPr lang="tr-TR" sz="1800" dirty="0" smtClean="0">
                <a:solidFill>
                  <a:srgbClr val="FFFF00"/>
                </a:solidFill>
              </a:rPr>
              <a:t>-Sıklıkla hayallere dalma</a:t>
            </a:r>
          </a:p>
          <a:p>
            <a:pPr>
              <a:buNone/>
            </a:pPr>
            <a:r>
              <a:rPr lang="tr-TR" sz="1800" dirty="0" smtClean="0">
                <a:solidFill>
                  <a:srgbClr val="FFFF00"/>
                </a:solidFill>
              </a:rPr>
              <a:t>-Yersiz kaygılanma</a:t>
            </a:r>
          </a:p>
          <a:p>
            <a:pPr>
              <a:buNone/>
            </a:pPr>
            <a:r>
              <a:rPr lang="tr-TR" sz="1800" dirty="0" smtClean="0">
                <a:solidFill>
                  <a:srgbClr val="FFFF00"/>
                </a:solidFill>
              </a:rPr>
              <a:t>-Zayıf  öğrenme  dürtüsü</a:t>
            </a:r>
          </a:p>
          <a:p>
            <a:pPr>
              <a:buNone/>
            </a:pPr>
            <a:r>
              <a:rPr lang="tr-TR" sz="1800" dirty="0" smtClean="0">
                <a:solidFill>
                  <a:srgbClr val="FFFF00"/>
                </a:solidFill>
              </a:rPr>
              <a:t>-Kılı kırk yarma</a:t>
            </a:r>
          </a:p>
          <a:p>
            <a:pPr>
              <a:buNone/>
            </a:pPr>
            <a:r>
              <a:rPr lang="tr-TR" sz="1800" dirty="0" smtClean="0">
                <a:solidFill>
                  <a:srgbClr val="FFFF00"/>
                </a:solidFill>
              </a:rPr>
              <a:t>-Akademik performansa  ilişkin yersiz </a:t>
            </a:r>
          </a:p>
          <a:p>
            <a:pPr>
              <a:buNone/>
            </a:pPr>
            <a:r>
              <a:rPr lang="tr-TR" sz="1800" dirty="0" smtClean="0">
                <a:solidFill>
                  <a:srgbClr val="FFFF00"/>
                </a:solidFill>
              </a:rPr>
              <a:t>Kaygı</a:t>
            </a:r>
          </a:p>
          <a:p>
            <a:pPr>
              <a:buNone/>
            </a:pPr>
            <a:r>
              <a:rPr lang="tr-TR" sz="1800" dirty="0" smtClean="0">
                <a:solidFill>
                  <a:srgbClr val="FFFF00"/>
                </a:solidFill>
              </a:rPr>
              <a:t>-Aşırı mükemmel öğrenci olma isteği</a:t>
            </a:r>
          </a:p>
          <a:p>
            <a:pPr>
              <a:buNone/>
            </a:pPr>
            <a:r>
              <a:rPr lang="tr-TR" sz="1800" dirty="0" smtClean="0">
                <a:solidFill>
                  <a:srgbClr val="FFFF00"/>
                </a:solidFill>
              </a:rPr>
              <a:t>-Kabul görme  ve övgüye zayıf tepki </a:t>
            </a:r>
          </a:p>
          <a:p>
            <a:pPr>
              <a:buNone/>
            </a:pPr>
            <a:r>
              <a:rPr lang="tr-TR" sz="1800" dirty="0" smtClean="0">
                <a:solidFill>
                  <a:srgbClr val="FFFF00"/>
                </a:solidFill>
              </a:rPr>
              <a:t>Verme</a:t>
            </a:r>
          </a:p>
          <a:p>
            <a:pPr>
              <a:buNone/>
            </a:pPr>
            <a:endParaRPr lang="tr-TR" sz="1800" dirty="0"/>
          </a:p>
        </p:txBody>
      </p:sp>
      <p:sp>
        <p:nvSpPr>
          <p:cNvPr id="3" name="2 Dikdörtgen"/>
          <p:cNvSpPr/>
          <p:nvPr/>
        </p:nvSpPr>
        <p:spPr>
          <a:xfrm>
            <a:off x="642910" y="285728"/>
            <a:ext cx="8215370" cy="523220"/>
          </a:xfrm>
          <a:prstGeom prst="rect">
            <a:avLst/>
          </a:prstGeom>
        </p:spPr>
        <p:txBody>
          <a:bodyPr wrap="square">
            <a:spAutoFit/>
          </a:bodyPr>
          <a:lstStyle/>
          <a:p>
            <a:endParaRPr lang="tr-T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704088"/>
            <a:ext cx="8229600" cy="581772"/>
          </a:xfrm>
        </p:spPr>
        <p:txBody>
          <a:bodyPr/>
          <a:lstStyle/>
          <a:p>
            <a:r>
              <a:rPr lang="tr-TR" sz="1800" dirty="0" smtClean="0">
                <a:solidFill>
                  <a:srgbClr val="C00000"/>
                </a:solidFill>
              </a:rPr>
              <a:t>Öğrencilerin Kontrolsüz Davranışları        Öğrencilerin Aşırı Kontrollü Davranışları</a:t>
            </a:r>
            <a:endParaRPr lang="tr-TR" sz="1800" dirty="0"/>
          </a:p>
        </p:txBody>
      </p:sp>
      <p:sp>
        <p:nvSpPr>
          <p:cNvPr id="26627" name="Rectangle 3"/>
          <p:cNvSpPr>
            <a:spLocks noGrp="1"/>
          </p:cNvSpPr>
          <p:nvPr>
            <p:ph sz="half" idx="1"/>
          </p:nvPr>
        </p:nvSpPr>
        <p:spPr>
          <a:xfrm>
            <a:off x="214282" y="1500174"/>
            <a:ext cx="3643338" cy="4434840"/>
          </a:xfrm>
          <a:solidFill>
            <a:srgbClr val="92D050"/>
          </a:solidFill>
        </p:spPr>
        <p:txBody>
          <a:bodyPr/>
          <a:lstStyle/>
          <a:p>
            <a:pPr>
              <a:buNone/>
            </a:pPr>
            <a:r>
              <a:rPr lang="tr-TR" sz="1800" dirty="0" smtClean="0">
                <a:solidFill>
                  <a:srgbClr val="FF0000"/>
                </a:solidFill>
              </a:rPr>
              <a:t>-Öğrencileri kızdırmak</a:t>
            </a:r>
          </a:p>
          <a:p>
            <a:pPr>
              <a:buNone/>
            </a:pPr>
            <a:r>
              <a:rPr lang="tr-TR" sz="1800" dirty="0" smtClean="0">
                <a:solidFill>
                  <a:srgbClr val="FF0000"/>
                </a:solidFill>
              </a:rPr>
              <a:t>-Huysuzluk patlamaları </a:t>
            </a:r>
          </a:p>
          <a:p>
            <a:pPr>
              <a:spcBef>
                <a:spcPts val="0"/>
              </a:spcBef>
              <a:buNone/>
            </a:pPr>
            <a:r>
              <a:rPr lang="tr-TR" sz="1800" dirty="0" smtClean="0">
                <a:solidFill>
                  <a:srgbClr val="FF0000"/>
                </a:solidFill>
              </a:rPr>
              <a:t>-Hırsızlık</a:t>
            </a:r>
            <a:r>
              <a:rPr lang="tr-TR" dirty="0" smtClean="0">
                <a:solidFill>
                  <a:srgbClr val="FF0000"/>
                </a:solidFill>
              </a:rPr>
              <a:t>	  </a:t>
            </a:r>
          </a:p>
          <a:p>
            <a:pPr>
              <a:spcBef>
                <a:spcPts val="0"/>
              </a:spcBef>
              <a:buNone/>
            </a:pPr>
            <a:r>
              <a:rPr lang="tr-TR" sz="1800" dirty="0" smtClean="0">
                <a:solidFill>
                  <a:srgbClr val="FF0000"/>
                </a:solidFill>
              </a:rPr>
              <a:t>-İlgisiz yorumlarda bulunmak</a:t>
            </a:r>
          </a:p>
          <a:p>
            <a:pPr>
              <a:spcBef>
                <a:spcPts val="0"/>
              </a:spcBef>
              <a:buNone/>
            </a:pPr>
            <a:r>
              <a:rPr lang="tr-TR" sz="1800" dirty="0" smtClean="0">
                <a:solidFill>
                  <a:srgbClr val="FF0000"/>
                </a:solidFill>
              </a:rPr>
              <a:t>-Mala zarar vermek</a:t>
            </a:r>
          </a:p>
          <a:p>
            <a:pPr>
              <a:spcBef>
                <a:spcPts val="0"/>
              </a:spcBef>
              <a:buNone/>
            </a:pPr>
            <a:r>
              <a:rPr lang="tr-TR" sz="1800" dirty="0" smtClean="0">
                <a:solidFill>
                  <a:srgbClr val="FF0000"/>
                </a:solidFill>
              </a:rPr>
              <a:t>-Sınıftan kaçmak</a:t>
            </a:r>
          </a:p>
          <a:p>
            <a:pPr>
              <a:spcBef>
                <a:spcPts val="0"/>
              </a:spcBef>
              <a:buNone/>
            </a:pPr>
            <a:r>
              <a:rPr lang="tr-TR" sz="1800" dirty="0" smtClean="0">
                <a:solidFill>
                  <a:srgbClr val="FF0000"/>
                </a:solidFill>
              </a:rPr>
              <a:t>-Kıyafet kurallarına uymamak</a:t>
            </a:r>
          </a:p>
          <a:p>
            <a:pPr>
              <a:spcBef>
                <a:spcPts val="0"/>
              </a:spcBef>
              <a:buNone/>
            </a:pPr>
            <a:r>
              <a:rPr lang="tr-TR" sz="1800" dirty="0" smtClean="0">
                <a:solidFill>
                  <a:srgbClr val="FF0000"/>
                </a:solidFill>
              </a:rPr>
              <a:t>-Derslere geç gelmek</a:t>
            </a:r>
          </a:p>
          <a:p>
            <a:pPr>
              <a:spcBef>
                <a:spcPts val="0"/>
              </a:spcBef>
              <a:buNone/>
            </a:pPr>
            <a:r>
              <a:rPr lang="tr-TR" sz="1800" dirty="0" smtClean="0">
                <a:solidFill>
                  <a:srgbClr val="FF0000"/>
                </a:solidFill>
              </a:rPr>
              <a:t>-Saygısız ifadelerde bulunmak</a:t>
            </a:r>
          </a:p>
          <a:p>
            <a:pPr>
              <a:spcBef>
                <a:spcPts val="0"/>
              </a:spcBef>
              <a:buNone/>
            </a:pPr>
            <a:r>
              <a:rPr lang="tr-TR" sz="1800" dirty="0" smtClean="0">
                <a:solidFill>
                  <a:srgbClr val="FF0000"/>
                </a:solidFill>
              </a:rPr>
              <a:t>-Sigara içmek</a:t>
            </a:r>
          </a:p>
          <a:p>
            <a:pPr>
              <a:spcBef>
                <a:spcPts val="0"/>
              </a:spcBef>
              <a:buNone/>
            </a:pPr>
            <a:r>
              <a:rPr lang="tr-TR" sz="1800" dirty="0" smtClean="0">
                <a:solidFill>
                  <a:srgbClr val="FF0000"/>
                </a:solidFill>
              </a:rPr>
              <a:t>-Okul koridorlarında yarışmak</a:t>
            </a:r>
          </a:p>
          <a:p>
            <a:pPr>
              <a:spcBef>
                <a:spcPts val="0"/>
              </a:spcBef>
              <a:buNone/>
            </a:pPr>
            <a:r>
              <a:rPr lang="tr-TR" sz="1800" dirty="0" smtClean="0">
                <a:solidFill>
                  <a:srgbClr val="FF0000"/>
                </a:solidFill>
              </a:rPr>
              <a:t>-Okul malına zarar vermek</a:t>
            </a:r>
          </a:p>
          <a:p>
            <a:pPr>
              <a:spcBef>
                <a:spcPts val="0"/>
              </a:spcBef>
              <a:buNone/>
            </a:pPr>
            <a:r>
              <a:rPr lang="tr-TR" sz="1800" dirty="0" smtClean="0">
                <a:solidFill>
                  <a:srgbClr val="FF0000"/>
                </a:solidFill>
              </a:rPr>
              <a:t>-Öğretmene ve arkadaşlarına sözlü </a:t>
            </a:r>
          </a:p>
          <a:p>
            <a:pPr>
              <a:spcBef>
                <a:spcPts val="0"/>
              </a:spcBef>
              <a:buNone/>
            </a:pPr>
            <a:r>
              <a:rPr lang="tr-TR" sz="1800" dirty="0" smtClean="0">
                <a:solidFill>
                  <a:srgbClr val="FF0000"/>
                </a:solidFill>
              </a:rPr>
              <a:t>ve fiziksel tacizde bulunmak</a:t>
            </a:r>
          </a:p>
        </p:txBody>
      </p:sp>
      <p:sp>
        <p:nvSpPr>
          <p:cNvPr id="5" name="4 İçerik Yer Tutucusu"/>
          <p:cNvSpPr>
            <a:spLocks noGrp="1"/>
          </p:cNvSpPr>
          <p:nvPr>
            <p:ph sz="half" idx="2"/>
          </p:nvPr>
        </p:nvSpPr>
        <p:spPr>
          <a:xfrm>
            <a:off x="4286248" y="1428736"/>
            <a:ext cx="4038600" cy="4577716"/>
          </a:xfrm>
          <a:solidFill>
            <a:srgbClr val="0070C0"/>
          </a:solidFill>
        </p:spPr>
        <p:txBody>
          <a:bodyPr/>
          <a:lstStyle/>
          <a:p>
            <a:pPr>
              <a:buNone/>
            </a:pPr>
            <a:r>
              <a:rPr lang="tr-TR" sz="1800" dirty="0" smtClean="0">
                <a:solidFill>
                  <a:srgbClr val="FFFF00"/>
                </a:solidFill>
              </a:rPr>
              <a:t>-Sınıf öğretmenine aşırı bağlanma</a:t>
            </a:r>
          </a:p>
          <a:p>
            <a:pPr>
              <a:buNone/>
            </a:pPr>
            <a:r>
              <a:rPr lang="tr-TR" sz="1800" dirty="0" smtClean="0">
                <a:solidFill>
                  <a:srgbClr val="FFFF00"/>
                </a:solidFill>
              </a:rPr>
              <a:t>-Yardım istememe </a:t>
            </a:r>
          </a:p>
          <a:p>
            <a:pPr>
              <a:buNone/>
            </a:pPr>
            <a:r>
              <a:rPr lang="tr-TR" sz="1800" dirty="0" smtClean="0">
                <a:solidFill>
                  <a:srgbClr val="FFFF00"/>
                </a:solidFill>
              </a:rPr>
              <a:t>-Göz göze gelememe</a:t>
            </a:r>
          </a:p>
          <a:p>
            <a:pPr>
              <a:buNone/>
            </a:pPr>
            <a:r>
              <a:rPr lang="tr-TR" sz="1800" dirty="0" smtClean="0">
                <a:solidFill>
                  <a:srgbClr val="FFFF00"/>
                </a:solidFill>
              </a:rPr>
              <a:t>-Cümlenin ortasında iken konuşmanın </a:t>
            </a:r>
          </a:p>
          <a:p>
            <a:pPr>
              <a:buNone/>
            </a:pPr>
            <a:r>
              <a:rPr lang="tr-TR" sz="1800" dirty="0" smtClean="0">
                <a:solidFill>
                  <a:srgbClr val="FFFF00"/>
                </a:solidFill>
              </a:rPr>
              <a:t>kesilmesi</a:t>
            </a:r>
          </a:p>
          <a:p>
            <a:pPr>
              <a:buNone/>
            </a:pPr>
            <a:r>
              <a:rPr lang="tr-TR" sz="1800" dirty="0" smtClean="0">
                <a:solidFill>
                  <a:srgbClr val="FFFF00"/>
                </a:solidFill>
              </a:rPr>
              <a:t>-Sorulara ilgisiz yanıt verme</a:t>
            </a:r>
          </a:p>
          <a:p>
            <a:pPr>
              <a:buNone/>
            </a:pPr>
            <a:r>
              <a:rPr lang="tr-TR" sz="1800" dirty="0" smtClean="0">
                <a:solidFill>
                  <a:srgbClr val="FFFF00"/>
                </a:solidFill>
              </a:rPr>
              <a:t>-İşten kaçınma</a:t>
            </a:r>
          </a:p>
          <a:p>
            <a:pPr>
              <a:buNone/>
            </a:pPr>
            <a:r>
              <a:rPr lang="tr-TR" sz="1800" dirty="0" smtClean="0">
                <a:solidFill>
                  <a:srgbClr val="FFFF00"/>
                </a:solidFill>
              </a:rPr>
              <a:t>-Diğer öğrencilerle bağlantı kesikliği</a:t>
            </a:r>
          </a:p>
          <a:p>
            <a:pPr>
              <a:buNone/>
            </a:pPr>
            <a:r>
              <a:rPr lang="tr-TR" sz="1800" dirty="0" smtClean="0">
                <a:solidFill>
                  <a:srgbClr val="FFFF00"/>
                </a:solidFill>
              </a:rPr>
              <a:t>-Yalnız kalma</a:t>
            </a:r>
          </a:p>
          <a:p>
            <a:pPr>
              <a:buNone/>
            </a:pPr>
            <a:r>
              <a:rPr lang="tr-TR" sz="1800" dirty="0" smtClean="0">
                <a:solidFill>
                  <a:srgbClr val="FFFF00"/>
                </a:solidFill>
              </a:rPr>
              <a:t>-Okul oyunlarından uzak durma</a:t>
            </a:r>
          </a:p>
          <a:p>
            <a:pPr>
              <a:buNone/>
            </a:pPr>
            <a:r>
              <a:rPr lang="tr-TR" sz="1800" dirty="0" smtClean="0">
                <a:solidFill>
                  <a:srgbClr val="FFFF00"/>
                </a:solidFill>
              </a:rPr>
              <a:t>-Ders aralarında yalnızlık</a:t>
            </a:r>
          </a:p>
          <a:p>
            <a:pPr>
              <a:buNone/>
            </a:pPr>
            <a:r>
              <a:rPr lang="tr-TR" sz="1800" dirty="0" smtClean="0">
                <a:solidFill>
                  <a:srgbClr val="FFFF00"/>
                </a:solidFill>
              </a:rPr>
              <a:t>-Okul etkinliklerinde yer almama</a:t>
            </a:r>
          </a:p>
          <a:p>
            <a:pPr>
              <a:buNone/>
            </a:pPr>
            <a:r>
              <a:rPr lang="tr-TR" sz="1800" dirty="0" smtClean="0">
                <a:solidFill>
                  <a:srgbClr val="FFFF00"/>
                </a:solidFill>
              </a:rPr>
              <a:t>-Arkadaşsızlık</a:t>
            </a:r>
            <a:endParaRPr lang="tr-TR" sz="1800" dirty="0">
              <a:solidFill>
                <a:srgbClr val="FFFF00"/>
              </a:solidFill>
            </a:endParaRPr>
          </a:p>
        </p:txBody>
      </p:sp>
      <p:sp>
        <p:nvSpPr>
          <p:cNvPr id="3" name="2 Dikdörtgen"/>
          <p:cNvSpPr/>
          <p:nvPr/>
        </p:nvSpPr>
        <p:spPr>
          <a:xfrm>
            <a:off x="0" y="285728"/>
            <a:ext cx="9501222" cy="5693866"/>
          </a:xfrm>
          <a:prstGeom prst="rect">
            <a:avLst/>
          </a:prstGeom>
        </p:spPr>
        <p:txBody>
          <a:bodyPr wrap="square">
            <a:spAutoFit/>
          </a:bodyPr>
          <a:lstStyle/>
          <a:p>
            <a:r>
              <a:rPr lang="tr-TR" sz="2800" dirty="0" smtClean="0"/>
              <a:t>    </a:t>
            </a:r>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smtClean="0"/>
          </a:p>
          <a:p>
            <a:endParaRPr lang="tr-T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457200" y="357166"/>
            <a:ext cx="8229600" cy="571504"/>
          </a:xfrm>
        </p:spPr>
        <p:txBody>
          <a:bodyPr/>
          <a:lstStyle/>
          <a:p>
            <a:r>
              <a:rPr lang="tr-TR" sz="1800" dirty="0" smtClean="0">
                <a:solidFill>
                  <a:srgbClr val="FF0000"/>
                </a:solidFill>
              </a:rPr>
              <a:t>Öğretmenlerin  Kontrolsüz Davranışları             Öğretmenlerin Aşırı Kontrollü Davranışları</a:t>
            </a:r>
            <a:endParaRPr lang="tr-TR" sz="1800" dirty="0">
              <a:solidFill>
                <a:srgbClr val="FF0000"/>
              </a:solidFill>
            </a:endParaRPr>
          </a:p>
        </p:txBody>
      </p:sp>
      <p:sp>
        <p:nvSpPr>
          <p:cNvPr id="8" name="7 İçerik Yer Tutucusu"/>
          <p:cNvSpPr>
            <a:spLocks noGrp="1"/>
          </p:cNvSpPr>
          <p:nvPr>
            <p:ph sz="half" idx="1"/>
          </p:nvPr>
        </p:nvSpPr>
        <p:spPr>
          <a:xfrm>
            <a:off x="357158" y="1071546"/>
            <a:ext cx="4138642" cy="5283379"/>
          </a:xfrm>
        </p:spPr>
        <p:txBody>
          <a:bodyPr/>
          <a:lstStyle/>
          <a:p>
            <a:pPr>
              <a:buNone/>
            </a:pPr>
            <a:r>
              <a:rPr lang="tr-TR" sz="1800" dirty="0" smtClean="0"/>
              <a:t>-Öğrencilere bağırmak</a:t>
            </a:r>
          </a:p>
          <a:p>
            <a:pPr>
              <a:buNone/>
            </a:pPr>
            <a:r>
              <a:rPr lang="tr-TR" sz="1800" dirty="0" smtClean="0"/>
              <a:t>-Emretmek,hükmetmek,kontrol etmek</a:t>
            </a:r>
          </a:p>
          <a:p>
            <a:pPr>
              <a:buNone/>
            </a:pPr>
            <a:r>
              <a:rPr lang="tr-TR" sz="1800" dirty="0" smtClean="0"/>
              <a:t>-Alaycılığı ve küçümsemeyi kontrol </a:t>
            </a:r>
          </a:p>
          <a:p>
            <a:pPr>
              <a:buNone/>
            </a:pPr>
            <a:r>
              <a:rPr lang="tr-TR" sz="1800" dirty="0" smtClean="0"/>
              <a:t>aracı olarak uygulamak</a:t>
            </a:r>
          </a:p>
          <a:p>
            <a:pPr>
              <a:buNone/>
            </a:pPr>
            <a:r>
              <a:rPr lang="tr-TR" sz="1800" dirty="0" smtClean="0"/>
              <a:t>-Dalga geçmek , azarlamak , eleştirmek</a:t>
            </a:r>
          </a:p>
          <a:p>
            <a:pPr>
              <a:buNone/>
            </a:pPr>
            <a:r>
              <a:rPr lang="tr-TR" sz="1800" dirty="0" smtClean="0"/>
              <a:t>-Öğrencileri “donuk”, “zayıf”, “tembel” </a:t>
            </a:r>
          </a:p>
          <a:p>
            <a:pPr>
              <a:buNone/>
            </a:pPr>
            <a:r>
              <a:rPr lang="tr-TR" sz="1800" dirty="0" smtClean="0"/>
              <a:t>vb. olarak nitelemek</a:t>
            </a:r>
          </a:p>
          <a:p>
            <a:pPr>
              <a:buNone/>
            </a:pPr>
            <a:r>
              <a:rPr lang="tr-TR" sz="1800" dirty="0" smtClean="0"/>
              <a:t>-Hayır demekte zorlanırlar</a:t>
            </a:r>
          </a:p>
          <a:p>
            <a:pPr>
              <a:buNone/>
            </a:pPr>
            <a:r>
              <a:rPr lang="tr-TR" sz="1800" dirty="0" smtClean="0"/>
              <a:t>-Öğrencileri gözden çıkarmak</a:t>
            </a:r>
          </a:p>
          <a:p>
            <a:pPr>
              <a:buNone/>
            </a:pPr>
            <a:r>
              <a:rPr lang="tr-TR" sz="1800" dirty="0" smtClean="0"/>
              <a:t>-Konu iyice öğretilmeden diğer derse </a:t>
            </a:r>
          </a:p>
          <a:p>
            <a:pPr>
              <a:buNone/>
            </a:pPr>
            <a:r>
              <a:rPr lang="tr-TR" sz="1800" dirty="0" smtClean="0"/>
              <a:t>Geçmek</a:t>
            </a:r>
          </a:p>
          <a:p>
            <a:pPr>
              <a:buNone/>
            </a:pPr>
            <a:r>
              <a:rPr lang="tr-TR" sz="1800" dirty="0" smtClean="0"/>
              <a:t>-Öğrencileri birbiriyle kıyaslamak</a:t>
            </a:r>
          </a:p>
          <a:p>
            <a:pPr>
              <a:buNone/>
            </a:pPr>
            <a:r>
              <a:rPr lang="tr-TR" sz="1800" dirty="0" smtClean="0"/>
              <a:t>-Öğrenci ayırımı yapmak</a:t>
            </a:r>
          </a:p>
          <a:p>
            <a:pPr>
              <a:buNone/>
            </a:pPr>
            <a:r>
              <a:rPr lang="tr-TR" sz="1800" dirty="0" smtClean="0"/>
              <a:t>-Ders anlatımında sabırsızlık</a:t>
            </a:r>
          </a:p>
          <a:p>
            <a:pPr>
              <a:buNone/>
            </a:pPr>
            <a:endParaRPr lang="tr-TR" sz="1800" dirty="0"/>
          </a:p>
        </p:txBody>
      </p:sp>
      <p:sp>
        <p:nvSpPr>
          <p:cNvPr id="9" name="8 İçerik Yer Tutucusu"/>
          <p:cNvSpPr>
            <a:spLocks noGrp="1"/>
          </p:cNvSpPr>
          <p:nvPr>
            <p:ph sz="half" idx="2"/>
          </p:nvPr>
        </p:nvSpPr>
        <p:spPr>
          <a:xfrm>
            <a:off x="4648200" y="1071546"/>
            <a:ext cx="4038600" cy="5283379"/>
          </a:xfrm>
        </p:spPr>
        <p:txBody>
          <a:bodyPr/>
          <a:lstStyle/>
          <a:p>
            <a:pPr>
              <a:buNone/>
            </a:pPr>
            <a:r>
              <a:rPr lang="tr-TR" sz="1800" dirty="0" smtClean="0"/>
              <a:t>-Utangaç ve sıkılgandırlar</a:t>
            </a:r>
          </a:p>
          <a:p>
            <a:pPr>
              <a:buNone/>
            </a:pPr>
            <a:r>
              <a:rPr lang="tr-TR" sz="1800" dirty="0" smtClean="0"/>
              <a:t>-Çekingendirler</a:t>
            </a:r>
          </a:p>
          <a:p>
            <a:pPr>
              <a:buNone/>
            </a:pPr>
            <a:r>
              <a:rPr lang="tr-TR" sz="1800" dirty="0" smtClean="0"/>
              <a:t>-Memnun etmek için aşırı kaygı </a:t>
            </a:r>
          </a:p>
          <a:p>
            <a:pPr>
              <a:buNone/>
            </a:pPr>
            <a:r>
              <a:rPr lang="tr-TR" sz="1800" dirty="0" smtClean="0"/>
              <a:t>İçindedirler</a:t>
            </a:r>
          </a:p>
          <a:p>
            <a:pPr>
              <a:buNone/>
            </a:pPr>
            <a:r>
              <a:rPr lang="tr-TR" sz="1800" dirty="0" smtClean="0"/>
              <a:t>-Mükemmeliyetçidirler</a:t>
            </a:r>
          </a:p>
          <a:p>
            <a:pPr>
              <a:buNone/>
            </a:pPr>
            <a:r>
              <a:rPr lang="tr-TR" sz="1800" dirty="0" smtClean="0"/>
              <a:t>-Değişimden nefret ederler</a:t>
            </a:r>
          </a:p>
          <a:p>
            <a:pPr>
              <a:buNone/>
            </a:pPr>
            <a:r>
              <a:rPr lang="tr-TR" sz="1800" dirty="0" smtClean="0"/>
              <a:t>-Öğrencilerden korkarlar</a:t>
            </a:r>
          </a:p>
          <a:p>
            <a:pPr>
              <a:buNone/>
            </a:pPr>
            <a:r>
              <a:rPr lang="tr-TR" sz="1800" dirty="0" smtClean="0"/>
              <a:t>-Öğretmenler odasından uzak dururlar</a:t>
            </a:r>
          </a:p>
          <a:p>
            <a:pPr>
              <a:buNone/>
            </a:pPr>
            <a:r>
              <a:rPr lang="tr-TR" sz="1800" dirty="0" smtClean="0"/>
              <a:t>-Büyük akademik başarı isterler</a:t>
            </a:r>
          </a:p>
          <a:p>
            <a:pPr>
              <a:buNone/>
            </a:pPr>
            <a:r>
              <a:rPr lang="tr-TR" sz="1800" dirty="0" smtClean="0"/>
              <a:t>-Öğrencilerin istenmeyen </a:t>
            </a:r>
          </a:p>
          <a:p>
            <a:pPr>
              <a:buNone/>
            </a:pPr>
            <a:r>
              <a:rPr lang="tr-TR" sz="1800" dirty="0" smtClean="0"/>
              <a:t>davranışlarına  göz yumarlar</a:t>
            </a:r>
          </a:p>
          <a:p>
            <a:pPr>
              <a:buNone/>
            </a:pPr>
            <a:r>
              <a:rPr lang="tr-TR" sz="1800" dirty="0" smtClean="0"/>
              <a:t>-Tutarsızdırlar</a:t>
            </a:r>
          </a:p>
          <a:p>
            <a:pPr>
              <a:buNone/>
            </a:pPr>
            <a:r>
              <a:rPr lang="tr-TR" sz="1800" dirty="0" smtClean="0"/>
              <a:t>-Kendilerinden emin değildirler</a:t>
            </a:r>
          </a:p>
          <a:p>
            <a:pPr>
              <a:buNone/>
            </a:pPr>
            <a:r>
              <a:rPr lang="tr-TR" sz="1800" dirty="0" smtClean="0"/>
              <a:t>-Sınav sonuçları üzerinde gereksiz </a:t>
            </a:r>
          </a:p>
          <a:p>
            <a:pPr>
              <a:buNone/>
            </a:pPr>
            <a:r>
              <a:rPr lang="tr-TR" sz="1800" dirty="0" smtClean="0"/>
              <a:t>kaygılanırlar</a:t>
            </a:r>
          </a:p>
          <a:p>
            <a:pPr>
              <a:buNone/>
            </a:pPr>
            <a:endParaRPr lang="tr-TR" sz="1800" dirty="0" smtClean="0"/>
          </a:p>
          <a:p>
            <a:pPr>
              <a:buNone/>
            </a:pPr>
            <a:endParaRPr lang="tr-TR" sz="1800" dirty="0" smtClean="0"/>
          </a:p>
          <a:p>
            <a:pPr>
              <a:buFontTx/>
              <a:buChar char="-"/>
            </a:pPr>
            <a:endParaRPr lang="tr-T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r>
              <a:rPr lang="tr-TR" sz="2800" dirty="0" smtClean="0"/>
              <a:t>Sınıfta Disiplin Sorunu Çıkmasını Önleyici Yöntemler:</a:t>
            </a:r>
          </a:p>
          <a:p>
            <a:pPr>
              <a:buNone/>
            </a:pPr>
            <a:r>
              <a:rPr lang="tr-TR" sz="1800" dirty="0" smtClean="0"/>
              <a:t>-</a:t>
            </a:r>
            <a:r>
              <a:rPr lang="tr-TR" sz="1800" u="sng" dirty="0" smtClean="0"/>
              <a:t>Öğrencilerle birlikte sınıf kurallarının belirlenmesi: </a:t>
            </a:r>
          </a:p>
          <a:p>
            <a:pPr>
              <a:buNone/>
            </a:pPr>
            <a:r>
              <a:rPr lang="tr-TR" sz="1800" dirty="0" smtClean="0"/>
              <a:t>	Kuralların ortak belirlenmesi kurallara sahip çıkılması , içselleştirilmesi ve </a:t>
            </a:r>
          </a:p>
          <a:p>
            <a:pPr>
              <a:buNone/>
            </a:pPr>
            <a:r>
              <a:rPr lang="tr-TR" sz="1800" dirty="0" smtClean="0"/>
              <a:t>Uyulması açısından önemlidir.</a:t>
            </a:r>
          </a:p>
          <a:p>
            <a:pPr>
              <a:buNone/>
            </a:pPr>
            <a:r>
              <a:rPr lang="tr-TR" sz="1800" dirty="0" smtClean="0"/>
              <a:t>-</a:t>
            </a:r>
            <a:r>
              <a:rPr lang="tr-TR" sz="1800" u="sng" dirty="0" smtClean="0"/>
              <a:t>Planlı çalışma ve akıcı etkinlik:</a:t>
            </a:r>
          </a:p>
          <a:p>
            <a:pPr>
              <a:buNone/>
            </a:pPr>
            <a:r>
              <a:rPr lang="tr-TR" sz="1800" dirty="0" smtClean="0"/>
              <a:t>	Sınıftaki eğitim öğretim etkinlikleri önceden  planlanıp akıcı olarak </a:t>
            </a:r>
          </a:p>
          <a:p>
            <a:pPr>
              <a:buNone/>
            </a:pPr>
            <a:r>
              <a:rPr lang="tr-TR" sz="1800" dirty="0" smtClean="0"/>
              <a:t>uygulandığında  disiplin sorunu çıkması en aza indirgenecektir.</a:t>
            </a:r>
          </a:p>
          <a:p>
            <a:pPr>
              <a:buNone/>
            </a:pPr>
            <a:r>
              <a:rPr lang="tr-TR" sz="1800" dirty="0" smtClean="0"/>
              <a:t>-</a:t>
            </a:r>
            <a:r>
              <a:rPr lang="tr-TR" sz="1800" u="sng" dirty="0" smtClean="0"/>
              <a:t>Tutarlı davranmak:</a:t>
            </a:r>
          </a:p>
          <a:p>
            <a:pPr>
              <a:buNone/>
            </a:pPr>
            <a:r>
              <a:rPr lang="tr-TR" sz="1800" dirty="0" smtClean="0"/>
              <a:t>	Öğretmen öğrencilere karşı kendi davranışlarında tutarlı bir model olursa </a:t>
            </a:r>
          </a:p>
          <a:p>
            <a:pPr>
              <a:buNone/>
            </a:pPr>
            <a:r>
              <a:rPr lang="tr-TR" sz="1800" dirty="0" smtClean="0"/>
              <a:t>öğrencinin kişilik gelişimine olumlu katkı sağlar.</a:t>
            </a:r>
          </a:p>
          <a:p>
            <a:pPr>
              <a:buNone/>
            </a:pPr>
            <a:r>
              <a:rPr lang="tr-TR" sz="1800" dirty="0" smtClean="0"/>
              <a:t>-</a:t>
            </a:r>
            <a:r>
              <a:rPr lang="tr-TR" sz="1800" u="sng" dirty="0" smtClean="0"/>
              <a:t>Sınıf içinde dolaşarak ve görsel taramayla öğretmen kontrolü</a:t>
            </a:r>
            <a:r>
              <a:rPr lang="tr-TR" sz="1800" dirty="0" smtClean="0"/>
              <a:t>:</a:t>
            </a:r>
          </a:p>
          <a:p>
            <a:pPr>
              <a:buNone/>
            </a:pPr>
            <a:r>
              <a:rPr lang="tr-TR" sz="1800" dirty="0" smtClean="0"/>
              <a:t>	Öğretmen sınıf içinde görsel tarama yapabilecek konumda olmaya özen </a:t>
            </a:r>
          </a:p>
          <a:p>
            <a:pPr>
              <a:buNone/>
            </a:pPr>
            <a:r>
              <a:rPr lang="tr-TR" sz="1800" dirty="0" smtClean="0"/>
              <a:t>göstermelidir.</a:t>
            </a:r>
            <a:endParaRPr lang="tr-TR" dirty="0" smtClean="0"/>
          </a:p>
        </p:txBody>
      </p:sp>
      <p:sp>
        <p:nvSpPr>
          <p:cNvPr id="3" name="2 Dikdörtgen"/>
          <p:cNvSpPr/>
          <p:nvPr/>
        </p:nvSpPr>
        <p:spPr>
          <a:xfrm>
            <a:off x="500034" y="357166"/>
            <a:ext cx="8286808" cy="1384995"/>
          </a:xfrm>
          <a:prstGeom prst="rect">
            <a:avLst/>
          </a:prstGeom>
        </p:spPr>
        <p:txBody>
          <a:bodyPr wrap="square">
            <a:spAutoFit/>
          </a:bodyPr>
          <a:lstStyle/>
          <a:p>
            <a:endParaRPr lang="tr-TR" sz="2800" dirty="0" smtClean="0"/>
          </a:p>
          <a:p>
            <a:endParaRPr lang="tr-TR" sz="2800" dirty="0" smtClean="0"/>
          </a:p>
          <a:p>
            <a:endParaRPr lang="tr-T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Sınıfta Disiplin Sorununa Tepki Yöntemleri:</a:t>
            </a:r>
          </a:p>
          <a:p>
            <a:pPr>
              <a:buNone/>
            </a:pPr>
            <a:r>
              <a:rPr lang="tr-TR" dirty="0" smtClean="0"/>
              <a:t>-</a:t>
            </a:r>
            <a:r>
              <a:rPr lang="tr-TR" sz="1800" u="sng" dirty="0" smtClean="0"/>
              <a:t>Görmezlikten gelmek: </a:t>
            </a:r>
          </a:p>
          <a:p>
            <a:pPr>
              <a:buNone/>
            </a:pPr>
            <a:r>
              <a:rPr lang="tr-TR" sz="1800" dirty="0" smtClean="0"/>
              <a:t>	Öğrencinin öğrenmesini engellemeyen kısa süreli disiplin sorunları için etkili </a:t>
            </a:r>
          </a:p>
          <a:p>
            <a:pPr>
              <a:buNone/>
            </a:pPr>
            <a:r>
              <a:rPr lang="tr-TR" sz="1800" dirty="0" smtClean="0"/>
              <a:t>bir tepki yöntemidir.</a:t>
            </a:r>
          </a:p>
          <a:p>
            <a:pPr>
              <a:buNone/>
            </a:pPr>
            <a:r>
              <a:rPr lang="tr-TR" sz="1800" dirty="0" smtClean="0"/>
              <a:t>-</a:t>
            </a:r>
            <a:r>
              <a:rPr lang="tr-TR" sz="1800" u="sng" dirty="0" smtClean="0"/>
              <a:t>Yakınlık, göz teması ve sözsüz uyarıcılar kullanmak, yeniden yönlendirmek:</a:t>
            </a:r>
          </a:p>
          <a:p>
            <a:pPr>
              <a:buNone/>
            </a:pPr>
            <a:r>
              <a:rPr lang="tr-TR" sz="1800" dirty="0" smtClean="0"/>
              <a:t>	Öğrenciyi eğitim öğretim etkinliklerine kattığı için disiplin sorununa etkili bir </a:t>
            </a:r>
          </a:p>
          <a:p>
            <a:pPr>
              <a:buNone/>
            </a:pPr>
            <a:r>
              <a:rPr lang="tr-TR" sz="1800" dirty="0" smtClean="0"/>
              <a:t>Yöntemdir.</a:t>
            </a:r>
          </a:p>
          <a:p>
            <a:pPr>
              <a:buNone/>
            </a:pPr>
            <a:r>
              <a:rPr lang="tr-TR" sz="1800" dirty="0" smtClean="0"/>
              <a:t>-</a:t>
            </a:r>
            <a:r>
              <a:rPr lang="tr-TR" sz="1800" u="sng" dirty="0" smtClean="0"/>
              <a:t>Öğrenciyi yalnız bırakmak veya yerini değiştirmek:</a:t>
            </a:r>
          </a:p>
          <a:p>
            <a:pPr>
              <a:buNone/>
            </a:pPr>
            <a:r>
              <a:rPr lang="tr-TR" sz="1800" dirty="0" smtClean="0"/>
              <a:t>	Disiplin sorununu çözmediğinden etkisiz bir tepki yöntemidir.</a:t>
            </a:r>
          </a:p>
          <a:p>
            <a:pPr>
              <a:buNone/>
            </a:pPr>
            <a:r>
              <a:rPr lang="tr-TR" sz="1800" dirty="0" smtClean="0"/>
              <a:t>-</a:t>
            </a:r>
            <a:r>
              <a:rPr lang="tr-TR" sz="1800" u="sng" dirty="0" smtClean="0"/>
              <a:t>Sözel azarlama ve eleştirmek:</a:t>
            </a:r>
            <a:endParaRPr lang="tr-TR" sz="1800" dirty="0" smtClean="0"/>
          </a:p>
          <a:p>
            <a:pPr>
              <a:buNone/>
            </a:pPr>
            <a:r>
              <a:rPr lang="tr-TR" sz="1800" dirty="0" smtClean="0"/>
              <a:t>	Hem disiplin sorununu çözmediğinden hem de öğrenciyi grup önünde küçük </a:t>
            </a:r>
          </a:p>
          <a:p>
            <a:pPr>
              <a:buNone/>
            </a:pPr>
            <a:r>
              <a:rPr lang="tr-TR" sz="1800" dirty="0" smtClean="0"/>
              <a:t>düşürerek, kişiliğinde onulmaz yaralar açtığından dolayı, etkisiz ve öğretmen </a:t>
            </a:r>
          </a:p>
          <a:p>
            <a:pPr>
              <a:buNone/>
            </a:pPr>
            <a:r>
              <a:rPr lang="tr-TR" sz="1800" dirty="0" smtClean="0"/>
              <a:t>tarafından  kesinlikle başvurulmaması gereken bir tepki yöntemidir.</a:t>
            </a:r>
          </a:p>
          <a:p>
            <a:pPr>
              <a:buNone/>
            </a:pPr>
            <a:r>
              <a:rPr lang="tr-TR" sz="1800" dirty="0" smtClean="0"/>
              <a:t>-</a:t>
            </a:r>
            <a:r>
              <a:rPr lang="tr-TR" sz="1800" u="sng" dirty="0" smtClean="0"/>
              <a:t>Sessizlik zamanı vermek, güçlü vazgeç ifadeleri kullanmak, kısa ara vermek:</a:t>
            </a:r>
          </a:p>
          <a:p>
            <a:pPr>
              <a:buNone/>
            </a:pPr>
            <a:r>
              <a:rPr lang="tr-TR" sz="1800" dirty="0" smtClean="0"/>
              <a:t>	Kısa süreli çözümler için kısmen etkili bir yöntemdir.</a:t>
            </a: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214554"/>
            <a:ext cx="7670700" cy="3071834"/>
          </a:xfrm>
        </p:spPr>
        <p:txBody>
          <a:bodyPr>
            <a:normAutofit/>
          </a:bodyPr>
          <a:lstStyle/>
          <a:p>
            <a:pPr algn="l" fontAlgn="auto">
              <a:spcAft>
                <a:spcPts val="0"/>
              </a:spcAft>
              <a:defRPr/>
            </a:pPr>
            <a:r>
              <a:rPr lang="tr-TR" sz="2800" b="0" dirty="0" smtClean="0">
                <a:solidFill>
                  <a:schemeClr val="tx1"/>
                </a:solidFill>
                <a:effectLst/>
              </a:rPr>
              <a:t>                    </a:t>
            </a:r>
            <a:endParaRPr lang="tr-TR" sz="2800" b="0" dirty="0">
              <a:effectLst/>
              <a:latin typeface="+mn-lt"/>
            </a:endParaRPr>
          </a:p>
        </p:txBody>
      </p:sp>
      <p:sp>
        <p:nvSpPr>
          <p:cNvPr id="4" name="3 Dikdörtgen"/>
          <p:cNvSpPr/>
          <p:nvPr/>
        </p:nvSpPr>
        <p:spPr>
          <a:xfrm>
            <a:off x="357158" y="928670"/>
            <a:ext cx="8143932" cy="9202519"/>
          </a:xfrm>
          <a:prstGeom prst="rect">
            <a:avLst/>
          </a:prstGeom>
        </p:spPr>
        <p:txBody>
          <a:bodyPr wrap="square">
            <a:spAutoFit/>
          </a:bodyPr>
          <a:lstStyle/>
          <a:p>
            <a:endParaRPr lang="tr-TR" dirty="0" smtClean="0"/>
          </a:p>
          <a:p>
            <a:endParaRPr lang="tr-TR" dirty="0" smtClean="0"/>
          </a:p>
          <a:p>
            <a:endParaRPr lang="tr-TR" dirty="0" smtClean="0"/>
          </a:p>
          <a:p>
            <a:r>
              <a:rPr lang="tr-TR" dirty="0" smtClean="0"/>
              <a:t>	</a:t>
            </a:r>
            <a:r>
              <a:rPr lang="tr-TR" sz="2800" dirty="0" smtClean="0">
                <a:latin typeface="+mn-lt"/>
              </a:rPr>
              <a:t>Sınıf içinde gerçekleştirilen eğitim öğretim etkinliklerinin amaçlarına ulaşabilmesi için sınıfta </a:t>
            </a:r>
            <a:r>
              <a:rPr lang="tr-TR" sz="2800" u="sng" dirty="0" smtClean="0">
                <a:latin typeface="+mn-lt"/>
              </a:rPr>
              <a:t>etkili öğrenmeyi </a:t>
            </a:r>
            <a:r>
              <a:rPr lang="tr-TR" sz="2800" dirty="0" smtClean="0">
                <a:latin typeface="+mn-lt"/>
              </a:rPr>
              <a:t>kolaylaştırıcı bir ortamın oluşturulması ve sınıf içi kuralların sağlıklı işlemesi gerekmektedir. Aksi takdirde eğitim öğretim etkinliklerinden beklenen yararın en az düzeyde elde edilmesi söz konusudur.</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a:t>
            </a:r>
            <a:r>
              <a:rPr lang="tr-TR" sz="1800" u="sng" dirty="0" smtClean="0"/>
              <a:t>Mantıksal sonuçlar çıkarmak:</a:t>
            </a:r>
          </a:p>
          <a:p>
            <a:pPr>
              <a:buNone/>
            </a:pPr>
            <a:r>
              <a:rPr lang="tr-TR" sz="1800" dirty="0" smtClean="0"/>
              <a:t>	Öğrencinin gelişim özelliği göz önünde alındığında , öğrenci henüz mantıksal</a:t>
            </a:r>
          </a:p>
          <a:p>
            <a:pPr>
              <a:buNone/>
            </a:pPr>
            <a:r>
              <a:rPr lang="tr-TR" sz="1800" dirty="0" smtClean="0"/>
              <a:t>sonuçlar çıkaracak durumda değilse (somut işlemler dönemi) disiplin sorununa </a:t>
            </a:r>
          </a:p>
          <a:p>
            <a:pPr>
              <a:buNone/>
            </a:pPr>
            <a:r>
              <a:rPr lang="tr-TR" sz="1800" dirty="0" smtClean="0"/>
              <a:t>karşı etkisiz bir tepki yöntemi haline gelir.</a:t>
            </a:r>
          </a:p>
          <a:p>
            <a:pPr>
              <a:buNone/>
            </a:pPr>
            <a:endParaRPr lang="tr-TR" sz="1800" dirty="0" smtClean="0"/>
          </a:p>
          <a:p>
            <a:pPr>
              <a:buNone/>
            </a:pPr>
            <a:r>
              <a:rPr lang="tr-TR" sz="1800" dirty="0" smtClean="0"/>
              <a:t>-</a:t>
            </a:r>
            <a:r>
              <a:rPr lang="tr-TR" sz="1800" u="sng" dirty="0" smtClean="0"/>
              <a:t>Öğrenciyle yüz yüze konuşmak, problemi tanımlamak ve çözmek:</a:t>
            </a:r>
          </a:p>
          <a:p>
            <a:pPr>
              <a:buNone/>
            </a:pPr>
            <a:r>
              <a:rPr lang="tr-TR" sz="1800" dirty="0" smtClean="0"/>
              <a:t>	Öğrencinin kişiliğinin oluşumuna olumlu etkide bulunduğundan ve disiplin </a:t>
            </a:r>
          </a:p>
          <a:p>
            <a:pPr>
              <a:buNone/>
            </a:pPr>
            <a:r>
              <a:rPr lang="tr-TR" sz="1800" dirty="0" smtClean="0"/>
              <a:t>Sorununun temelinde yatan gerçek nedenlerin ortaya çıkarılarak gerçekçi ve kalıcı </a:t>
            </a:r>
          </a:p>
          <a:p>
            <a:pPr>
              <a:buNone/>
            </a:pPr>
            <a:r>
              <a:rPr lang="tr-TR" sz="1800" dirty="0" smtClean="0"/>
              <a:t>çözümler bulunmasına olanak sağladığından dolayı disiplin sorununa karşı </a:t>
            </a:r>
          </a:p>
          <a:p>
            <a:pPr>
              <a:buNone/>
            </a:pPr>
            <a:r>
              <a:rPr lang="tr-TR" sz="1800" dirty="0" smtClean="0"/>
              <a:t>gösterilen “en etkili” tepki yöntemidir.</a:t>
            </a:r>
            <a:endParaRPr lang="tr-T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endParaRPr lang="tr-TR" dirty="0" smtClean="0"/>
          </a:p>
          <a:p>
            <a:pPr>
              <a:buNone/>
            </a:pPr>
            <a:endParaRPr lang="tr-TR" dirty="0" smtClean="0"/>
          </a:p>
          <a:p>
            <a:pPr>
              <a:buNone/>
            </a:pPr>
            <a:r>
              <a:rPr lang="tr-TR" dirty="0" smtClean="0"/>
              <a:t>		</a:t>
            </a:r>
          </a:p>
        </p:txBody>
      </p:sp>
      <p:sp>
        <p:nvSpPr>
          <p:cNvPr id="3" name="2 Dikdörtgen"/>
          <p:cNvSpPr/>
          <p:nvPr/>
        </p:nvSpPr>
        <p:spPr>
          <a:xfrm>
            <a:off x="500034" y="357166"/>
            <a:ext cx="8358246" cy="5940088"/>
          </a:xfrm>
          <a:prstGeom prst="rect">
            <a:avLst/>
          </a:prstGeom>
        </p:spPr>
        <p:txBody>
          <a:bodyPr wrap="square">
            <a:spAutoFit/>
          </a:bodyPr>
          <a:lstStyle/>
          <a:p>
            <a:pPr algn="ctr"/>
            <a:r>
              <a:rPr lang="tr-TR" sz="2800" dirty="0" smtClean="0"/>
              <a:t>SINIF DİDİPLİNİ MODELLERİ</a:t>
            </a:r>
          </a:p>
          <a:p>
            <a:endParaRPr lang="tr-TR" sz="2400" dirty="0" smtClean="0"/>
          </a:p>
          <a:p>
            <a:r>
              <a:rPr lang="tr-TR" sz="2400" dirty="0" smtClean="0"/>
              <a:t>-</a:t>
            </a:r>
            <a:r>
              <a:rPr lang="tr-TR" sz="2400" dirty="0" err="1" smtClean="0"/>
              <a:t>Canter</a:t>
            </a:r>
            <a:r>
              <a:rPr lang="tr-TR" sz="2400" dirty="0" smtClean="0"/>
              <a:t> modeli:</a:t>
            </a:r>
          </a:p>
          <a:p>
            <a:r>
              <a:rPr lang="tr-TR" dirty="0" smtClean="0"/>
              <a:t>	öğretmenlerin etkin, sakin ve güçlü olması gerektiğini söyler.</a:t>
            </a:r>
          </a:p>
          <a:p>
            <a:r>
              <a:rPr lang="tr-TR" dirty="0" smtClean="0"/>
              <a:t>Özellikleri;</a:t>
            </a:r>
          </a:p>
          <a:p>
            <a:pPr>
              <a:buFontTx/>
              <a:buChar char="-"/>
            </a:pPr>
            <a:r>
              <a:rPr lang="tr-TR" dirty="0" smtClean="0"/>
              <a:t>Hatalı davranışa hoşgörüsüzdür</a:t>
            </a:r>
          </a:p>
          <a:p>
            <a:pPr>
              <a:buFontTx/>
              <a:buChar char="-"/>
            </a:pPr>
            <a:r>
              <a:rPr lang="tr-TR" dirty="0" smtClean="0"/>
              <a:t>Duygusal problemler, yetersiz ev, aile ortamı, kalıtsal engeller, kişisel şikayetler gibi gerekçeler kabul edilmez.</a:t>
            </a:r>
          </a:p>
          <a:p>
            <a:pPr>
              <a:buFontTx/>
              <a:buChar char="-"/>
            </a:pPr>
            <a:r>
              <a:rPr lang="tr-TR" dirty="0" smtClean="0"/>
              <a:t>Kuralları ve uymama durumundaki sonuçları veli ve öğrencilere net açıklar.</a:t>
            </a:r>
          </a:p>
          <a:p>
            <a:pPr>
              <a:buFontTx/>
              <a:buChar char="-"/>
            </a:pPr>
            <a:r>
              <a:rPr lang="tr-TR" dirty="0" smtClean="0"/>
              <a:t>Kurallara uyan öğrenciler ödüllendirilir, uymayanlar cezalandırılır (teneffüse çıkmama, ders bitiminde okulda kalma ve ya müdür odasında kalma)</a:t>
            </a:r>
          </a:p>
          <a:p>
            <a:pPr>
              <a:buFontTx/>
              <a:buChar char="-"/>
            </a:pPr>
            <a:r>
              <a:rPr lang="tr-TR" dirty="0" smtClean="0"/>
              <a:t>Öğrencilerden nezaketli ve sorumlu davranışlar talep etmede ısrarlıdır.</a:t>
            </a:r>
          </a:p>
          <a:p>
            <a:pPr>
              <a:buFontTx/>
              <a:buChar char="-"/>
            </a:pPr>
            <a:r>
              <a:rPr lang="tr-TR" dirty="0" smtClean="0"/>
              <a:t>Kuralları zorla kabul ettirmeye çalışmaz, sonuçlar için  tehdit etmez, sadece açıklar ve gereğini yapar.</a:t>
            </a:r>
          </a:p>
          <a:p>
            <a:pPr>
              <a:buFontTx/>
              <a:buChar char="-"/>
            </a:pPr>
            <a:r>
              <a:rPr lang="tr-TR" dirty="0" smtClean="0"/>
              <a:t>Tutarlı olup öğrenci davranışına göre hareket eder.</a:t>
            </a:r>
          </a:p>
          <a:p>
            <a:pPr>
              <a:buFontTx/>
              <a:buChar char="-"/>
            </a:pPr>
            <a:r>
              <a:rPr lang="tr-TR" dirty="0" smtClean="0"/>
              <a:t>Öğrenci ile ilgili aile ve okul yönetimiyle iş birliğinde bulunur.</a:t>
            </a:r>
          </a:p>
          <a:p>
            <a:pPr>
              <a:buFontTx/>
              <a:buChar char="-"/>
            </a:pPr>
            <a:r>
              <a:rPr lang="tr-TR" dirty="0" smtClean="0"/>
              <a:t> </a:t>
            </a:r>
          </a:p>
          <a:p>
            <a:endParaRPr lang="tr-TR" sz="2800" dirty="0" smtClean="0"/>
          </a:p>
          <a:p>
            <a:endParaRPr lang="tr-T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28596" y="142852"/>
            <a:ext cx="8229600" cy="857256"/>
          </a:xfrm>
        </p:spPr>
        <p:txBody>
          <a:bodyPr/>
          <a:lstStyle/>
          <a:p>
            <a:r>
              <a:rPr lang="tr-TR" sz="2400" dirty="0" smtClean="0"/>
              <a:t>ÜSTÜN YÖNLERİ                                       ZAYIF YÖNLERİ</a:t>
            </a:r>
            <a:endParaRPr lang="tr-TR" sz="2400" dirty="0"/>
          </a:p>
        </p:txBody>
      </p:sp>
      <p:sp>
        <p:nvSpPr>
          <p:cNvPr id="26627" name="Rectangle 3"/>
          <p:cNvSpPr>
            <a:spLocks noGrp="1"/>
          </p:cNvSpPr>
          <p:nvPr>
            <p:ph sz="half" idx="1"/>
          </p:nvPr>
        </p:nvSpPr>
        <p:spPr>
          <a:xfrm>
            <a:off x="357158" y="1428736"/>
            <a:ext cx="3429024" cy="4863468"/>
          </a:xfrm>
        </p:spPr>
        <p:txBody>
          <a:bodyPr/>
          <a:lstStyle/>
          <a:p>
            <a:pPr>
              <a:buNone/>
            </a:pPr>
            <a:r>
              <a:rPr lang="tr-TR" sz="1800" dirty="0" smtClean="0"/>
              <a:t>-Kullanımı çok basittir.</a:t>
            </a:r>
          </a:p>
          <a:p>
            <a:pPr>
              <a:buNone/>
            </a:pPr>
            <a:endParaRPr lang="tr-TR" sz="1800" dirty="0" smtClean="0"/>
          </a:p>
          <a:p>
            <a:pPr>
              <a:buNone/>
            </a:pPr>
            <a:r>
              <a:rPr lang="tr-TR" sz="1800" dirty="0" smtClean="0"/>
              <a:t>-Öğretmenin kişisel istekleri</a:t>
            </a:r>
          </a:p>
          <a:p>
            <a:pPr>
              <a:spcBef>
                <a:spcPts val="0"/>
              </a:spcBef>
              <a:buNone/>
            </a:pPr>
            <a:r>
              <a:rPr lang="tr-TR" sz="1800" dirty="0" smtClean="0"/>
              <a:t>yerine getirilebilir.</a:t>
            </a:r>
          </a:p>
          <a:p>
            <a:pPr>
              <a:spcBef>
                <a:spcPts val="0"/>
              </a:spcBef>
              <a:buNone/>
            </a:pPr>
            <a:endParaRPr lang="tr-TR" sz="1800" dirty="0" smtClean="0"/>
          </a:p>
          <a:p>
            <a:pPr>
              <a:spcBef>
                <a:spcPts val="0"/>
              </a:spcBef>
              <a:buNone/>
            </a:pPr>
            <a:r>
              <a:rPr lang="tr-TR" sz="1800" dirty="0" smtClean="0"/>
              <a:t>-Disiplin süreçlerine yönetici</a:t>
            </a:r>
          </a:p>
          <a:p>
            <a:pPr>
              <a:spcBef>
                <a:spcPts val="0"/>
              </a:spcBef>
              <a:buNone/>
            </a:pPr>
            <a:r>
              <a:rPr lang="tr-TR" sz="1800" dirty="0" smtClean="0"/>
              <a:t> ve aile katılımını içerir.</a:t>
            </a:r>
          </a:p>
          <a:p>
            <a:pPr>
              <a:buNone/>
            </a:pPr>
            <a:r>
              <a:rPr lang="tr-TR" sz="1800" dirty="0" smtClean="0"/>
              <a:t>		</a:t>
            </a:r>
          </a:p>
        </p:txBody>
      </p:sp>
      <p:sp>
        <p:nvSpPr>
          <p:cNvPr id="5" name="4 İçerik Yer Tutucusu"/>
          <p:cNvSpPr>
            <a:spLocks noGrp="1"/>
          </p:cNvSpPr>
          <p:nvPr>
            <p:ph sz="half" idx="2"/>
          </p:nvPr>
        </p:nvSpPr>
        <p:spPr>
          <a:xfrm>
            <a:off x="3643306" y="1428736"/>
            <a:ext cx="5043494" cy="4926189"/>
          </a:xfrm>
        </p:spPr>
        <p:txBody>
          <a:bodyPr/>
          <a:lstStyle/>
          <a:p>
            <a:pPr>
              <a:buNone/>
            </a:pPr>
            <a:r>
              <a:rPr lang="tr-TR" sz="1800" dirty="0" smtClean="0"/>
              <a:t>-Olumsuz davranış gösteren öğrencilerin adlarını</a:t>
            </a:r>
          </a:p>
          <a:p>
            <a:pPr>
              <a:spcBef>
                <a:spcPts val="0"/>
              </a:spcBef>
              <a:buNone/>
            </a:pPr>
            <a:r>
              <a:rPr lang="tr-TR" sz="1800" dirty="0" smtClean="0"/>
              <a:t>tahtaya yazmak diğer öğrencilerin de ilgisini </a:t>
            </a:r>
          </a:p>
          <a:p>
            <a:pPr>
              <a:spcBef>
                <a:spcPts val="0"/>
              </a:spcBef>
              <a:buNone/>
            </a:pPr>
            <a:r>
              <a:rPr lang="tr-TR" sz="1800" dirty="0" smtClean="0"/>
              <a:t>çeker  ve olumsuz davranışa itebilir.</a:t>
            </a:r>
          </a:p>
          <a:p>
            <a:pPr>
              <a:spcBef>
                <a:spcPts val="0"/>
              </a:spcBef>
              <a:buNone/>
            </a:pPr>
            <a:endParaRPr lang="tr-TR" sz="1800" dirty="0" smtClean="0"/>
          </a:p>
          <a:p>
            <a:pPr>
              <a:spcBef>
                <a:spcPts val="0"/>
              </a:spcBef>
              <a:buNone/>
            </a:pPr>
            <a:r>
              <a:rPr lang="tr-TR" sz="1800" dirty="0" smtClean="0"/>
              <a:t>-Tahtada adı yazılı olan öğrencileri utandırabilir.</a:t>
            </a:r>
          </a:p>
          <a:p>
            <a:pPr>
              <a:spcBef>
                <a:spcPts val="0"/>
              </a:spcBef>
              <a:buNone/>
            </a:pPr>
            <a:endParaRPr lang="tr-TR" sz="1800" dirty="0" smtClean="0"/>
          </a:p>
          <a:p>
            <a:pPr>
              <a:spcBef>
                <a:spcPts val="0"/>
              </a:spcBef>
              <a:buNone/>
            </a:pPr>
            <a:r>
              <a:rPr lang="tr-TR" sz="1800" dirty="0" smtClean="0"/>
              <a:t>-Disiplin sorunu altında yatan nedenleri ele </a:t>
            </a:r>
          </a:p>
          <a:p>
            <a:pPr>
              <a:spcBef>
                <a:spcPts val="0"/>
              </a:spcBef>
              <a:buNone/>
            </a:pPr>
            <a:r>
              <a:rPr lang="tr-TR" sz="1800" dirty="0" smtClean="0"/>
              <a:t>almada yetersizdir.</a:t>
            </a:r>
          </a:p>
          <a:p>
            <a:pPr>
              <a:spcBef>
                <a:spcPts val="0"/>
              </a:spcBef>
              <a:buNone/>
            </a:pPr>
            <a:endParaRPr lang="tr-TR" sz="1800" dirty="0" smtClean="0"/>
          </a:p>
          <a:p>
            <a:pPr>
              <a:spcBef>
                <a:spcPts val="0"/>
              </a:spcBef>
              <a:buNone/>
            </a:pPr>
            <a:r>
              <a:rPr lang="tr-TR" sz="1800" dirty="0" smtClean="0"/>
              <a:t>-Cezalandırma ,ortadan kaldırılması tasarlanan </a:t>
            </a:r>
          </a:p>
          <a:p>
            <a:pPr>
              <a:spcBef>
                <a:spcPts val="0"/>
              </a:spcBef>
              <a:buNone/>
            </a:pPr>
            <a:r>
              <a:rPr lang="tr-TR" sz="1800" dirty="0" smtClean="0"/>
              <a:t>birçok davranışı uyandırır ve özendirir.</a:t>
            </a:r>
            <a:endParaRPr lang="tr-T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500034" y="751344"/>
            <a:ext cx="7929618" cy="5816977"/>
          </a:xfrm>
          <a:prstGeom prst="rect">
            <a:avLst/>
          </a:prstGeom>
        </p:spPr>
        <p:txBody>
          <a:bodyPr wrap="square">
            <a:spAutoFit/>
          </a:bodyPr>
          <a:lstStyle/>
          <a:p>
            <a:r>
              <a:rPr lang="tr-TR" sz="2400" dirty="0" err="1" smtClean="0"/>
              <a:t>Glasser</a:t>
            </a:r>
            <a:r>
              <a:rPr lang="tr-TR" sz="2400" dirty="0" smtClean="0"/>
              <a:t> modeli: Gerçekçi terapi</a:t>
            </a:r>
          </a:p>
          <a:p>
            <a:r>
              <a:rPr lang="tr-TR" dirty="0" smtClean="0"/>
              <a:t>	</a:t>
            </a:r>
          </a:p>
          <a:p>
            <a:r>
              <a:rPr lang="tr-TR" dirty="0" smtClean="0"/>
              <a:t>	Bu model öğretmenin , öğrenci davranışı ve sonuçları arasında ilişki kurarak öğrencinin olumlu seçimler yapmasına yardım eder.</a:t>
            </a:r>
          </a:p>
          <a:p>
            <a:endParaRPr lang="tr-TR" dirty="0" smtClean="0"/>
          </a:p>
          <a:p>
            <a:r>
              <a:rPr lang="tr-TR" dirty="0" smtClean="0"/>
              <a:t>-Okul ve sınıf etkinlikleri  temelde öğrencinin sevme, kabul görme, özgürlük </a:t>
            </a:r>
          </a:p>
          <a:p>
            <a:r>
              <a:rPr lang="tr-TR" dirty="0" smtClean="0"/>
              <a:t>ve eğlence gereksinimlerini doyurmaya yönelik olmalıdır.</a:t>
            </a:r>
          </a:p>
          <a:p>
            <a:r>
              <a:rPr lang="tr-TR" dirty="0" smtClean="0"/>
              <a:t>-Öğrenciler mantıklı varlıklar olup isterlerse davranışlarını kontrol edebilirler.</a:t>
            </a:r>
          </a:p>
          <a:p>
            <a:r>
              <a:rPr lang="tr-TR" dirty="0" smtClean="0"/>
              <a:t>-Öğrenciler iyi seçeneklere yönelmede sık sık desteklenmelidir.</a:t>
            </a:r>
          </a:p>
          <a:p>
            <a:r>
              <a:rPr lang="tr-TR" dirty="0" smtClean="0"/>
              <a:t>-Gerçek hayattaki ihtiyaçlarını karşılamaları açısından sorumluluk taşımaları </a:t>
            </a:r>
          </a:p>
          <a:p>
            <a:r>
              <a:rPr lang="tr-TR" dirty="0" smtClean="0"/>
              <a:t>İçin rehberlik edilmesi gerekir.</a:t>
            </a:r>
          </a:p>
          <a:p>
            <a:r>
              <a:rPr lang="tr-TR" dirty="0" smtClean="0"/>
              <a:t>-Kurallar  gereklidir ve uygulanmalıdır.</a:t>
            </a:r>
          </a:p>
          <a:p>
            <a:r>
              <a:rPr lang="tr-TR" dirty="0" smtClean="0"/>
              <a:t>-Hatalı davranış için özür kabul edilmemelidir.</a:t>
            </a:r>
          </a:p>
          <a:p>
            <a:r>
              <a:rPr lang="tr-TR" dirty="0" smtClean="0"/>
              <a:t>-önceki yaşantılar ve yetersiz </a:t>
            </a:r>
            <a:r>
              <a:rPr lang="tr-TR" dirty="0" err="1" smtClean="0"/>
              <a:t>hazırbulunuşluk</a:t>
            </a:r>
            <a:r>
              <a:rPr lang="tr-TR" dirty="0" smtClean="0"/>
              <a:t>, yetersiz davranışı kabul edilebilir hale getirmez.</a:t>
            </a:r>
          </a:p>
          <a:p>
            <a:r>
              <a:rPr lang="tr-TR" dirty="0" smtClean="0"/>
              <a:t>-öğrenci sorumluluğu sürekli vurgulanmalı, öğrenciler davranışlarıyla ilgili sürekli bilinçlendirilmeli ve değer yargıları oluşturmaları sağlanmalıdır.</a:t>
            </a:r>
          </a:p>
          <a:p>
            <a:r>
              <a:rPr lang="tr-TR" sz="2400" dirty="0" smtClean="0"/>
              <a:t>	</a:t>
            </a:r>
          </a:p>
          <a:p>
            <a:endParaRPr lang="tr-TR" dirty="0" smtClean="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428604"/>
            <a:ext cx="8229600" cy="500066"/>
          </a:xfrm>
        </p:spPr>
        <p:txBody>
          <a:bodyPr/>
          <a:lstStyle/>
          <a:p>
            <a:r>
              <a:rPr lang="tr-TR" sz="2800" dirty="0" smtClean="0"/>
              <a:t>ÜSTÜN YÖNLERİ                                 ZAYIF YÖNLERİ</a:t>
            </a:r>
            <a:endParaRPr lang="tr-TR" sz="2800" dirty="0"/>
          </a:p>
        </p:txBody>
      </p:sp>
      <p:sp>
        <p:nvSpPr>
          <p:cNvPr id="26627" name="Rectangle 3"/>
          <p:cNvSpPr>
            <a:spLocks noGrp="1"/>
          </p:cNvSpPr>
          <p:nvPr>
            <p:ph sz="half" idx="1"/>
          </p:nvPr>
        </p:nvSpPr>
        <p:spPr>
          <a:xfrm>
            <a:off x="142844" y="1285860"/>
            <a:ext cx="4038600" cy="4434840"/>
          </a:xfrm>
        </p:spPr>
        <p:txBody>
          <a:bodyPr/>
          <a:lstStyle/>
          <a:p>
            <a:pPr>
              <a:buNone/>
            </a:pPr>
            <a:r>
              <a:rPr lang="tr-TR" sz="1800" dirty="0" smtClean="0">
                <a:cs typeface="Arial" pitchFamily="34" charset="0"/>
              </a:rPr>
              <a:t>-Öğrenci özerkliğini ve sorumluluğu</a:t>
            </a:r>
          </a:p>
          <a:p>
            <a:pPr>
              <a:spcBef>
                <a:spcPts val="0"/>
              </a:spcBef>
              <a:buNone/>
            </a:pPr>
            <a:r>
              <a:rPr lang="tr-TR" sz="1800" dirty="0" smtClean="0">
                <a:cs typeface="Arial" pitchFamily="34" charset="0"/>
              </a:rPr>
              <a:t>artırır.</a:t>
            </a:r>
          </a:p>
          <a:p>
            <a:pPr>
              <a:spcBef>
                <a:spcPts val="0"/>
              </a:spcBef>
              <a:buNone/>
            </a:pPr>
            <a:endParaRPr lang="tr-TR" sz="1800" dirty="0" smtClean="0">
              <a:cs typeface="Arial" pitchFamily="34" charset="0"/>
            </a:endParaRPr>
          </a:p>
          <a:p>
            <a:pPr>
              <a:spcBef>
                <a:spcPts val="0"/>
              </a:spcBef>
              <a:buNone/>
            </a:pPr>
            <a:r>
              <a:rPr lang="tr-TR" sz="1800" dirty="0" smtClean="0">
                <a:cs typeface="Arial" pitchFamily="34" charset="0"/>
              </a:rPr>
              <a:t>-öğrenciye kendi davranışlarının olası </a:t>
            </a:r>
          </a:p>
          <a:p>
            <a:pPr>
              <a:spcBef>
                <a:spcPts val="0"/>
              </a:spcBef>
              <a:buNone/>
            </a:pPr>
            <a:r>
              <a:rPr lang="tr-TR" sz="1800" dirty="0" smtClean="0">
                <a:cs typeface="Arial" pitchFamily="34" charset="0"/>
              </a:rPr>
              <a:t>bütün sonuçlarını görme olanağı sağlar</a:t>
            </a:r>
          </a:p>
          <a:p>
            <a:pPr>
              <a:spcBef>
                <a:spcPts val="0"/>
              </a:spcBef>
              <a:buNone/>
            </a:pPr>
            <a:endParaRPr lang="tr-TR" sz="1800" dirty="0" smtClean="0">
              <a:cs typeface="Arial" pitchFamily="34" charset="0"/>
            </a:endParaRPr>
          </a:p>
          <a:p>
            <a:pPr>
              <a:spcBef>
                <a:spcPts val="0"/>
              </a:spcBef>
              <a:buNone/>
            </a:pPr>
            <a:r>
              <a:rPr lang="tr-TR" sz="1800" dirty="0" smtClean="0">
                <a:cs typeface="Arial" pitchFamily="34" charset="0"/>
              </a:rPr>
              <a:t>-Öğretmene şiddetten kaçınma olanağı </a:t>
            </a:r>
          </a:p>
          <a:p>
            <a:pPr>
              <a:spcBef>
                <a:spcPts val="0"/>
              </a:spcBef>
              <a:buNone/>
            </a:pPr>
            <a:r>
              <a:rPr lang="tr-TR" sz="1800" dirty="0" smtClean="0">
                <a:cs typeface="Arial" pitchFamily="34" charset="0"/>
              </a:rPr>
              <a:t>Sağlar.</a:t>
            </a:r>
          </a:p>
          <a:p>
            <a:pPr>
              <a:spcBef>
                <a:spcPts val="0"/>
              </a:spcBef>
              <a:buNone/>
            </a:pPr>
            <a:endParaRPr lang="tr-TR" sz="1800" dirty="0" smtClean="0">
              <a:cs typeface="Arial" pitchFamily="34" charset="0"/>
            </a:endParaRPr>
          </a:p>
          <a:p>
            <a:pPr>
              <a:spcBef>
                <a:spcPts val="0"/>
              </a:spcBef>
              <a:buNone/>
            </a:pPr>
            <a:r>
              <a:rPr lang="tr-TR" sz="1800" dirty="0" smtClean="0">
                <a:cs typeface="Arial" pitchFamily="34" charset="0"/>
              </a:rPr>
              <a:t>-Öğrencilerin gereksinmelerini </a:t>
            </a:r>
          </a:p>
          <a:p>
            <a:pPr>
              <a:spcBef>
                <a:spcPts val="0"/>
              </a:spcBef>
              <a:buNone/>
            </a:pPr>
            <a:r>
              <a:rPr lang="tr-TR" sz="1800" dirty="0" smtClean="0">
                <a:cs typeface="Arial" pitchFamily="34" charset="0"/>
              </a:rPr>
              <a:t>anlamalarına yardım eder ve bunları </a:t>
            </a:r>
          </a:p>
          <a:p>
            <a:pPr>
              <a:spcBef>
                <a:spcPts val="0"/>
              </a:spcBef>
              <a:buNone/>
            </a:pPr>
            <a:r>
              <a:rPr lang="tr-TR" sz="1800" dirty="0" smtClean="0">
                <a:cs typeface="Arial" pitchFamily="34" charset="0"/>
              </a:rPr>
              <a:t>yasal olarak nasıl giderebilecekleri </a:t>
            </a:r>
          </a:p>
          <a:p>
            <a:pPr>
              <a:spcBef>
                <a:spcPts val="0"/>
              </a:spcBef>
              <a:buNone/>
            </a:pPr>
            <a:r>
              <a:rPr lang="tr-TR" sz="1800" dirty="0" smtClean="0">
                <a:cs typeface="Arial" pitchFamily="34" charset="0"/>
              </a:rPr>
              <a:t>konusunda  onlara bakış açısı </a:t>
            </a:r>
          </a:p>
          <a:p>
            <a:pPr>
              <a:spcBef>
                <a:spcPts val="0"/>
              </a:spcBef>
              <a:buNone/>
            </a:pPr>
            <a:r>
              <a:rPr lang="tr-TR" sz="1800" dirty="0" smtClean="0">
                <a:cs typeface="Arial" pitchFamily="34" charset="0"/>
              </a:rPr>
              <a:t>kazandırır.</a:t>
            </a:r>
          </a:p>
          <a:p>
            <a:pPr>
              <a:spcBef>
                <a:spcPts val="0"/>
              </a:spcBef>
              <a:buNone/>
            </a:pPr>
            <a:r>
              <a:rPr lang="tr-TR" sz="1800" dirty="0" smtClean="0">
                <a:cs typeface="Arial" pitchFamily="34" charset="0"/>
              </a:rPr>
              <a:t>-</a:t>
            </a:r>
          </a:p>
          <a:p>
            <a:pPr>
              <a:spcBef>
                <a:spcPts val="0"/>
              </a:spcBef>
              <a:buNone/>
            </a:pPr>
            <a:endParaRPr lang="tr-TR" sz="1800" dirty="0" smtClean="0">
              <a:cs typeface="Arial" pitchFamily="34" charset="0"/>
            </a:endParaRPr>
          </a:p>
          <a:p>
            <a:pPr>
              <a:buNone/>
            </a:pPr>
            <a:endParaRPr lang="tr-TR" sz="1800" dirty="0" smtClean="0">
              <a:latin typeface="Arial" pitchFamily="34" charset="0"/>
              <a:cs typeface="Arial" pitchFamily="34" charset="0"/>
            </a:endParaRPr>
          </a:p>
        </p:txBody>
      </p:sp>
      <p:sp>
        <p:nvSpPr>
          <p:cNvPr id="5" name="4 İçerik Yer Tutucusu"/>
          <p:cNvSpPr>
            <a:spLocks noGrp="1"/>
          </p:cNvSpPr>
          <p:nvPr>
            <p:ph sz="half" idx="2"/>
          </p:nvPr>
        </p:nvSpPr>
        <p:spPr>
          <a:xfrm>
            <a:off x="4286248" y="1285860"/>
            <a:ext cx="4572032" cy="4434840"/>
          </a:xfrm>
        </p:spPr>
        <p:txBody>
          <a:bodyPr/>
          <a:lstStyle/>
          <a:p>
            <a:pPr>
              <a:buNone/>
            </a:pPr>
            <a:r>
              <a:rPr lang="tr-TR" sz="1800" dirty="0" smtClean="0"/>
              <a:t>-Uygun olmayan davranışlar konusunda </a:t>
            </a:r>
          </a:p>
          <a:p>
            <a:pPr>
              <a:spcBef>
                <a:spcPts val="0"/>
              </a:spcBef>
              <a:buNone/>
            </a:pPr>
            <a:r>
              <a:rPr lang="tr-TR" sz="1800" dirty="0" smtClean="0"/>
              <a:t>öğrencilerle  iletişim Kurulduğunda, </a:t>
            </a:r>
          </a:p>
          <a:p>
            <a:pPr>
              <a:spcBef>
                <a:spcPts val="0"/>
              </a:spcBef>
              <a:buNone/>
            </a:pPr>
            <a:r>
              <a:rPr lang="tr-TR" sz="1800" dirty="0" smtClean="0"/>
              <a:t>öğretmen öğrenciye tepki göstermede </a:t>
            </a:r>
          </a:p>
          <a:p>
            <a:pPr>
              <a:spcBef>
                <a:spcPts val="0"/>
              </a:spcBef>
              <a:buNone/>
            </a:pPr>
            <a:r>
              <a:rPr lang="tr-TR" sz="1800" dirty="0" smtClean="0"/>
              <a:t>zorlanabilir.</a:t>
            </a:r>
          </a:p>
          <a:p>
            <a:pPr>
              <a:spcBef>
                <a:spcPts val="0"/>
              </a:spcBef>
              <a:buNone/>
            </a:pPr>
            <a:r>
              <a:rPr lang="tr-TR" sz="1800" dirty="0" smtClean="0"/>
              <a:t>-kontrol uygulayarak öğrencilerin gerçek </a:t>
            </a:r>
          </a:p>
          <a:p>
            <a:pPr>
              <a:spcBef>
                <a:spcPts val="0"/>
              </a:spcBef>
              <a:buNone/>
            </a:pPr>
            <a:r>
              <a:rPr lang="tr-TR" sz="1800" dirty="0" smtClean="0"/>
              <a:t>özerklik duygusunu yaşamalarını sağlamak</a:t>
            </a:r>
          </a:p>
          <a:p>
            <a:pPr>
              <a:spcBef>
                <a:spcPts val="0"/>
              </a:spcBef>
              <a:buNone/>
            </a:pPr>
            <a:r>
              <a:rPr lang="tr-TR" sz="1800" dirty="0" smtClean="0"/>
              <a:t>Zordur.</a:t>
            </a:r>
          </a:p>
          <a:p>
            <a:pPr>
              <a:spcBef>
                <a:spcPts val="0"/>
              </a:spcBef>
              <a:buNone/>
            </a:pPr>
            <a:r>
              <a:rPr lang="tr-TR" sz="1800" dirty="0" smtClean="0"/>
              <a:t>-Okulda olmayı istemeyen bir öğrencinin ,</a:t>
            </a:r>
          </a:p>
          <a:p>
            <a:pPr>
              <a:spcBef>
                <a:spcPts val="0"/>
              </a:spcBef>
              <a:buNone/>
            </a:pPr>
            <a:r>
              <a:rPr lang="tr-TR" sz="1800" dirty="0" smtClean="0"/>
              <a:t>davranışlarını geliştirme konusunda plan</a:t>
            </a:r>
          </a:p>
          <a:p>
            <a:pPr>
              <a:spcBef>
                <a:spcPts val="0"/>
              </a:spcBef>
              <a:buNone/>
            </a:pPr>
            <a:r>
              <a:rPr lang="tr-TR" sz="1800" dirty="0" smtClean="0"/>
              <a:t>Yapmasını sağlamak zordur.</a:t>
            </a:r>
          </a:p>
          <a:p>
            <a:pPr>
              <a:spcBef>
                <a:spcPts val="0"/>
              </a:spcBef>
              <a:buNone/>
            </a:pPr>
            <a:r>
              <a:rPr lang="tr-TR" sz="1800" dirty="0" smtClean="0"/>
              <a:t>-Öğrenciler davranışlarını geliştirme </a:t>
            </a:r>
          </a:p>
          <a:p>
            <a:pPr>
              <a:spcBef>
                <a:spcPts val="0"/>
              </a:spcBef>
              <a:buNone/>
            </a:pPr>
            <a:r>
              <a:rPr lang="tr-TR" sz="1800" dirty="0" smtClean="0"/>
              <a:t>Planını yapmayı gerektiren becerilere  sahip </a:t>
            </a:r>
          </a:p>
          <a:p>
            <a:pPr>
              <a:spcBef>
                <a:spcPts val="0"/>
              </a:spcBef>
              <a:buNone/>
            </a:pPr>
            <a:r>
              <a:rPr lang="tr-TR" sz="1800" dirty="0" smtClean="0"/>
              <a:t>Olmayabilir.</a:t>
            </a:r>
          </a:p>
          <a:p>
            <a:pPr>
              <a:spcBef>
                <a:spcPts val="0"/>
              </a:spcBef>
              <a:buNone/>
            </a:pPr>
            <a:r>
              <a:rPr lang="tr-TR" sz="1800" dirty="0" smtClean="0"/>
              <a:t>-Öğretmenleri sınırsız bir biçimde </a:t>
            </a:r>
          </a:p>
          <a:p>
            <a:pPr>
              <a:spcBef>
                <a:spcPts val="0"/>
              </a:spcBef>
              <a:buNone/>
            </a:pPr>
            <a:r>
              <a:rPr lang="tr-TR" sz="1800" dirty="0" smtClean="0"/>
              <a:t>hoşgörülü ve iyimse r davranmaya </a:t>
            </a:r>
          </a:p>
          <a:p>
            <a:pPr>
              <a:spcBef>
                <a:spcPts val="0"/>
              </a:spcBef>
              <a:buNone/>
            </a:pPr>
            <a:r>
              <a:rPr lang="tr-TR" sz="1800" dirty="0" smtClean="0"/>
              <a:t>Yöneltmektedir.</a:t>
            </a:r>
          </a:p>
          <a:p>
            <a:pPr>
              <a:spcBef>
                <a:spcPts val="0"/>
              </a:spcBef>
              <a:buNone/>
            </a:pPr>
            <a:endParaRPr lang="tr-T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285720" y="571481"/>
            <a:ext cx="8572560" cy="5416868"/>
          </a:xfrm>
          <a:prstGeom prst="rect">
            <a:avLst/>
          </a:prstGeom>
        </p:spPr>
        <p:txBody>
          <a:bodyPr wrap="square">
            <a:spAutoFit/>
          </a:bodyPr>
          <a:lstStyle/>
          <a:p>
            <a:r>
              <a:rPr lang="tr-TR" sz="2800" dirty="0" err="1" smtClean="0"/>
              <a:t>Kounin</a:t>
            </a:r>
            <a:r>
              <a:rPr lang="tr-TR" sz="2800" dirty="0" smtClean="0"/>
              <a:t> modeli: Grup yönetimi (dinamiği)</a:t>
            </a:r>
          </a:p>
          <a:p>
            <a:pPr>
              <a:spcBef>
                <a:spcPts val="0"/>
              </a:spcBef>
            </a:pPr>
            <a:r>
              <a:rPr lang="tr-TR" sz="2800" dirty="0" smtClean="0"/>
              <a:t>	</a:t>
            </a:r>
            <a:r>
              <a:rPr lang="tr-TR" dirty="0" err="1" smtClean="0">
                <a:latin typeface="Arial" pitchFamily="34" charset="0"/>
                <a:cs typeface="Arial" pitchFamily="34" charset="0"/>
              </a:rPr>
              <a:t>Kounin</a:t>
            </a:r>
            <a:r>
              <a:rPr lang="tr-TR" dirty="0" smtClean="0">
                <a:latin typeface="Arial" pitchFamily="34" charset="0"/>
                <a:cs typeface="Arial" pitchFamily="34" charset="0"/>
              </a:rPr>
              <a:t> , öğretmen bir öğrencinin davranışını düzelttiğinde, bunun diğer öğrencileri de etkilediğini bulmuştur.Buna “dalga etkisi” demiştir.Dalga etkisinin kullanımında “açıklık” ve “kararlılık” en önemli unsurdur. Dalga etkisi, okulun ilk günlerinde daha etkilidir.</a:t>
            </a:r>
          </a:p>
          <a:p>
            <a:pPr>
              <a:spcBef>
                <a:spcPts val="0"/>
              </a:spcBef>
            </a:pPr>
            <a:endParaRPr lang="tr-TR" dirty="0" smtClean="0">
              <a:latin typeface="Arial" pitchFamily="34" charset="0"/>
              <a:cs typeface="Arial" pitchFamily="34" charset="0"/>
            </a:endParaRPr>
          </a:p>
          <a:p>
            <a:pPr>
              <a:spcBef>
                <a:spcPts val="0"/>
              </a:spcBef>
            </a:pPr>
            <a:r>
              <a:rPr lang="tr-TR" dirty="0" smtClean="0">
                <a:latin typeface="Arial" pitchFamily="34" charset="0"/>
                <a:cs typeface="Arial" pitchFamily="34" charset="0"/>
              </a:rPr>
              <a:t>-Sınıfın her köşesinde her an nelerin olup bittiğini bilmeli ve “uyanık” olmalıdır.</a:t>
            </a:r>
          </a:p>
          <a:p>
            <a:pPr>
              <a:spcBef>
                <a:spcPts val="0"/>
              </a:spcBef>
            </a:pPr>
            <a:r>
              <a:rPr lang="tr-TR" dirty="0" smtClean="0">
                <a:latin typeface="Arial" pitchFamily="34" charset="0"/>
                <a:cs typeface="Arial" pitchFamily="34" charset="0"/>
              </a:rPr>
              <a:t>-Sınıfta düzenin bozulması halinde ,anında ve uygun tepkide bulunma becerisine sahip olmalıdır.</a:t>
            </a:r>
          </a:p>
          <a:p>
            <a:pPr>
              <a:spcBef>
                <a:spcPts val="0"/>
              </a:spcBef>
            </a:pPr>
            <a:r>
              <a:rPr lang="tr-TR" dirty="0" smtClean="0">
                <a:latin typeface="Arial" pitchFamily="34" charset="0"/>
                <a:cs typeface="Arial" pitchFamily="34" charset="0"/>
              </a:rPr>
              <a:t>-Aynı anda birden fazla etkinliği gerçekleştirmede yetenekli olmalı.</a:t>
            </a:r>
          </a:p>
          <a:p>
            <a:pPr>
              <a:spcBef>
                <a:spcPts val="0"/>
              </a:spcBef>
            </a:pPr>
            <a:r>
              <a:rPr lang="tr-TR" dirty="0" smtClean="0">
                <a:latin typeface="Arial" pitchFamily="34" charset="0"/>
                <a:cs typeface="Arial" pitchFamily="34" charset="0"/>
              </a:rPr>
              <a:t>-Düzensiz bir şekilde konudan konuya atlamamalı yumuşak bir geçiş yapmalı.</a:t>
            </a:r>
          </a:p>
          <a:p>
            <a:pPr>
              <a:spcBef>
                <a:spcPts val="0"/>
              </a:spcBef>
            </a:pPr>
            <a:r>
              <a:rPr lang="tr-TR" dirty="0" smtClean="0">
                <a:latin typeface="Arial" pitchFamily="34" charset="0"/>
                <a:cs typeface="Arial" pitchFamily="34" charset="0"/>
              </a:rPr>
              <a:t>-Öğrencilerin ilgilerini toplayarak, konuyla ilgili sorumluluklarını koruyarak ve onları derse katarak uyanık tutmalıdır.</a:t>
            </a:r>
          </a:p>
          <a:p>
            <a:pPr>
              <a:spcBef>
                <a:spcPts val="0"/>
              </a:spcBef>
            </a:pPr>
            <a:endParaRPr lang="tr-TR" sz="2800" dirty="0" smtClean="0">
              <a:latin typeface="Arial" pitchFamily="34" charset="0"/>
              <a:cs typeface="Arial" pitchFamily="34" charset="0"/>
            </a:endParaRPr>
          </a:p>
          <a:p>
            <a:pPr>
              <a:spcBef>
                <a:spcPts val="0"/>
              </a:spcBef>
            </a:pPr>
            <a:r>
              <a:rPr lang="tr-TR" sz="2800" dirty="0" smtClean="0">
                <a:latin typeface="Arial" pitchFamily="34" charset="0"/>
                <a:cs typeface="Arial" pitchFamily="34" charset="0"/>
              </a:rPr>
              <a:t>	</a:t>
            </a:r>
          </a:p>
          <a:p>
            <a:endParaRPr lang="tr-TR" dirty="0" smtClean="0">
              <a:latin typeface="+mn-lt"/>
            </a:endParaRPr>
          </a:p>
          <a:p>
            <a:endParaRPr lang="tr-TR"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704088"/>
            <a:ext cx="8229600" cy="367458"/>
          </a:xfrm>
        </p:spPr>
        <p:txBody>
          <a:bodyPr/>
          <a:lstStyle/>
          <a:p>
            <a:r>
              <a:rPr lang="tr-TR" sz="2800" dirty="0" smtClean="0"/>
              <a:t>ÜSTÜN YÖNLERİ                                 ZAYIF YÖNLERİ</a:t>
            </a:r>
            <a:endParaRPr lang="tr-TR" sz="2800" dirty="0"/>
          </a:p>
        </p:txBody>
      </p:sp>
      <p:sp>
        <p:nvSpPr>
          <p:cNvPr id="26627" name="Rectangle 3"/>
          <p:cNvSpPr>
            <a:spLocks noGrp="1"/>
          </p:cNvSpPr>
          <p:nvPr>
            <p:ph sz="half" idx="1"/>
          </p:nvPr>
        </p:nvSpPr>
        <p:spPr>
          <a:xfrm>
            <a:off x="457200" y="1428736"/>
            <a:ext cx="4038600" cy="4926189"/>
          </a:xfrm>
        </p:spPr>
        <p:txBody>
          <a:bodyPr/>
          <a:lstStyle/>
          <a:p>
            <a:pPr>
              <a:buNone/>
            </a:pPr>
            <a:r>
              <a:rPr lang="tr-TR" sz="1800" dirty="0" smtClean="0"/>
              <a:t>-Öğretmenin sınıfta olup bitenlerden </a:t>
            </a:r>
          </a:p>
          <a:p>
            <a:pPr>
              <a:spcBef>
                <a:spcPts val="0"/>
              </a:spcBef>
              <a:buNone/>
            </a:pPr>
            <a:r>
              <a:rPr lang="tr-TR" sz="1800" dirty="0" smtClean="0"/>
              <a:t>haberdar  olarak ve sürekli, sınıfı </a:t>
            </a:r>
          </a:p>
          <a:p>
            <a:pPr>
              <a:spcBef>
                <a:spcPts val="0"/>
              </a:spcBef>
              <a:buNone/>
            </a:pPr>
            <a:r>
              <a:rPr lang="tr-TR" sz="1800" dirty="0" smtClean="0"/>
              <a:t>tarama yaparak etkinliğini sağlayabilir.</a:t>
            </a:r>
          </a:p>
          <a:p>
            <a:pPr>
              <a:spcBef>
                <a:spcPts val="0"/>
              </a:spcBef>
              <a:buNone/>
            </a:pPr>
            <a:endParaRPr lang="tr-TR" sz="1800" dirty="0" smtClean="0"/>
          </a:p>
          <a:p>
            <a:pPr>
              <a:spcBef>
                <a:spcPts val="0"/>
              </a:spcBef>
              <a:buNone/>
            </a:pPr>
            <a:r>
              <a:rPr lang="tr-TR" sz="1800" dirty="0" smtClean="0"/>
              <a:t>-Öğretmenin aynı zamanda meydana </a:t>
            </a:r>
          </a:p>
          <a:p>
            <a:pPr>
              <a:spcBef>
                <a:spcPts val="0"/>
              </a:spcBef>
              <a:buNone/>
            </a:pPr>
            <a:r>
              <a:rPr lang="tr-TR" sz="1800" dirty="0" smtClean="0"/>
              <a:t>gelen iki ve daha fazla disiplin </a:t>
            </a:r>
          </a:p>
          <a:p>
            <a:pPr>
              <a:spcBef>
                <a:spcPts val="0"/>
              </a:spcBef>
              <a:buNone/>
            </a:pPr>
            <a:r>
              <a:rPr lang="tr-TR" sz="1800" dirty="0" smtClean="0"/>
              <a:t>sorunlarından önemli olana </a:t>
            </a:r>
          </a:p>
          <a:p>
            <a:pPr>
              <a:spcBef>
                <a:spcPts val="0"/>
              </a:spcBef>
              <a:buNone/>
            </a:pPr>
            <a:r>
              <a:rPr lang="tr-TR" sz="1800" dirty="0" smtClean="0"/>
              <a:t>odaklanması derse ilgiyi ve sınıf </a:t>
            </a:r>
          </a:p>
          <a:p>
            <a:pPr>
              <a:spcBef>
                <a:spcPts val="0"/>
              </a:spcBef>
              <a:buNone/>
            </a:pPr>
            <a:r>
              <a:rPr lang="tr-TR" sz="1800" dirty="0" smtClean="0"/>
              <a:t>hakimiyetini olumlu etkileyebilir.</a:t>
            </a:r>
          </a:p>
          <a:p>
            <a:pPr>
              <a:spcBef>
                <a:spcPts val="0"/>
              </a:spcBef>
              <a:buNone/>
            </a:pPr>
            <a:endParaRPr lang="tr-TR" sz="1800" dirty="0" smtClean="0"/>
          </a:p>
          <a:p>
            <a:pPr>
              <a:spcBef>
                <a:spcPts val="0"/>
              </a:spcBef>
              <a:buNone/>
            </a:pPr>
            <a:r>
              <a:rPr lang="tr-TR" sz="1800" dirty="0" smtClean="0"/>
              <a:t>-Öğretmenin sorun davranışı gösteren </a:t>
            </a:r>
          </a:p>
          <a:p>
            <a:pPr>
              <a:spcBef>
                <a:spcPts val="0"/>
              </a:spcBef>
              <a:buNone/>
            </a:pPr>
            <a:r>
              <a:rPr lang="tr-TR" sz="1800" dirty="0" smtClean="0"/>
              <a:t>Öğrenciye karşı sorunun çözümünde </a:t>
            </a:r>
          </a:p>
          <a:p>
            <a:pPr>
              <a:spcBef>
                <a:spcPts val="0"/>
              </a:spcBef>
              <a:buNone/>
            </a:pPr>
            <a:r>
              <a:rPr lang="tr-TR" sz="1800" dirty="0" smtClean="0"/>
              <a:t>hoşgörü ve anlayış göstermesi , sorunu </a:t>
            </a:r>
          </a:p>
          <a:p>
            <a:pPr>
              <a:spcBef>
                <a:spcPts val="0"/>
              </a:spcBef>
              <a:buNone/>
            </a:pPr>
            <a:r>
              <a:rPr lang="tr-TR" sz="1800" dirty="0" smtClean="0"/>
              <a:t>gösteren öğrenci ve grup üzerinde </a:t>
            </a:r>
          </a:p>
          <a:p>
            <a:pPr>
              <a:spcBef>
                <a:spcPts val="0"/>
              </a:spcBef>
              <a:buNone/>
            </a:pPr>
            <a:r>
              <a:rPr lang="tr-TR" sz="1800" dirty="0" smtClean="0"/>
              <a:t>olumlu etki oluşturabilir.</a:t>
            </a:r>
            <a:endParaRPr lang="tr-TR" dirty="0" smtClean="0"/>
          </a:p>
        </p:txBody>
      </p:sp>
      <p:sp>
        <p:nvSpPr>
          <p:cNvPr id="5" name="4 İçerik Yer Tutucusu"/>
          <p:cNvSpPr>
            <a:spLocks noGrp="1"/>
          </p:cNvSpPr>
          <p:nvPr>
            <p:ph sz="half" idx="2"/>
          </p:nvPr>
        </p:nvSpPr>
        <p:spPr>
          <a:xfrm>
            <a:off x="4648200" y="1357298"/>
            <a:ext cx="4038600" cy="4997627"/>
          </a:xfrm>
        </p:spPr>
        <p:txBody>
          <a:bodyPr/>
          <a:lstStyle/>
          <a:p>
            <a:pPr>
              <a:buNone/>
            </a:pPr>
            <a:r>
              <a:rPr lang="tr-TR" sz="1800" dirty="0" smtClean="0"/>
              <a:t>-Öğretmen  dersin akışına tamamen</a:t>
            </a:r>
          </a:p>
          <a:p>
            <a:pPr>
              <a:buNone/>
            </a:pPr>
            <a:r>
              <a:rPr lang="tr-TR" sz="1800" dirty="0" smtClean="0"/>
              <a:t> hakim olamayıp sınıf üzerinde </a:t>
            </a:r>
            <a:r>
              <a:rPr lang="tr-TR" sz="1800" dirty="0" err="1" smtClean="0"/>
              <a:t>isteni</a:t>
            </a:r>
            <a:r>
              <a:rPr lang="tr-TR" sz="1800" dirty="0" smtClean="0"/>
              <a:t>-</a:t>
            </a:r>
          </a:p>
          <a:p>
            <a:pPr>
              <a:buNone/>
            </a:pPr>
            <a:r>
              <a:rPr lang="tr-TR" sz="1800" dirty="0" err="1" smtClean="0"/>
              <a:t>len</a:t>
            </a:r>
            <a:r>
              <a:rPr lang="tr-TR" sz="1800" dirty="0" smtClean="0"/>
              <a:t> düzeyde etkili olamayabilir.</a:t>
            </a:r>
          </a:p>
          <a:p>
            <a:pPr>
              <a:buNone/>
            </a:pPr>
            <a:endParaRPr lang="tr-TR" sz="1800" dirty="0" smtClean="0"/>
          </a:p>
          <a:p>
            <a:pPr>
              <a:spcBef>
                <a:spcPts val="0"/>
              </a:spcBef>
              <a:buNone/>
            </a:pPr>
            <a:r>
              <a:rPr lang="tr-TR" sz="1800" dirty="0" smtClean="0"/>
              <a:t>-Öğretmenin aynı zamanda meydana </a:t>
            </a:r>
          </a:p>
          <a:p>
            <a:pPr>
              <a:spcBef>
                <a:spcPts val="0"/>
              </a:spcBef>
              <a:buNone/>
            </a:pPr>
            <a:r>
              <a:rPr lang="tr-TR" sz="1800" dirty="0" smtClean="0"/>
              <a:t>gelen iki ve daha fazla disiplin </a:t>
            </a:r>
          </a:p>
          <a:p>
            <a:pPr>
              <a:spcBef>
                <a:spcPts val="0"/>
              </a:spcBef>
              <a:buNone/>
            </a:pPr>
            <a:r>
              <a:rPr lang="tr-TR" sz="1800" dirty="0" smtClean="0"/>
              <a:t>sorunlarından önemsiz olana </a:t>
            </a:r>
          </a:p>
          <a:p>
            <a:pPr>
              <a:spcBef>
                <a:spcPts val="0"/>
              </a:spcBef>
              <a:buNone/>
            </a:pPr>
            <a:r>
              <a:rPr lang="tr-TR" sz="1800" dirty="0" smtClean="0"/>
              <a:t>odaklanması derse ilgiyi ve sınıf </a:t>
            </a:r>
          </a:p>
          <a:p>
            <a:pPr>
              <a:spcBef>
                <a:spcPts val="0"/>
              </a:spcBef>
              <a:buNone/>
            </a:pPr>
            <a:r>
              <a:rPr lang="tr-TR" sz="1800" dirty="0" smtClean="0"/>
              <a:t>hakimiyetini olumsuz  etkileyebilir.</a:t>
            </a:r>
          </a:p>
          <a:p>
            <a:pPr>
              <a:spcBef>
                <a:spcPts val="0"/>
              </a:spcBef>
              <a:buNone/>
            </a:pPr>
            <a:endParaRPr lang="tr-TR" sz="1800" dirty="0" smtClean="0"/>
          </a:p>
          <a:p>
            <a:pPr>
              <a:buNone/>
            </a:pPr>
            <a:r>
              <a:rPr lang="tr-TR" sz="1800" dirty="0" smtClean="0"/>
              <a:t>-Öğretmenin sorun davranışı gösteren </a:t>
            </a:r>
          </a:p>
          <a:p>
            <a:pPr>
              <a:buNone/>
            </a:pPr>
            <a:r>
              <a:rPr lang="tr-TR" sz="1800" dirty="0" smtClean="0"/>
              <a:t>öğrenciye her zaman hoşgörülü ve </a:t>
            </a:r>
          </a:p>
          <a:p>
            <a:pPr>
              <a:buNone/>
            </a:pPr>
            <a:r>
              <a:rPr lang="tr-TR" sz="1800" dirty="0" smtClean="0"/>
              <a:t>anlayışlı olması, sorunu gösteren </a:t>
            </a:r>
          </a:p>
          <a:p>
            <a:pPr>
              <a:buNone/>
            </a:pPr>
            <a:r>
              <a:rPr lang="tr-TR" sz="1800" dirty="0" smtClean="0"/>
              <a:t>öğrenci  ve grup üzerinde aksi tepkiler </a:t>
            </a:r>
          </a:p>
          <a:p>
            <a:pPr>
              <a:buNone/>
            </a:pPr>
            <a:r>
              <a:rPr lang="tr-TR" sz="1800" dirty="0" smtClean="0"/>
              <a:t>oluşturabilir.</a:t>
            </a:r>
            <a:endParaRPr lang="tr-TR"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357158" y="500042"/>
            <a:ext cx="8429684" cy="4124206"/>
          </a:xfrm>
          <a:prstGeom prst="rect">
            <a:avLst/>
          </a:prstGeom>
        </p:spPr>
        <p:txBody>
          <a:bodyPr wrap="square">
            <a:spAutoFit/>
          </a:bodyPr>
          <a:lstStyle/>
          <a:p>
            <a:r>
              <a:rPr lang="tr-TR" sz="2800" dirty="0" smtClean="0"/>
              <a:t>Davranışçı model: </a:t>
            </a:r>
            <a:r>
              <a:rPr lang="tr-TR" sz="2800" dirty="0" err="1" smtClean="0"/>
              <a:t>Skinner</a:t>
            </a:r>
            <a:r>
              <a:rPr lang="tr-TR" sz="2800" dirty="0" smtClean="0"/>
              <a:t> modeli</a:t>
            </a:r>
          </a:p>
          <a:p>
            <a:r>
              <a:rPr lang="tr-TR" dirty="0" smtClean="0"/>
              <a:t>	</a:t>
            </a:r>
          </a:p>
          <a:p>
            <a:r>
              <a:rPr lang="tr-TR" dirty="0" smtClean="0"/>
              <a:t>	Öğrenmenin çevrenin kontrolünde olduğunu , ödüllendirilen ve pekiştirilen davranışların tekrar ettiği görüşünden ortaya çıkmıştır.</a:t>
            </a:r>
          </a:p>
          <a:p>
            <a:endParaRPr lang="tr-TR" dirty="0" smtClean="0"/>
          </a:p>
          <a:p>
            <a:endParaRPr lang="tr-TR" dirty="0" smtClean="0"/>
          </a:p>
          <a:p>
            <a:r>
              <a:rPr lang="tr-TR" dirty="0" smtClean="0"/>
              <a:t>-Temel varsayım, davranışı izleyen ödüllendirmeler değiştirilerek davranışlar kontrol altına alınabilir ve değiştirilebilir.</a:t>
            </a:r>
          </a:p>
          <a:p>
            <a:r>
              <a:rPr lang="tr-TR" dirty="0" smtClean="0"/>
              <a:t>-Pekiştirme öğrenci davranışlarını değiştirmek amacıyla sistemli olarak kullanılır.</a:t>
            </a:r>
          </a:p>
          <a:p>
            <a:r>
              <a:rPr lang="tr-TR" dirty="0" smtClean="0"/>
              <a:t>-Kurallara uyan  ya da istenen performansı gösteren öğrenciler ödüllendirilir.</a:t>
            </a:r>
          </a:p>
          <a:p>
            <a:r>
              <a:rPr lang="tr-TR" dirty="0" smtClean="0"/>
              <a:t>-Kurallara uymayan ya da istenen performansı gösteremeyen öğrenciler, cezalandırılır.</a:t>
            </a:r>
          </a:p>
          <a:p>
            <a:r>
              <a:rPr lang="tr-TR" dirty="0" smtClean="0"/>
              <a:t>-Model alma, belli davranışların öğretilmesinde ve öğrencilerin olumsuz davranışlarını olumlu davranışa çevirmelerinde yararlı bir tekniktir.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85728"/>
            <a:ext cx="8229600" cy="571504"/>
          </a:xfrm>
        </p:spPr>
        <p:txBody>
          <a:bodyPr/>
          <a:lstStyle/>
          <a:p>
            <a:r>
              <a:rPr lang="tr-TR" sz="2400" dirty="0" smtClean="0"/>
              <a:t>ÜSTÜN YÖNLERİ                                         ZAYIF YÖNLERİ</a:t>
            </a:r>
            <a:endParaRPr lang="tr-TR" sz="2400" dirty="0"/>
          </a:p>
        </p:txBody>
      </p:sp>
      <p:sp>
        <p:nvSpPr>
          <p:cNvPr id="26627" name="Rectangle 3"/>
          <p:cNvSpPr>
            <a:spLocks noGrp="1"/>
          </p:cNvSpPr>
          <p:nvPr>
            <p:ph sz="half" idx="1"/>
          </p:nvPr>
        </p:nvSpPr>
        <p:spPr>
          <a:xfrm>
            <a:off x="285720" y="1071546"/>
            <a:ext cx="4210080" cy="5283379"/>
          </a:xfrm>
        </p:spPr>
        <p:txBody>
          <a:bodyPr/>
          <a:lstStyle/>
          <a:p>
            <a:pPr>
              <a:buNone/>
            </a:pPr>
            <a:r>
              <a:rPr lang="tr-TR" sz="1800" dirty="0" smtClean="0"/>
              <a:t>-Kullanımı çok basittir</a:t>
            </a:r>
          </a:p>
          <a:p>
            <a:pPr>
              <a:buNone/>
            </a:pPr>
            <a:r>
              <a:rPr lang="tr-TR" sz="1800" dirty="0" smtClean="0"/>
              <a:t>-Hemen sonuç alınabilir</a:t>
            </a:r>
          </a:p>
          <a:p>
            <a:pPr>
              <a:buNone/>
            </a:pPr>
            <a:r>
              <a:rPr lang="tr-TR" sz="1800" dirty="0" smtClean="0"/>
              <a:t>-Davranışı kontrol altında olması çoğu </a:t>
            </a:r>
          </a:p>
          <a:p>
            <a:pPr>
              <a:buNone/>
            </a:pPr>
            <a:r>
              <a:rPr lang="tr-TR" sz="1800" dirty="0" smtClean="0"/>
              <a:t>öğretmenin isteğine uygun düşmektedir.</a:t>
            </a:r>
          </a:p>
          <a:p>
            <a:pPr>
              <a:buNone/>
            </a:pPr>
            <a:r>
              <a:rPr lang="tr-TR" sz="1800" dirty="0" smtClean="0"/>
              <a:t>-Öğrenciler ödül elde ettiklerinde </a:t>
            </a:r>
          </a:p>
          <a:p>
            <a:pPr>
              <a:buNone/>
            </a:pPr>
            <a:r>
              <a:rPr lang="tr-TR" sz="1800" dirty="0" smtClean="0"/>
              <a:t>kendilerini başarılı hissederler.</a:t>
            </a:r>
          </a:p>
          <a:p>
            <a:pPr>
              <a:buNone/>
            </a:pPr>
            <a:r>
              <a:rPr lang="tr-TR" sz="1800" dirty="0" smtClean="0"/>
              <a:t>-Davranışlar bütün öğrenciler için </a:t>
            </a:r>
          </a:p>
          <a:p>
            <a:pPr>
              <a:buNone/>
            </a:pPr>
            <a:r>
              <a:rPr lang="tr-TR" sz="1800" dirty="0" smtClean="0"/>
              <a:t>standarttır.</a:t>
            </a:r>
          </a:p>
          <a:p>
            <a:pPr>
              <a:buNone/>
            </a:pPr>
            <a:r>
              <a:rPr lang="tr-TR" sz="1800" dirty="0" smtClean="0"/>
              <a:t>-Yaş dikkate alınmadan bütün öğrenciler</a:t>
            </a:r>
          </a:p>
          <a:p>
            <a:pPr>
              <a:buNone/>
            </a:pPr>
            <a:r>
              <a:rPr lang="tr-TR" sz="1800" dirty="0" smtClean="0"/>
              <a:t>için kullanılabilir</a:t>
            </a:r>
          </a:p>
        </p:txBody>
      </p:sp>
      <p:sp>
        <p:nvSpPr>
          <p:cNvPr id="5" name="4 İçerik Yer Tutucusu"/>
          <p:cNvSpPr>
            <a:spLocks noGrp="1"/>
          </p:cNvSpPr>
          <p:nvPr>
            <p:ph sz="half" idx="2"/>
          </p:nvPr>
        </p:nvSpPr>
        <p:spPr>
          <a:xfrm>
            <a:off x="4648200" y="1000108"/>
            <a:ext cx="4038600" cy="5354817"/>
          </a:xfrm>
        </p:spPr>
        <p:txBody>
          <a:bodyPr/>
          <a:lstStyle/>
          <a:p>
            <a:pPr>
              <a:buNone/>
            </a:pPr>
            <a:r>
              <a:rPr lang="tr-TR" sz="1800" dirty="0" smtClean="0"/>
              <a:t>-Sonuçlar uzun süreli değildir.</a:t>
            </a:r>
          </a:p>
          <a:p>
            <a:pPr>
              <a:buNone/>
            </a:pPr>
            <a:r>
              <a:rPr lang="tr-TR" sz="1800" dirty="0" smtClean="0"/>
              <a:t>-Ödüller iyi ayarlanmalıdır</a:t>
            </a:r>
          </a:p>
          <a:p>
            <a:pPr>
              <a:buNone/>
            </a:pPr>
            <a:r>
              <a:rPr lang="tr-TR" sz="1800" dirty="0" smtClean="0"/>
              <a:t>-Öğrenciler kendi davranışlarını nasıl</a:t>
            </a:r>
          </a:p>
          <a:p>
            <a:pPr>
              <a:buNone/>
            </a:pPr>
            <a:r>
              <a:rPr lang="tr-TR" sz="1800" dirty="0" smtClean="0"/>
              <a:t>yöneteceğini öğrenemeyebilirler.</a:t>
            </a:r>
          </a:p>
          <a:p>
            <a:pPr>
              <a:buNone/>
            </a:pPr>
            <a:r>
              <a:rPr lang="tr-TR" sz="1800" dirty="0" smtClean="0"/>
              <a:t>-Bazı öğretmenler için bu yaklaşım </a:t>
            </a:r>
          </a:p>
          <a:p>
            <a:pPr>
              <a:buNone/>
            </a:pPr>
            <a:r>
              <a:rPr lang="tr-TR" sz="1800" dirty="0" smtClean="0"/>
              <a:t>oldukça rüşvetçi bir duruma </a:t>
            </a:r>
          </a:p>
          <a:p>
            <a:pPr>
              <a:buNone/>
            </a:pPr>
            <a:r>
              <a:rPr lang="tr-TR" sz="1800" dirty="0" smtClean="0"/>
              <a:t>dönüşebilir.</a:t>
            </a:r>
          </a:p>
          <a:p>
            <a:pPr>
              <a:buNone/>
            </a:pPr>
            <a:r>
              <a:rPr lang="tr-TR" sz="1800" dirty="0" smtClean="0"/>
              <a:t>-Ev, okul ve toplumdan kaynaklanan </a:t>
            </a:r>
          </a:p>
          <a:p>
            <a:pPr>
              <a:buNone/>
            </a:pPr>
            <a:r>
              <a:rPr lang="tr-TR" sz="1800" dirty="0" smtClean="0"/>
              <a:t>sorunları anlamaya önem verilmez.</a:t>
            </a:r>
          </a:p>
          <a:p>
            <a:pPr>
              <a:buNone/>
            </a:pPr>
            <a:r>
              <a:rPr lang="tr-TR" sz="1800" dirty="0" smtClean="0"/>
              <a:t>-Ödüller içsel güdülenmeyi etkisiz </a:t>
            </a:r>
          </a:p>
          <a:p>
            <a:pPr>
              <a:buNone/>
            </a:pPr>
            <a:r>
              <a:rPr lang="tr-TR" sz="1800" dirty="0" smtClean="0"/>
              <a:t>Kılabilir.</a:t>
            </a:r>
          </a:p>
          <a:p>
            <a:pPr>
              <a:buNone/>
            </a:pPr>
            <a:endParaRPr lang="tr-T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357158" y="142852"/>
            <a:ext cx="8429684" cy="5940088"/>
          </a:xfrm>
          <a:prstGeom prst="rect">
            <a:avLst/>
          </a:prstGeom>
        </p:spPr>
        <p:txBody>
          <a:bodyPr wrap="square">
            <a:spAutoFit/>
          </a:bodyPr>
          <a:lstStyle/>
          <a:p>
            <a:r>
              <a:rPr lang="tr-TR" sz="2800" dirty="0" smtClean="0"/>
              <a:t>Etkili öğretmenlik eğitimi:Etkin dinleme,ben dili ve kaybeden yok</a:t>
            </a:r>
          </a:p>
          <a:p>
            <a:endParaRPr lang="tr-TR" dirty="0" smtClean="0"/>
          </a:p>
          <a:p>
            <a:r>
              <a:rPr lang="tr-TR" dirty="0" smtClean="0"/>
              <a:t>	Öğretmenlere öğrencilerle nasıl olumlu ilişki kurabileceklerini öğretmeyi amaçlamaktadır. Bu modelde öğretmenlerin hatalı öğrenci davranışlarını , açık ve kışkırtıcı olmayan iletişim yoluyla azaltabilecekleri düşünülmektedir.</a:t>
            </a:r>
          </a:p>
          <a:p>
            <a:endParaRPr lang="tr-TR" dirty="0" smtClean="0"/>
          </a:p>
          <a:p>
            <a:r>
              <a:rPr lang="tr-TR" dirty="0" smtClean="0"/>
              <a:t>-</a:t>
            </a:r>
            <a:r>
              <a:rPr lang="tr-TR" dirty="0" smtClean="0"/>
              <a:t>Sınıfta ortaya çıkan  problemlerle ilgilenme “problem kime ait” sorusuyla başlar.Problem öğrenciye ait ise öğretmen bir danışman  ve yardım edici olarak  etkin dinler öğrencinin kendi problemini kendisinin çözmesine yardım eder.Problem öğretmene ait ise öğretmen ve öğrenciler ortaklaşa çözüm bulurlar.</a:t>
            </a:r>
          </a:p>
          <a:p>
            <a:endParaRPr lang="tr-TR" dirty="0" smtClean="0"/>
          </a:p>
          <a:p>
            <a:r>
              <a:rPr lang="tr-TR" dirty="0" smtClean="0"/>
              <a:t>-Öğretmen “ben dili” ile konuşmalıdır. </a:t>
            </a:r>
          </a:p>
          <a:p>
            <a:endParaRPr lang="tr-TR" dirty="0" smtClean="0"/>
          </a:p>
          <a:p>
            <a:r>
              <a:rPr lang="tr-TR" dirty="0" smtClean="0"/>
              <a:t>-Problemin çözümünde “kaybeden yok” tekniği kullanılmalıdır. “kaybeden yok” tekniği öğretmen ve öğrencinin güç kullanmadığı ve eşit katkıların sağlandığı karşılıklı bir görüşme ortamı meydana getirir.</a:t>
            </a:r>
          </a:p>
          <a:p>
            <a:endParaRPr lang="tr-TR" dirty="0" smtClean="0"/>
          </a:p>
          <a:p>
            <a:r>
              <a:rPr lang="tr-TR" dirty="0" smtClean="0"/>
              <a:t>-Öğretmenin rolü, çocuğun mantıksal çözümleme yapabilme ve yaşantıya yönelik sorunlarını çözme becerilerini geliştirmesine yardımcı olmaktır.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Alt Başlık"/>
          <p:cNvSpPr>
            <a:spLocks noGrp="1"/>
          </p:cNvSpPr>
          <p:nvPr>
            <p:ph type="subTitle" idx="1"/>
          </p:nvPr>
        </p:nvSpPr>
        <p:spPr>
          <a:xfrm>
            <a:off x="533400" y="785812"/>
            <a:ext cx="7896252" cy="5357831"/>
          </a:xfrm>
        </p:spPr>
        <p:txBody>
          <a:bodyPr/>
          <a:lstStyle/>
          <a:p>
            <a:pPr marR="0" algn="just"/>
            <a:r>
              <a:rPr lang="tr-TR" sz="2800" dirty="0" smtClean="0"/>
              <a:t>	Disiplin, </a:t>
            </a:r>
            <a:r>
              <a:rPr lang="tr-TR" sz="2800" dirty="0" err="1" smtClean="0"/>
              <a:t>latince</a:t>
            </a:r>
            <a:r>
              <a:rPr lang="tr-TR" sz="2800" dirty="0" smtClean="0"/>
              <a:t> de “</a:t>
            </a:r>
            <a:r>
              <a:rPr lang="tr-TR" sz="2800" dirty="0" err="1" smtClean="0"/>
              <a:t>disciplina</a:t>
            </a:r>
            <a:r>
              <a:rPr lang="tr-TR" sz="2800" dirty="0" smtClean="0"/>
              <a:t>” sözcüğünden türemiştir ve “davranış denetimi” olarak adlandırılmaktadır. En çok kabul gören anlamı ile mevcut yasa, kural, ilke ve düzenlemelere uygun davranma olarak tanımlanabilir.</a:t>
            </a:r>
          </a:p>
          <a:p>
            <a:pPr marR="0" algn="just"/>
            <a:r>
              <a:rPr lang="tr-TR" sz="2800" dirty="0" smtClean="0"/>
              <a:t>	</a:t>
            </a:r>
          </a:p>
          <a:p>
            <a:pPr marR="0" algn="just"/>
            <a:r>
              <a:rPr lang="tr-TR" sz="2800" dirty="0" smtClean="0"/>
              <a:t>	Diğer bir deyişle disiplin, grup üyelerinin </a:t>
            </a:r>
            <a:r>
              <a:rPr lang="tr-TR" sz="2800" u="sng" dirty="0" smtClean="0"/>
              <a:t>inanarak</a:t>
            </a:r>
            <a:r>
              <a:rPr lang="tr-TR" sz="2800" dirty="0" smtClean="0"/>
              <a:t> ve </a:t>
            </a:r>
            <a:r>
              <a:rPr lang="tr-TR" sz="2800" u="sng" dirty="0" smtClean="0"/>
              <a:t>arzu ederek </a:t>
            </a:r>
            <a:r>
              <a:rPr lang="tr-TR" sz="2800" dirty="0" smtClean="0"/>
              <a:t>grubun kurallarına ve düzenine uygun davranış göstermesini sağlayan güçtür.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500042"/>
            <a:ext cx="8229600" cy="500066"/>
          </a:xfrm>
        </p:spPr>
        <p:txBody>
          <a:bodyPr/>
          <a:lstStyle/>
          <a:p>
            <a:r>
              <a:rPr lang="tr-TR" sz="2400" dirty="0" smtClean="0"/>
              <a:t>ÜSTÜN YÖNLERİ                                         ZAYIF YÖNLERİ</a:t>
            </a:r>
            <a:endParaRPr lang="tr-TR" sz="2400" dirty="0"/>
          </a:p>
        </p:txBody>
      </p:sp>
      <p:sp>
        <p:nvSpPr>
          <p:cNvPr id="26627" name="Rectangle 3"/>
          <p:cNvSpPr>
            <a:spLocks noGrp="1"/>
          </p:cNvSpPr>
          <p:nvPr>
            <p:ph sz="half" idx="1"/>
          </p:nvPr>
        </p:nvSpPr>
        <p:spPr>
          <a:xfrm>
            <a:off x="214282" y="1428736"/>
            <a:ext cx="3929090" cy="4926189"/>
          </a:xfrm>
        </p:spPr>
        <p:txBody>
          <a:bodyPr/>
          <a:lstStyle/>
          <a:p>
            <a:pPr>
              <a:buNone/>
            </a:pPr>
            <a:r>
              <a:rPr lang="tr-TR" sz="1800" dirty="0" smtClean="0"/>
              <a:t>-Öğretmen öğrenci ilişkisini geliştirir.</a:t>
            </a:r>
          </a:p>
          <a:p>
            <a:pPr>
              <a:buNone/>
            </a:pPr>
            <a:endParaRPr lang="tr-TR" sz="1800" dirty="0" smtClean="0"/>
          </a:p>
          <a:p>
            <a:pPr>
              <a:buNone/>
            </a:pPr>
            <a:r>
              <a:rPr lang="tr-TR" sz="1800" dirty="0" smtClean="0"/>
              <a:t>-Öğrencinin kişisel sorunları ve </a:t>
            </a:r>
          </a:p>
          <a:p>
            <a:pPr>
              <a:buNone/>
            </a:pPr>
            <a:r>
              <a:rPr lang="tr-TR" sz="1800" dirty="0" smtClean="0"/>
              <a:t>duyguları ele alınmaktadır.</a:t>
            </a:r>
          </a:p>
          <a:p>
            <a:pPr>
              <a:buNone/>
            </a:pPr>
            <a:endParaRPr lang="tr-TR" sz="1800" dirty="0" smtClean="0"/>
          </a:p>
          <a:p>
            <a:pPr>
              <a:buNone/>
            </a:pPr>
            <a:r>
              <a:rPr lang="tr-TR" sz="1800" dirty="0" smtClean="0"/>
              <a:t>-Öğretmenlerle öğrencilerin kendi </a:t>
            </a:r>
          </a:p>
          <a:p>
            <a:pPr>
              <a:buNone/>
            </a:pPr>
            <a:r>
              <a:rPr lang="tr-TR" sz="1800" dirty="0" smtClean="0"/>
              <a:t>davranışlarının diğerlerini nasıl </a:t>
            </a:r>
          </a:p>
          <a:p>
            <a:pPr>
              <a:buNone/>
            </a:pPr>
            <a:r>
              <a:rPr lang="tr-TR" sz="1800" dirty="0" smtClean="0"/>
              <a:t>etkilediğini değerlendirmesini sağlar.</a:t>
            </a:r>
            <a:endParaRPr lang="tr-TR" sz="1800" dirty="0" smtClean="0"/>
          </a:p>
          <a:p>
            <a:pPr>
              <a:buNone/>
            </a:pPr>
            <a:endParaRPr lang="tr-TR" sz="1800" dirty="0" smtClean="0"/>
          </a:p>
          <a:p>
            <a:pPr>
              <a:buNone/>
            </a:pPr>
            <a:r>
              <a:rPr lang="tr-TR" sz="1800" dirty="0" smtClean="0"/>
              <a:t>-Öğretmenler ihtiyaçlarını ve </a:t>
            </a:r>
          </a:p>
          <a:p>
            <a:pPr>
              <a:buNone/>
            </a:pPr>
            <a:r>
              <a:rPr lang="tr-TR" sz="1800" dirty="0" smtClean="0"/>
              <a:t>duygularını anlamaları konusunda </a:t>
            </a:r>
          </a:p>
          <a:p>
            <a:pPr>
              <a:buNone/>
            </a:pPr>
            <a:r>
              <a:rPr lang="tr-TR" sz="1800" dirty="0" smtClean="0"/>
              <a:t>öğrencilere yardımcı olmaktadır.</a:t>
            </a:r>
            <a:endParaRPr lang="tr-TR" sz="1800" dirty="0" smtClean="0"/>
          </a:p>
        </p:txBody>
      </p:sp>
      <p:sp>
        <p:nvSpPr>
          <p:cNvPr id="5" name="4 İçerik Yer Tutucusu"/>
          <p:cNvSpPr>
            <a:spLocks noGrp="1"/>
          </p:cNvSpPr>
          <p:nvPr>
            <p:ph sz="half" idx="2"/>
          </p:nvPr>
        </p:nvSpPr>
        <p:spPr>
          <a:xfrm>
            <a:off x="4429124" y="1357298"/>
            <a:ext cx="4257676" cy="4997627"/>
          </a:xfrm>
        </p:spPr>
        <p:txBody>
          <a:bodyPr/>
          <a:lstStyle/>
          <a:p>
            <a:pPr>
              <a:buNone/>
            </a:pPr>
            <a:r>
              <a:rPr lang="tr-TR" sz="1800" dirty="0" smtClean="0"/>
              <a:t>-Öğretmenler etkin dinleme rolünden </a:t>
            </a:r>
          </a:p>
          <a:p>
            <a:pPr>
              <a:buNone/>
            </a:pPr>
            <a:r>
              <a:rPr lang="tr-TR" sz="1800" dirty="0" smtClean="0"/>
              <a:t>öğrenciyi yönetme ve kontrol etme </a:t>
            </a:r>
          </a:p>
          <a:p>
            <a:pPr>
              <a:buNone/>
            </a:pPr>
            <a:r>
              <a:rPr lang="tr-TR" sz="1800" dirty="0" smtClean="0"/>
              <a:t>rolüne geçebilmektedir.</a:t>
            </a:r>
          </a:p>
          <a:p>
            <a:pPr>
              <a:buNone/>
            </a:pPr>
            <a:endParaRPr lang="tr-TR" sz="1800" dirty="0" smtClean="0"/>
          </a:p>
          <a:p>
            <a:pPr>
              <a:buNone/>
            </a:pPr>
            <a:r>
              <a:rPr lang="tr-TR" sz="1800" dirty="0" smtClean="0"/>
              <a:t>-Öğretmenler öğrencilerle aralarındaki </a:t>
            </a:r>
          </a:p>
          <a:p>
            <a:pPr>
              <a:buNone/>
            </a:pPr>
            <a:r>
              <a:rPr lang="tr-TR" sz="1800" dirty="0" smtClean="0"/>
              <a:t>farklı değerleri kabul etmede </a:t>
            </a:r>
          </a:p>
          <a:p>
            <a:pPr>
              <a:buNone/>
            </a:pPr>
            <a:r>
              <a:rPr lang="tr-TR" sz="1800" dirty="0" smtClean="0"/>
              <a:t>z</a:t>
            </a:r>
            <a:r>
              <a:rPr lang="tr-TR" sz="1800" dirty="0" smtClean="0"/>
              <a:t>orlanabilir.</a:t>
            </a:r>
            <a:endParaRPr lang="tr-T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428596" y="500042"/>
            <a:ext cx="8072494" cy="7478970"/>
          </a:xfrm>
          <a:prstGeom prst="rect">
            <a:avLst/>
          </a:prstGeom>
        </p:spPr>
        <p:txBody>
          <a:bodyPr wrap="square">
            <a:spAutoFit/>
          </a:bodyPr>
          <a:lstStyle/>
          <a:p>
            <a:r>
              <a:rPr lang="tr-TR" sz="2400" dirty="0" smtClean="0"/>
              <a:t>Mantıksal sonuçlar modeli:öz disiplin geliştirme</a:t>
            </a:r>
            <a:endParaRPr lang="tr-TR" sz="2400" dirty="0" smtClean="0"/>
          </a:p>
          <a:p>
            <a:r>
              <a:rPr lang="tr-TR" sz="2400" dirty="0" smtClean="0"/>
              <a:t>	</a:t>
            </a:r>
            <a:r>
              <a:rPr lang="tr-TR" dirty="0" smtClean="0"/>
              <a:t>Bu modelde amaç öz disiplini geliştirmektir. Öğrenciler kendi davranışlarından  kendilerinin sorumlu olduğunu öğrenirler.Örneğin ; sınıfı dağıtan toplar, ödevini yapmayan bu ödevi teneffüste ya da ders bitiminden sonra yapar.Bu model öğrenciye durumları değerlendirmeyi, yaşayarak öğrenme ve uygun tercihler yapmayı öğretir.</a:t>
            </a:r>
          </a:p>
          <a:p>
            <a:endParaRPr lang="tr-TR" dirty="0" smtClean="0"/>
          </a:p>
          <a:p>
            <a:r>
              <a:rPr lang="tr-TR" dirty="0" smtClean="0"/>
              <a:t>-Öğrenciye , kendi davranışlarından kendisinin sorumlu olduğunun öğretilmesi yaklaşımı temeldir.</a:t>
            </a:r>
          </a:p>
          <a:p>
            <a:r>
              <a:rPr lang="tr-TR" dirty="0" smtClean="0"/>
              <a:t>-Sınıf kuralları ve kuralların ihlali halinde karşılaşılacak sonuçlar, mümkün olduğunca demokratik olarak tespit edilir.</a:t>
            </a:r>
          </a:p>
          <a:p>
            <a:r>
              <a:rPr lang="tr-TR" dirty="0" smtClean="0"/>
              <a:t>-Öğrencilerin kabul edilme, onaylanma istekleri vardır ve  bu bu yönde davranma eğilimindedirler.</a:t>
            </a:r>
          </a:p>
          <a:p>
            <a:endParaRPr lang="tr-TR" dirty="0" smtClean="0"/>
          </a:p>
          <a:p>
            <a:r>
              <a:rPr lang="tr-TR" dirty="0" smtClean="0"/>
              <a:t>-Onaylanma isteğindeki bazı öğrenciler  uygunsuz davranarak onaylanacaklarını düşünürler. Bu tür inançlar “hatalı amaçlar” dır. Dikkat çekme, güç gösterisi,intikam ve içine kapanma olmak üzere dört tür yanlış amaç vardır.</a:t>
            </a:r>
          </a:p>
          <a:p>
            <a:r>
              <a:rPr lang="tr-TR" dirty="0" smtClean="0"/>
              <a:t>-Öğrencinin sorun davranış göstermesi, yaptırım uygulanacak bir kural oluşturursa, öğrencinin bu tür davranışı göstermesi önlenebilir.</a:t>
            </a:r>
          </a:p>
          <a:p>
            <a:endParaRPr lang="tr-TR" dirty="0" smtClean="0"/>
          </a:p>
          <a:p>
            <a:endParaRPr lang="tr-TR" dirty="0" smtClean="0"/>
          </a:p>
          <a:p>
            <a:endParaRPr lang="tr-TR" sz="2400" dirty="0" smtClean="0"/>
          </a:p>
          <a:p>
            <a:endParaRPr lang="tr-TR" sz="2400" dirty="0" smtClean="0"/>
          </a:p>
          <a:p>
            <a:r>
              <a:rPr lang="tr-TR" sz="2400" dirty="0" smtClean="0"/>
              <a:t>	</a:t>
            </a:r>
            <a:endParaRPr lang="tr-T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14290"/>
            <a:ext cx="8229600" cy="642942"/>
          </a:xfrm>
        </p:spPr>
        <p:txBody>
          <a:bodyPr/>
          <a:lstStyle/>
          <a:p>
            <a:r>
              <a:rPr lang="tr-TR" sz="2400" dirty="0" smtClean="0"/>
              <a:t>ÜSTÜN YÖNLERİ                                         ZAYIF YÖNLERİ</a:t>
            </a:r>
            <a:endParaRPr lang="tr-TR" sz="2400" dirty="0"/>
          </a:p>
        </p:txBody>
      </p:sp>
      <p:sp>
        <p:nvSpPr>
          <p:cNvPr id="26627" name="Rectangle 3"/>
          <p:cNvSpPr>
            <a:spLocks noGrp="1"/>
          </p:cNvSpPr>
          <p:nvPr>
            <p:ph sz="half" idx="1"/>
          </p:nvPr>
        </p:nvSpPr>
        <p:spPr>
          <a:xfrm>
            <a:off x="457200" y="1285860"/>
            <a:ext cx="3686172" cy="5069065"/>
          </a:xfrm>
        </p:spPr>
        <p:txBody>
          <a:bodyPr/>
          <a:lstStyle/>
          <a:p>
            <a:pPr>
              <a:buNone/>
            </a:pPr>
            <a:r>
              <a:rPr lang="tr-TR" sz="1800" dirty="0" smtClean="0"/>
              <a:t>-</a:t>
            </a:r>
            <a:r>
              <a:rPr lang="tr-TR" sz="1800" dirty="0" smtClean="0">
                <a:cs typeface="Arial" pitchFamily="34" charset="0"/>
              </a:rPr>
              <a:t>öğrenci özerkliğini artırır.</a:t>
            </a:r>
          </a:p>
          <a:p>
            <a:pPr>
              <a:buNone/>
            </a:pPr>
            <a:endParaRPr lang="tr-TR" sz="1800" dirty="0" smtClean="0">
              <a:cs typeface="Arial" pitchFamily="34" charset="0"/>
            </a:endParaRPr>
          </a:p>
          <a:p>
            <a:pPr>
              <a:buNone/>
            </a:pPr>
            <a:r>
              <a:rPr lang="tr-TR" sz="1800" dirty="0" smtClean="0">
                <a:cs typeface="Arial" pitchFamily="34" charset="0"/>
              </a:rPr>
              <a:t>-Öğrencilerin yaptıkları davranışın</a:t>
            </a:r>
          </a:p>
          <a:p>
            <a:pPr>
              <a:buNone/>
            </a:pPr>
            <a:r>
              <a:rPr lang="tr-TR" sz="1800" dirty="0" smtClean="0">
                <a:cs typeface="Arial" pitchFamily="34" charset="0"/>
              </a:rPr>
              <a:t>nedenini anlamalarını sağlar.</a:t>
            </a:r>
          </a:p>
          <a:p>
            <a:pPr>
              <a:buNone/>
            </a:pPr>
            <a:endParaRPr lang="tr-TR" sz="1800" dirty="0" smtClean="0">
              <a:cs typeface="Arial" pitchFamily="34" charset="0"/>
            </a:endParaRPr>
          </a:p>
          <a:p>
            <a:pPr>
              <a:buNone/>
            </a:pPr>
            <a:r>
              <a:rPr lang="tr-TR" sz="1800" dirty="0" smtClean="0">
                <a:cs typeface="Arial" pitchFamily="34" charset="0"/>
              </a:rPr>
              <a:t>-Öğrencilerin doğru davranışı anla-</a:t>
            </a:r>
          </a:p>
          <a:p>
            <a:pPr>
              <a:buNone/>
            </a:pPr>
            <a:r>
              <a:rPr lang="tr-TR" sz="1800" dirty="0" err="1" smtClean="0">
                <a:cs typeface="Arial" pitchFamily="34" charset="0"/>
              </a:rPr>
              <a:t>malarına</a:t>
            </a:r>
            <a:r>
              <a:rPr lang="tr-TR" sz="1800" dirty="0" smtClean="0">
                <a:cs typeface="Arial" pitchFamily="34" charset="0"/>
              </a:rPr>
              <a:t> yardımcı olur.</a:t>
            </a:r>
          </a:p>
          <a:p>
            <a:pPr>
              <a:buNone/>
            </a:pPr>
            <a:r>
              <a:rPr lang="tr-TR" sz="1800" dirty="0" smtClean="0">
                <a:cs typeface="Arial" pitchFamily="34" charset="0"/>
              </a:rPr>
              <a:t>-Keyfi cezalandırma ve sistematik </a:t>
            </a:r>
          </a:p>
          <a:p>
            <a:pPr>
              <a:buNone/>
            </a:pPr>
            <a:r>
              <a:rPr lang="tr-TR" sz="1800" dirty="0" smtClean="0">
                <a:cs typeface="Arial" pitchFamily="34" charset="0"/>
              </a:rPr>
              <a:t>pekiştirme yerine , mantıksal </a:t>
            </a:r>
          </a:p>
          <a:p>
            <a:pPr>
              <a:buNone/>
            </a:pPr>
            <a:r>
              <a:rPr lang="tr-TR" sz="1800" dirty="0" smtClean="0">
                <a:cs typeface="Arial" pitchFamily="34" charset="0"/>
              </a:rPr>
              <a:t>sonuçlara  güvenilir.</a:t>
            </a:r>
          </a:p>
          <a:p>
            <a:pPr>
              <a:buNone/>
            </a:pPr>
            <a:endParaRPr lang="tr-TR" sz="1800" dirty="0" smtClean="0">
              <a:cs typeface="Arial" pitchFamily="34" charset="0"/>
            </a:endParaRPr>
          </a:p>
          <a:p>
            <a:pPr>
              <a:buNone/>
            </a:pPr>
            <a:r>
              <a:rPr lang="tr-TR" sz="1800" dirty="0" smtClean="0">
                <a:cs typeface="Arial" pitchFamily="34" charset="0"/>
              </a:rPr>
              <a:t>-Öğretmenler öğrencinin gösterdiği</a:t>
            </a:r>
          </a:p>
          <a:p>
            <a:pPr>
              <a:buNone/>
            </a:pPr>
            <a:r>
              <a:rPr lang="tr-TR" sz="1800" dirty="0" smtClean="0">
                <a:cs typeface="Arial" pitchFamily="34" charset="0"/>
              </a:rPr>
              <a:t>davranış konusunda  eyleme </a:t>
            </a:r>
          </a:p>
          <a:p>
            <a:pPr>
              <a:buNone/>
            </a:pPr>
            <a:r>
              <a:rPr lang="tr-TR" sz="1800" dirty="0" smtClean="0">
                <a:cs typeface="Arial" pitchFamily="34" charset="0"/>
              </a:rPr>
              <a:t>geçmeden önce , davranışın </a:t>
            </a:r>
          </a:p>
          <a:p>
            <a:pPr>
              <a:buNone/>
            </a:pPr>
            <a:r>
              <a:rPr lang="tr-TR" sz="1800" dirty="0" smtClean="0">
                <a:cs typeface="Arial" pitchFamily="34" charset="0"/>
              </a:rPr>
              <a:t>nedenleri üzerinde odaklaşır.</a:t>
            </a:r>
          </a:p>
          <a:p>
            <a:pPr>
              <a:buNone/>
            </a:pPr>
            <a:endParaRPr lang="tr-TR" sz="1800" dirty="0" smtClean="0">
              <a:cs typeface="Arial" pitchFamily="34" charset="0"/>
            </a:endParaRPr>
          </a:p>
        </p:txBody>
      </p:sp>
      <p:sp>
        <p:nvSpPr>
          <p:cNvPr id="5" name="4 İçerik Yer Tutucusu"/>
          <p:cNvSpPr>
            <a:spLocks noGrp="1"/>
          </p:cNvSpPr>
          <p:nvPr>
            <p:ph sz="half" idx="2"/>
          </p:nvPr>
        </p:nvSpPr>
        <p:spPr>
          <a:xfrm>
            <a:off x="4429124" y="1071546"/>
            <a:ext cx="4257676" cy="5283379"/>
          </a:xfrm>
        </p:spPr>
        <p:txBody>
          <a:bodyPr/>
          <a:lstStyle/>
          <a:p>
            <a:pPr>
              <a:buNone/>
            </a:pPr>
            <a:r>
              <a:rPr lang="tr-TR" sz="1800" dirty="0" smtClean="0"/>
              <a:t>-Öğretmenler öğrencilerin günlük </a:t>
            </a:r>
          </a:p>
          <a:p>
            <a:pPr>
              <a:buNone/>
            </a:pPr>
            <a:r>
              <a:rPr lang="tr-TR" sz="1800" dirty="0" smtClean="0"/>
              <a:t>hareketlerini belirlemede zorlanır.</a:t>
            </a:r>
          </a:p>
          <a:p>
            <a:pPr>
              <a:buNone/>
            </a:pPr>
            <a:endParaRPr lang="tr-TR" sz="1800" dirty="0" smtClean="0"/>
          </a:p>
          <a:p>
            <a:pPr>
              <a:buNone/>
            </a:pPr>
            <a:r>
              <a:rPr lang="tr-TR" sz="1800" dirty="0" smtClean="0"/>
              <a:t>-Öğrencinin davranışının altında yatan </a:t>
            </a:r>
          </a:p>
          <a:p>
            <a:pPr>
              <a:buNone/>
            </a:pPr>
            <a:r>
              <a:rPr lang="tr-TR" sz="1800" dirty="0" smtClean="0"/>
              <a:t>amacı belirlemek zordur. Kalabalık bir </a:t>
            </a:r>
          </a:p>
          <a:p>
            <a:pPr>
              <a:buNone/>
            </a:pPr>
            <a:r>
              <a:rPr lang="tr-TR" sz="1800" dirty="0" smtClean="0"/>
              <a:t>Sınıf ortamında  her öğrenciyi hatalı </a:t>
            </a:r>
          </a:p>
          <a:p>
            <a:pPr>
              <a:buNone/>
            </a:pPr>
            <a:r>
              <a:rPr lang="tr-TR" sz="1800" dirty="0" smtClean="0"/>
              <a:t>davranışa sürükleyen gücün ne </a:t>
            </a:r>
          </a:p>
          <a:p>
            <a:pPr>
              <a:buNone/>
            </a:pPr>
            <a:r>
              <a:rPr lang="tr-TR" sz="1800" dirty="0" smtClean="0"/>
              <a:t>o</a:t>
            </a:r>
            <a:r>
              <a:rPr lang="tr-TR" sz="1800" dirty="0" smtClean="0"/>
              <a:t>lduğunun çözümlenmesini yapmak</a:t>
            </a:r>
          </a:p>
          <a:p>
            <a:pPr>
              <a:buNone/>
            </a:pPr>
            <a:r>
              <a:rPr lang="tr-TR" sz="1800" dirty="0" smtClean="0"/>
              <a:t>k</a:t>
            </a:r>
            <a:r>
              <a:rPr lang="tr-TR" sz="1800" dirty="0" smtClean="0"/>
              <a:t>olay değildir.</a:t>
            </a:r>
          </a:p>
          <a:p>
            <a:pPr>
              <a:buNone/>
            </a:pPr>
            <a:endParaRPr lang="tr-TR" sz="1800" dirty="0" smtClean="0"/>
          </a:p>
          <a:p>
            <a:pPr>
              <a:buNone/>
            </a:pPr>
            <a:r>
              <a:rPr lang="tr-TR" sz="1800" dirty="0" smtClean="0"/>
              <a:t>-Küçük cezadan büyük cezaya doğru  bir </a:t>
            </a:r>
          </a:p>
          <a:p>
            <a:pPr>
              <a:buNone/>
            </a:pPr>
            <a:r>
              <a:rPr lang="tr-TR" sz="1800" dirty="0" smtClean="0"/>
              <a:t>tırmanış olabilir.</a:t>
            </a:r>
            <a:endParaRPr lang="tr-TR"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type="body" idx="4294967295"/>
          </p:nvPr>
        </p:nvSpPr>
        <p:spPr>
          <a:xfrm>
            <a:off x="395288" y="428604"/>
            <a:ext cx="8229600" cy="5857916"/>
          </a:xfrm>
        </p:spPr>
        <p:txBody>
          <a:bodyPr/>
          <a:lstStyle/>
          <a:p>
            <a:pPr>
              <a:buNone/>
            </a:pPr>
            <a:r>
              <a:rPr lang="tr-TR" dirty="0" smtClean="0"/>
              <a:t>		</a:t>
            </a:r>
          </a:p>
        </p:txBody>
      </p:sp>
      <p:sp>
        <p:nvSpPr>
          <p:cNvPr id="3" name="2 Dikdörtgen"/>
          <p:cNvSpPr/>
          <p:nvPr/>
        </p:nvSpPr>
        <p:spPr>
          <a:xfrm>
            <a:off x="285720" y="214290"/>
            <a:ext cx="8429684" cy="3170099"/>
          </a:xfrm>
          <a:prstGeom prst="rect">
            <a:avLst/>
          </a:prstGeom>
        </p:spPr>
        <p:txBody>
          <a:bodyPr wrap="square">
            <a:spAutoFit/>
          </a:bodyPr>
          <a:lstStyle/>
          <a:p>
            <a:r>
              <a:rPr lang="tr-TR" sz="2800" dirty="0" smtClean="0"/>
              <a:t>	</a:t>
            </a:r>
          </a:p>
          <a:p>
            <a:r>
              <a:rPr lang="tr-TR" sz="2800" dirty="0" smtClean="0"/>
              <a:t>	</a:t>
            </a:r>
            <a:r>
              <a:rPr lang="tr-TR" sz="2400" dirty="0" smtClean="0"/>
              <a:t>Disiplin modelleri, öğretmenlere sınıfta disiplin sağlamada kullanabileceği anahtarlar vermektedir.</a:t>
            </a:r>
          </a:p>
          <a:p>
            <a:r>
              <a:rPr lang="tr-TR" sz="2400" dirty="0" smtClean="0"/>
              <a:t>	Öğretmenler, disiplin modellerinden sınıfta disiplin sağlamada yararlanırken, durumsal etkenleri göz önünde bulundurmalıdır. Öğretmenler, sınıfta disiplini sağlamada disiplin modellerinden yararlanarak kendilerine özgü disiplin uygulamalarını geliştirebilirler.</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Alt Başlık"/>
          <p:cNvSpPr>
            <a:spLocks noGrp="1"/>
          </p:cNvSpPr>
          <p:nvPr>
            <p:ph type="subTitle" idx="1"/>
          </p:nvPr>
        </p:nvSpPr>
        <p:spPr>
          <a:xfrm>
            <a:off x="533400" y="571480"/>
            <a:ext cx="7967690" cy="5643601"/>
          </a:xfrm>
        </p:spPr>
        <p:txBody>
          <a:bodyPr/>
          <a:lstStyle/>
          <a:p>
            <a:pPr marR="0" algn="ctr"/>
            <a:r>
              <a:rPr lang="tr-TR" sz="2800" dirty="0" smtClean="0"/>
              <a:t>	DİSİPLİN</a:t>
            </a:r>
          </a:p>
          <a:p>
            <a:pPr marR="0" algn="just"/>
            <a:r>
              <a:rPr lang="tr-TR" sz="2800" dirty="0" smtClean="0"/>
              <a:t>Öz denetim, </a:t>
            </a:r>
          </a:p>
          <a:p>
            <a:pPr marR="0" algn="just"/>
            <a:r>
              <a:rPr lang="tr-TR" sz="2800" dirty="0" smtClean="0"/>
              <a:t>Kişilik kazanma,</a:t>
            </a:r>
          </a:p>
          <a:p>
            <a:pPr marR="0" algn="just"/>
            <a:r>
              <a:rPr lang="tr-TR" sz="2800" dirty="0" smtClean="0"/>
              <a:t>Toplumsallaşma, </a:t>
            </a:r>
          </a:p>
          <a:p>
            <a:pPr marR="0" algn="just"/>
            <a:r>
              <a:rPr lang="tr-TR" sz="2800" dirty="0" smtClean="0"/>
              <a:t>Takım üyeliği kazanma,</a:t>
            </a:r>
          </a:p>
          <a:p>
            <a:pPr marR="0" algn="just"/>
            <a:r>
              <a:rPr lang="tr-TR" sz="2800" dirty="0" smtClean="0"/>
              <a:t>Değer verme, </a:t>
            </a:r>
          </a:p>
          <a:p>
            <a:pPr marR="0" algn="just"/>
            <a:r>
              <a:rPr lang="tr-TR" sz="2800" dirty="0" smtClean="0"/>
              <a:t>Tarafsızlık,</a:t>
            </a:r>
          </a:p>
          <a:p>
            <a:pPr marR="0" algn="just"/>
            <a:r>
              <a:rPr lang="tr-TR" sz="2800" dirty="0" smtClean="0"/>
              <a:t>Sorumluluk, </a:t>
            </a:r>
          </a:p>
          <a:p>
            <a:pPr marR="0" algn="just"/>
            <a:r>
              <a:rPr lang="tr-TR" sz="2800" dirty="0" smtClean="0"/>
              <a:t>Güvenirlik,</a:t>
            </a:r>
          </a:p>
          <a:p>
            <a:pPr marR="0" algn="just"/>
            <a:r>
              <a:rPr lang="tr-TR" sz="2800" dirty="0" smtClean="0"/>
              <a:t>İyi alışkanlık, içselleştirme amaçlı grup etkinlikleridir.</a:t>
            </a:r>
          </a:p>
          <a:p>
            <a:pPr marR="0" algn="just"/>
            <a:endParaRPr lang="tr-TR"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Alt Başlık"/>
          <p:cNvSpPr>
            <a:spLocks noGrp="1"/>
          </p:cNvSpPr>
          <p:nvPr>
            <p:ph type="subTitle" idx="1"/>
          </p:nvPr>
        </p:nvSpPr>
        <p:spPr>
          <a:xfrm>
            <a:off x="533400" y="785813"/>
            <a:ext cx="7854950" cy="4195762"/>
          </a:xfrm>
        </p:spPr>
        <p:txBody>
          <a:bodyPr/>
          <a:lstStyle/>
          <a:p>
            <a:pPr marR="0" algn="l"/>
            <a:r>
              <a:rPr lang="tr-TR" sz="2800" dirty="0" smtClean="0"/>
              <a:t>	Disiplinin iki boyutu bulunmaktadır.</a:t>
            </a:r>
          </a:p>
          <a:p>
            <a:pPr marR="0" algn="l"/>
            <a:endParaRPr lang="tr-TR" sz="2800" dirty="0" smtClean="0"/>
          </a:p>
          <a:p>
            <a:pPr marR="0" algn="l"/>
            <a:r>
              <a:rPr lang="tr-TR" sz="2800" dirty="0" smtClean="0"/>
              <a:t>  1) Belirlenmiş ve uyulması istenen kurallar</a:t>
            </a:r>
          </a:p>
          <a:p>
            <a:pPr marR="0" algn="l"/>
            <a:r>
              <a:rPr lang="tr-TR" sz="2800" dirty="0" smtClean="0"/>
              <a:t>  2) Kuralların uygulanış biçimini, derecesini, yoğunluğunu ve sonucunu gösteren ölçütler.</a:t>
            </a:r>
          </a:p>
          <a:p>
            <a:pPr marR="0" algn="l"/>
            <a:r>
              <a:rPr lang="tr-TR" sz="2800" dirty="0" smtClean="0"/>
              <a:t>	Öğretmenler farklı öğrencilerle birlikte çalışmaktadır. Öğretmen, sınıfta öğrenme için uygun bir disiplin ortamı oluşturmakla yükümlüdür.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Alt Başlık"/>
          <p:cNvSpPr>
            <a:spLocks noGrp="1"/>
          </p:cNvSpPr>
          <p:nvPr>
            <p:ph type="subTitle" idx="1"/>
          </p:nvPr>
        </p:nvSpPr>
        <p:spPr>
          <a:xfrm>
            <a:off x="533400" y="1214438"/>
            <a:ext cx="7854950" cy="4143388"/>
          </a:xfrm>
        </p:spPr>
        <p:txBody>
          <a:bodyPr/>
          <a:lstStyle/>
          <a:p>
            <a:pPr marR="0" algn="l"/>
            <a:r>
              <a:rPr lang="tr-TR" dirty="0" smtClean="0"/>
              <a:t>	Sınıf disiplinini;</a:t>
            </a:r>
          </a:p>
          <a:p>
            <a:pPr marR="0" algn="l"/>
            <a:r>
              <a:rPr lang="tr-TR" dirty="0" smtClean="0"/>
              <a:t>  -Sınıf içinde kurallar oluşturarak öğrenmeyi kolaylaştırma ve istenmeyen davranışları en aza indirme</a:t>
            </a:r>
          </a:p>
          <a:p>
            <a:pPr marR="0" algn="l"/>
            <a:r>
              <a:rPr lang="tr-TR" dirty="0" smtClean="0"/>
              <a:t>   -sınıfta öğrenmeyi sağlayıcı ve kolaylaştırıcı bir ortamın oluşturulması için kural koyma ve istenmeyen davranışların önlenmesi</a:t>
            </a:r>
          </a:p>
          <a:p>
            <a:pPr marR="0" algn="l"/>
            <a:r>
              <a:rPr lang="tr-TR" dirty="0" smtClean="0"/>
              <a:t>   -temel amaç, öğrenmeyi kolaylaştırmak öğretimi etkili hale getirmektir.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Alt Başlık"/>
          <p:cNvSpPr>
            <a:spLocks noGrp="1"/>
          </p:cNvSpPr>
          <p:nvPr>
            <p:ph type="subTitle" idx="1"/>
          </p:nvPr>
        </p:nvSpPr>
        <p:spPr>
          <a:xfrm>
            <a:off x="539750" y="714356"/>
            <a:ext cx="8104216" cy="5857916"/>
          </a:xfrm>
        </p:spPr>
        <p:txBody>
          <a:bodyPr/>
          <a:lstStyle/>
          <a:p>
            <a:pPr marR="0" algn="l">
              <a:lnSpc>
                <a:spcPct val="90000"/>
              </a:lnSpc>
            </a:pPr>
            <a:r>
              <a:rPr lang="tr-TR" sz="2800" dirty="0" smtClean="0">
                <a:latin typeface="Arial" charset="0"/>
              </a:rPr>
              <a:t>	</a:t>
            </a:r>
          </a:p>
          <a:p>
            <a:pPr marR="0" algn="l">
              <a:lnSpc>
                <a:spcPct val="90000"/>
              </a:lnSpc>
            </a:pPr>
            <a:endParaRPr lang="tr-TR" sz="2800" dirty="0" smtClean="0">
              <a:latin typeface="Arial" charset="0"/>
            </a:endParaRPr>
          </a:p>
          <a:p>
            <a:pPr marR="0" algn="l">
              <a:lnSpc>
                <a:spcPct val="90000"/>
              </a:lnSpc>
            </a:pPr>
            <a:r>
              <a:rPr lang="tr-TR" sz="2800" dirty="0" smtClean="0">
                <a:latin typeface="Arial" charset="0"/>
              </a:rPr>
              <a:t>         Ne değildir,</a:t>
            </a:r>
          </a:p>
          <a:p>
            <a:pPr marR="0" algn="l">
              <a:lnSpc>
                <a:spcPct val="90000"/>
              </a:lnSpc>
            </a:pPr>
            <a:r>
              <a:rPr lang="tr-TR" sz="2800" dirty="0" smtClean="0">
                <a:latin typeface="Arial" charset="0"/>
              </a:rPr>
              <a:t>	Öğrencileri kontrol etmeye yönelik bir eylem,öğrencilerin olumsuz davranışlarına odaklanma ve olumsuz davranışların özellikle </a:t>
            </a:r>
            <a:r>
              <a:rPr lang="tr-TR" sz="2800" u="sng" dirty="0" smtClean="0">
                <a:latin typeface="Arial" charset="0"/>
              </a:rPr>
              <a:t>fiziksel cezalandırılması </a:t>
            </a:r>
            <a:r>
              <a:rPr lang="tr-TR" sz="2800" dirty="0" smtClean="0">
                <a:latin typeface="Arial" charset="0"/>
              </a:rPr>
              <a:t>değildir.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p:cNvSpPr>
          <p:nvPr>
            <p:ph type="body" idx="4294967295"/>
          </p:nvPr>
        </p:nvSpPr>
        <p:spPr>
          <a:xfrm>
            <a:off x="428596" y="857232"/>
            <a:ext cx="8229600" cy="4983162"/>
          </a:xfrm>
        </p:spPr>
        <p:txBody>
          <a:bodyPr/>
          <a:lstStyle/>
          <a:p>
            <a:pPr>
              <a:buFont typeface="Wingdings 2" pitchFamily="18" charset="2"/>
              <a:buNone/>
            </a:pPr>
            <a:r>
              <a:rPr lang="tr-TR" sz="2800" dirty="0" smtClean="0"/>
              <a:t>	                  Sınıf Disiplininin Önemi		</a:t>
            </a:r>
          </a:p>
          <a:p>
            <a:pPr>
              <a:buFont typeface="Wingdings 2" pitchFamily="18" charset="2"/>
              <a:buNone/>
            </a:pPr>
            <a:r>
              <a:rPr lang="tr-TR" sz="2800" dirty="0" smtClean="0"/>
              <a:t>	Sınıf yönetiminde </a:t>
            </a:r>
            <a:r>
              <a:rPr lang="tr-TR" sz="2800" u="sng" dirty="0" smtClean="0"/>
              <a:t>yapıcı disiplin </a:t>
            </a:r>
            <a:r>
              <a:rPr lang="tr-TR" sz="2800" dirty="0" smtClean="0"/>
              <a:t> öğrenmeyi </a:t>
            </a:r>
          </a:p>
          <a:p>
            <a:pPr>
              <a:buFont typeface="Wingdings 2" pitchFamily="18" charset="2"/>
              <a:buNone/>
            </a:pPr>
            <a:r>
              <a:rPr lang="tr-TR" sz="2800" dirty="0" smtClean="0"/>
              <a:t>kolaylaştırır  ve öğrenciye kazandırılmak istenen </a:t>
            </a:r>
          </a:p>
          <a:p>
            <a:pPr>
              <a:buFont typeface="Wingdings 2" pitchFamily="18" charset="2"/>
              <a:buNone/>
            </a:pPr>
            <a:r>
              <a:rPr lang="tr-TR" sz="2800" dirty="0" smtClean="0"/>
              <a:t>kazanımların öğrencide en üst düzeyde </a:t>
            </a:r>
          </a:p>
          <a:p>
            <a:pPr>
              <a:buFont typeface="Wingdings 2" pitchFamily="18" charset="2"/>
              <a:buNone/>
            </a:pPr>
            <a:r>
              <a:rPr lang="tr-TR" sz="2800" dirty="0" smtClean="0"/>
              <a:t>gerçekleşmesini sağlamada etkili bir </a:t>
            </a:r>
            <a:r>
              <a:rPr lang="tr-TR" sz="2800" u="sng" dirty="0" smtClean="0"/>
              <a:t>araçtır.</a:t>
            </a:r>
          </a:p>
          <a:p>
            <a:pPr>
              <a:buFont typeface="Wingdings 2" pitchFamily="18" charset="2"/>
              <a:buNone/>
            </a:pPr>
            <a:r>
              <a:rPr lang="tr-TR" sz="2800" dirty="0" smtClean="0"/>
              <a:t>	Yapıcı disiplinin olduğu bir sınıf ortamında , </a:t>
            </a:r>
          </a:p>
          <a:p>
            <a:pPr>
              <a:buFont typeface="Wingdings 2" pitchFamily="18" charset="2"/>
              <a:buNone/>
            </a:pPr>
            <a:r>
              <a:rPr lang="tr-TR" sz="2800" dirty="0" smtClean="0"/>
              <a:t>Öğrenciler okula gelmekten ve sınıftaki eğitim </a:t>
            </a:r>
          </a:p>
          <a:p>
            <a:pPr>
              <a:buFont typeface="Wingdings 2" pitchFamily="18" charset="2"/>
              <a:buNone/>
            </a:pPr>
            <a:r>
              <a:rPr lang="tr-TR" sz="2800" dirty="0" smtClean="0"/>
              <a:t>öğretim  etkinliklerine katılmaktan hoşnut</a:t>
            </a:r>
          </a:p>
          <a:p>
            <a:pPr>
              <a:buFont typeface="Wingdings 2" pitchFamily="18" charset="2"/>
              <a:buNone/>
            </a:pPr>
            <a:r>
              <a:rPr lang="tr-TR" sz="2800" dirty="0" smtClean="0"/>
              <a:t> kalacaklardır.</a:t>
            </a:r>
          </a:p>
          <a:p>
            <a:pPr>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idx="4294967295"/>
          </p:nvPr>
        </p:nvSpPr>
        <p:spPr>
          <a:xfrm>
            <a:off x="457200" y="285728"/>
            <a:ext cx="8229600" cy="6038872"/>
          </a:xfrm>
        </p:spPr>
        <p:txBody>
          <a:bodyPr/>
          <a:lstStyle/>
          <a:p>
            <a:pPr>
              <a:buNone/>
            </a:pPr>
            <a:r>
              <a:rPr lang="tr-TR" sz="2800" dirty="0" smtClean="0"/>
              <a:t>		Sınıf Disiplini Sorunlarının Kaynakları</a:t>
            </a:r>
          </a:p>
          <a:p>
            <a:pPr>
              <a:buNone/>
            </a:pPr>
            <a:r>
              <a:rPr lang="tr-TR" sz="2800" dirty="0" smtClean="0"/>
              <a:t>	Disiplin sorunları ve sonuçlarının, temelinde yatan </a:t>
            </a:r>
          </a:p>
          <a:p>
            <a:pPr>
              <a:buNone/>
            </a:pPr>
            <a:r>
              <a:rPr lang="tr-TR" sz="2800" dirty="0" smtClean="0"/>
              <a:t>gerçek kaynakları ortaya çıkarılmadan, tam</a:t>
            </a:r>
          </a:p>
          <a:p>
            <a:pPr>
              <a:buNone/>
            </a:pPr>
            <a:r>
              <a:rPr lang="tr-TR" sz="2800" dirty="0" smtClean="0"/>
              <a:t>anlamıyla çözülebilmesi olası değildir. </a:t>
            </a:r>
          </a:p>
          <a:p>
            <a:pPr>
              <a:buNone/>
            </a:pPr>
            <a:r>
              <a:rPr lang="tr-TR" sz="2800" dirty="0" smtClean="0"/>
              <a:t>	Öğretmen bu anlamda sınıf yönetiminde </a:t>
            </a:r>
          </a:p>
          <a:p>
            <a:pPr>
              <a:buNone/>
            </a:pPr>
            <a:r>
              <a:rPr lang="tr-TR" sz="2800" dirty="0" smtClean="0"/>
              <a:t>karşılaştığı disiplin Sorunlarını bir araştırmacı gözü</a:t>
            </a:r>
          </a:p>
          <a:p>
            <a:pPr>
              <a:buNone/>
            </a:pPr>
            <a:r>
              <a:rPr lang="tr-TR" sz="2800" dirty="0" smtClean="0"/>
              <a:t>ve mantığı ile ele alarak temelinde yatan </a:t>
            </a:r>
          </a:p>
          <a:p>
            <a:pPr>
              <a:buNone/>
            </a:pPr>
            <a:r>
              <a:rPr lang="tr-TR" sz="2800" dirty="0" smtClean="0"/>
              <a:t>kaynakları/nedenleri bulmaya ve ortaya çıkarmaya </a:t>
            </a:r>
          </a:p>
          <a:p>
            <a:pPr>
              <a:buNone/>
            </a:pPr>
            <a:r>
              <a:rPr lang="tr-TR" sz="2800" dirty="0" smtClean="0"/>
              <a:t>çalışmalıdır.</a:t>
            </a:r>
          </a:p>
          <a:p>
            <a:pPr>
              <a:buNone/>
            </a:pPr>
            <a:r>
              <a:rPr lang="tr-TR" sz="2800" dirty="0" smtClean="0"/>
              <a:t>	</a:t>
            </a:r>
          </a:p>
          <a:p>
            <a:pPr>
              <a:buNone/>
            </a:pPr>
            <a:endParaRPr lang="tr-TR" sz="2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2362</TotalTime>
  <Words>1078</Words>
  <Application>Microsoft Office PowerPoint</Application>
  <PresentationFormat>Ekran Gösterisi (4:3)</PresentationFormat>
  <Paragraphs>501</Paragraphs>
  <Slides>33</Slides>
  <Notes>1</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Akış</vt:lpstr>
      <vt:lpstr>Disiplin ve Sınıf Disiplini</vt:lpstr>
      <vt:lpstr>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Öğrencilerin Kontrolsüz Davranışları        Öğrencilerin Aşırı Kontrollü Davranışları</vt:lpstr>
      <vt:lpstr>Öğrencilerin Kontrolsüz Davranışları        Öğrencilerin Aşırı Kontrollü Davranışları</vt:lpstr>
      <vt:lpstr>Öğretmenlerin  Kontrolsüz Davranışları             Öğretmenlerin Aşırı Kontrollü Davranışları</vt:lpstr>
      <vt:lpstr>Slayt 18</vt:lpstr>
      <vt:lpstr>Slayt 19</vt:lpstr>
      <vt:lpstr>Slayt 20</vt:lpstr>
      <vt:lpstr>Slayt 21</vt:lpstr>
      <vt:lpstr>ÜSTÜN YÖNLERİ                                       ZAYIF YÖNLERİ</vt:lpstr>
      <vt:lpstr>Slayt 23</vt:lpstr>
      <vt:lpstr>ÜSTÜN YÖNLERİ                                 ZAYIF YÖNLERİ</vt:lpstr>
      <vt:lpstr>Slayt 25</vt:lpstr>
      <vt:lpstr>ÜSTÜN YÖNLERİ                                 ZAYIF YÖNLERİ</vt:lpstr>
      <vt:lpstr>Slayt 27</vt:lpstr>
      <vt:lpstr>ÜSTÜN YÖNLERİ                                         ZAYIF YÖNLERİ</vt:lpstr>
      <vt:lpstr>Slayt 29</vt:lpstr>
      <vt:lpstr>ÜSTÜN YÖNLERİ                                         ZAYIF YÖNLERİ</vt:lpstr>
      <vt:lpstr>Slayt 31</vt:lpstr>
      <vt:lpstr>ÜSTÜN YÖNLERİ                                         ZAYIF YÖNLERİ</vt:lpstr>
      <vt:lpstr>Slayt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OKULDA İSTİSMAR Sorunlar Yapılan Çalışmalar</dc:title>
  <dc:creator>kullanıcı</dc:creator>
  <cp:lastModifiedBy>ASUS</cp:lastModifiedBy>
  <cp:revision>181</cp:revision>
  <dcterms:created xsi:type="dcterms:W3CDTF">2013-03-21T11:15:47Z</dcterms:created>
  <dcterms:modified xsi:type="dcterms:W3CDTF">2013-12-24T14:41:02Z</dcterms:modified>
</cp:coreProperties>
</file>