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5"/>
  </p:notesMasterIdLst>
  <p:sldIdLst>
    <p:sldId id="257"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259" r:id="rId23"/>
    <p:sldId id="260" r:id="rId24"/>
    <p:sldId id="262" r:id="rId25"/>
    <p:sldId id="263" r:id="rId26"/>
    <p:sldId id="264" r:id="rId27"/>
    <p:sldId id="265" r:id="rId28"/>
    <p:sldId id="317" r:id="rId29"/>
    <p:sldId id="318" r:id="rId30"/>
    <p:sldId id="319" r:id="rId31"/>
    <p:sldId id="268" r:id="rId32"/>
    <p:sldId id="314" r:id="rId33"/>
    <p:sldId id="311" r:id="rId34"/>
    <p:sldId id="315" r:id="rId35"/>
    <p:sldId id="290" r:id="rId36"/>
    <p:sldId id="291" r:id="rId37"/>
    <p:sldId id="379" r:id="rId38"/>
    <p:sldId id="293" r:id="rId39"/>
    <p:sldId id="271" r:id="rId40"/>
    <p:sldId id="272" r:id="rId41"/>
    <p:sldId id="269" r:id="rId42"/>
    <p:sldId id="310" r:id="rId43"/>
    <p:sldId id="273" r:id="rId44"/>
    <p:sldId id="274" r:id="rId45"/>
    <p:sldId id="275" r:id="rId46"/>
    <p:sldId id="320" r:id="rId47"/>
    <p:sldId id="321" r:id="rId48"/>
    <p:sldId id="322" r:id="rId49"/>
    <p:sldId id="323" r:id="rId50"/>
    <p:sldId id="324" r:id="rId51"/>
    <p:sldId id="325" r:id="rId52"/>
    <p:sldId id="327" r:id="rId53"/>
    <p:sldId id="326" r:id="rId54"/>
    <p:sldId id="328" r:id="rId55"/>
    <p:sldId id="329" r:id="rId56"/>
    <p:sldId id="333" r:id="rId57"/>
    <p:sldId id="358" r:id="rId58"/>
    <p:sldId id="359" r:id="rId59"/>
    <p:sldId id="371" r:id="rId60"/>
    <p:sldId id="373" r:id="rId61"/>
    <p:sldId id="372" r:id="rId62"/>
    <p:sldId id="360" r:id="rId63"/>
    <p:sldId id="364" r:id="rId64"/>
    <p:sldId id="365" r:id="rId65"/>
    <p:sldId id="366" r:id="rId66"/>
    <p:sldId id="367" r:id="rId67"/>
    <p:sldId id="368" r:id="rId68"/>
    <p:sldId id="369" r:id="rId69"/>
    <p:sldId id="370" r:id="rId70"/>
    <p:sldId id="374" r:id="rId71"/>
    <p:sldId id="316" r:id="rId72"/>
    <p:sldId id="277" r:id="rId73"/>
    <p:sldId id="278" r:id="rId74"/>
    <p:sldId id="279" r:id="rId75"/>
    <p:sldId id="375" r:id="rId76"/>
    <p:sldId id="376" r:id="rId77"/>
    <p:sldId id="377" r:id="rId78"/>
    <p:sldId id="280" r:id="rId79"/>
    <p:sldId id="378" r:id="rId80"/>
    <p:sldId id="281" r:id="rId81"/>
    <p:sldId id="282" r:id="rId82"/>
    <p:sldId id="283" r:id="rId83"/>
    <p:sldId id="284" r:id="rId84"/>
    <p:sldId id="286" r:id="rId85"/>
    <p:sldId id="342" r:id="rId86"/>
    <p:sldId id="295" r:id="rId87"/>
    <p:sldId id="307" r:id="rId88"/>
    <p:sldId id="296" r:id="rId89"/>
    <p:sldId id="300" r:id="rId90"/>
    <p:sldId id="301" r:id="rId91"/>
    <p:sldId id="297" r:id="rId92"/>
    <p:sldId id="298" r:id="rId93"/>
    <p:sldId id="302" r:id="rId94"/>
    <p:sldId id="303" r:id="rId95"/>
    <p:sldId id="304" r:id="rId96"/>
    <p:sldId id="305" r:id="rId97"/>
    <p:sldId id="309" r:id="rId98"/>
    <p:sldId id="313" r:id="rId99"/>
    <p:sldId id="312" r:id="rId100"/>
    <p:sldId id="339" r:id="rId101"/>
    <p:sldId id="340" r:id="rId102"/>
    <p:sldId id="341" r:id="rId103"/>
    <p:sldId id="306" r:id="rId10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43" autoAdjust="0"/>
  </p:normalViewPr>
  <p:slideViewPr>
    <p:cSldViewPr snapToGrid="0">
      <p:cViewPr>
        <p:scale>
          <a:sx n="81" d="100"/>
          <a:sy n="81" d="100"/>
        </p:scale>
        <p:origin x="-2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F2863A-2B73-4C4D-9436-0673A435FDF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5B9B174B-19C1-47B5-843A-958E61400F4A}">
      <dgm:prSet phldrT="[Metin]" custT="1"/>
      <dgm:spPr/>
      <dgm:t>
        <a:bodyPr/>
        <a:lstStyle/>
        <a:p>
          <a:r>
            <a:rPr lang="tr-TR" sz="1600" dirty="0" smtClean="0"/>
            <a:t>ANLAMBİLGİSİ</a:t>
          </a:r>
          <a:endParaRPr lang="tr-TR" sz="1600" dirty="0"/>
        </a:p>
      </dgm:t>
    </dgm:pt>
    <dgm:pt modelId="{B0B4CD33-B42C-453A-B30D-91E31B820E8D}" type="parTrans" cxnId="{BF2DB156-6161-4381-99AB-F0A89CED0542}">
      <dgm:prSet/>
      <dgm:spPr/>
      <dgm:t>
        <a:bodyPr/>
        <a:lstStyle/>
        <a:p>
          <a:endParaRPr lang="tr-TR"/>
        </a:p>
      </dgm:t>
    </dgm:pt>
    <dgm:pt modelId="{659918E4-BD9B-49FE-AC28-7C41F2C702EA}" type="sibTrans" cxnId="{BF2DB156-6161-4381-99AB-F0A89CED0542}">
      <dgm:prSet/>
      <dgm:spPr/>
      <dgm:t>
        <a:bodyPr/>
        <a:lstStyle/>
        <a:p>
          <a:endParaRPr lang="tr-TR"/>
        </a:p>
      </dgm:t>
    </dgm:pt>
    <dgm:pt modelId="{57328CCB-B7D3-422A-B92E-D8BA3E97E968}">
      <dgm:prSet phldrT="[Metin]"/>
      <dgm:spPr/>
      <dgm:t>
        <a:bodyPr/>
        <a:lstStyle/>
        <a:p>
          <a:r>
            <a:rPr lang="tr-TR" dirty="0" smtClean="0"/>
            <a:t>SES BİLGİSİ</a:t>
          </a:r>
          <a:endParaRPr lang="tr-TR" dirty="0"/>
        </a:p>
      </dgm:t>
    </dgm:pt>
    <dgm:pt modelId="{6DAA1E30-C709-4549-A639-D591703DDD9A}" type="parTrans" cxnId="{F35736F6-925A-4613-B6A9-84DCADBAA11B}">
      <dgm:prSet/>
      <dgm:spPr/>
      <dgm:t>
        <a:bodyPr/>
        <a:lstStyle/>
        <a:p>
          <a:endParaRPr lang="tr-TR"/>
        </a:p>
      </dgm:t>
    </dgm:pt>
    <dgm:pt modelId="{F9D867D7-BD02-4C89-8EFF-4DAB4671118A}" type="sibTrans" cxnId="{F35736F6-925A-4613-B6A9-84DCADBAA11B}">
      <dgm:prSet/>
      <dgm:spPr/>
      <dgm:t>
        <a:bodyPr/>
        <a:lstStyle/>
        <a:p>
          <a:endParaRPr lang="tr-TR"/>
        </a:p>
      </dgm:t>
    </dgm:pt>
    <dgm:pt modelId="{CCF7FE07-E294-4C15-B887-0F211DD412EF}">
      <dgm:prSet phldrT="[Metin]"/>
      <dgm:spPr/>
      <dgm:t>
        <a:bodyPr/>
        <a:lstStyle/>
        <a:p>
          <a:r>
            <a:rPr lang="tr-TR" dirty="0" smtClean="0"/>
            <a:t>BİÇİM BİLGİSİ</a:t>
          </a:r>
          <a:endParaRPr lang="tr-TR" dirty="0"/>
        </a:p>
      </dgm:t>
    </dgm:pt>
    <dgm:pt modelId="{DE59804B-9F7D-4FEC-8E15-19D78A3F5C83}" type="parTrans" cxnId="{51F51B7E-E49F-4BA6-A580-EA448877E753}">
      <dgm:prSet/>
      <dgm:spPr/>
      <dgm:t>
        <a:bodyPr/>
        <a:lstStyle/>
        <a:p>
          <a:endParaRPr lang="tr-TR"/>
        </a:p>
      </dgm:t>
    </dgm:pt>
    <dgm:pt modelId="{29192293-D5CB-4985-AB65-D051FFB5EEFE}" type="sibTrans" cxnId="{51F51B7E-E49F-4BA6-A580-EA448877E753}">
      <dgm:prSet/>
      <dgm:spPr/>
      <dgm:t>
        <a:bodyPr/>
        <a:lstStyle/>
        <a:p>
          <a:endParaRPr lang="tr-TR"/>
        </a:p>
      </dgm:t>
    </dgm:pt>
    <dgm:pt modelId="{A63705C2-D11D-4F2E-872F-FD013960E36B}">
      <dgm:prSet phldrT="[Metin]"/>
      <dgm:spPr/>
      <dgm:t>
        <a:bodyPr/>
        <a:lstStyle/>
        <a:p>
          <a:r>
            <a:rPr lang="tr-TR" dirty="0" smtClean="0"/>
            <a:t>SÖZ DİZİMİ</a:t>
          </a:r>
          <a:endParaRPr lang="tr-TR" dirty="0"/>
        </a:p>
      </dgm:t>
    </dgm:pt>
    <dgm:pt modelId="{CD2AA346-11EB-477F-8408-FCB5B7326A31}" type="parTrans" cxnId="{E4BB9E84-F192-471D-B5BD-9A3B459C1FA8}">
      <dgm:prSet/>
      <dgm:spPr/>
      <dgm:t>
        <a:bodyPr/>
        <a:lstStyle/>
        <a:p>
          <a:endParaRPr lang="tr-TR"/>
        </a:p>
      </dgm:t>
    </dgm:pt>
    <dgm:pt modelId="{FC7CAD8B-359D-4FBF-985B-AA17BBE627D7}" type="sibTrans" cxnId="{E4BB9E84-F192-471D-B5BD-9A3B459C1FA8}">
      <dgm:prSet/>
      <dgm:spPr/>
      <dgm:t>
        <a:bodyPr/>
        <a:lstStyle/>
        <a:p>
          <a:endParaRPr lang="tr-TR"/>
        </a:p>
      </dgm:t>
    </dgm:pt>
    <dgm:pt modelId="{73C393D2-D89F-4EDF-8DEF-48513482B7EB}">
      <dgm:prSet phldrT="[Metin]" custT="1"/>
      <dgm:spPr/>
      <dgm:t>
        <a:bodyPr/>
        <a:lstStyle/>
        <a:p>
          <a:r>
            <a:rPr lang="tr-TR" sz="1400" dirty="0" smtClean="0"/>
            <a:t>KULLANIM BİLGİSİ</a:t>
          </a:r>
          <a:endParaRPr lang="tr-TR" sz="1400" dirty="0"/>
        </a:p>
      </dgm:t>
    </dgm:pt>
    <dgm:pt modelId="{F0BD0F90-9FC4-4FC3-B625-33EEDAB98C50}" type="parTrans" cxnId="{50812793-4573-4DFF-993B-71204CE8BD23}">
      <dgm:prSet/>
      <dgm:spPr/>
      <dgm:t>
        <a:bodyPr/>
        <a:lstStyle/>
        <a:p>
          <a:endParaRPr lang="tr-TR"/>
        </a:p>
      </dgm:t>
    </dgm:pt>
    <dgm:pt modelId="{2186AF1A-ADCE-4E31-B715-D65F23BA6327}" type="sibTrans" cxnId="{50812793-4573-4DFF-993B-71204CE8BD23}">
      <dgm:prSet/>
      <dgm:spPr/>
      <dgm:t>
        <a:bodyPr/>
        <a:lstStyle/>
        <a:p>
          <a:endParaRPr lang="tr-TR"/>
        </a:p>
      </dgm:t>
    </dgm:pt>
    <dgm:pt modelId="{43B9FFCC-65BF-4ABE-83BF-587D1B38CA7D}" type="pres">
      <dgm:prSet presAssocID="{15F2863A-2B73-4C4D-9436-0673A435FDF1}" presName="cycle" presStyleCnt="0">
        <dgm:presLayoutVars>
          <dgm:dir/>
          <dgm:resizeHandles val="exact"/>
        </dgm:presLayoutVars>
      </dgm:prSet>
      <dgm:spPr/>
      <dgm:t>
        <a:bodyPr/>
        <a:lstStyle/>
        <a:p>
          <a:endParaRPr lang="tr-TR"/>
        </a:p>
      </dgm:t>
    </dgm:pt>
    <dgm:pt modelId="{45498EA3-5C83-4FDA-A4E0-EE8C618BC8F9}" type="pres">
      <dgm:prSet presAssocID="{5B9B174B-19C1-47B5-843A-958E61400F4A}" presName="node" presStyleLbl="node1" presStyleIdx="0" presStyleCnt="5" custRadScaleRad="100035" custRadScaleInc="-2204">
        <dgm:presLayoutVars>
          <dgm:bulletEnabled val="1"/>
        </dgm:presLayoutVars>
      </dgm:prSet>
      <dgm:spPr/>
      <dgm:t>
        <a:bodyPr/>
        <a:lstStyle/>
        <a:p>
          <a:endParaRPr lang="tr-TR"/>
        </a:p>
      </dgm:t>
    </dgm:pt>
    <dgm:pt modelId="{2E298453-D483-4E04-A1EB-262947227D92}" type="pres">
      <dgm:prSet presAssocID="{659918E4-BD9B-49FE-AC28-7C41F2C702EA}" presName="sibTrans" presStyleLbl="sibTrans2D1" presStyleIdx="0" presStyleCnt="5"/>
      <dgm:spPr/>
      <dgm:t>
        <a:bodyPr/>
        <a:lstStyle/>
        <a:p>
          <a:endParaRPr lang="tr-TR"/>
        </a:p>
      </dgm:t>
    </dgm:pt>
    <dgm:pt modelId="{A3B96FE3-B614-4A4A-8AE8-9EEFDA0F74FB}" type="pres">
      <dgm:prSet presAssocID="{659918E4-BD9B-49FE-AC28-7C41F2C702EA}" presName="connectorText" presStyleLbl="sibTrans2D1" presStyleIdx="0" presStyleCnt="5"/>
      <dgm:spPr/>
      <dgm:t>
        <a:bodyPr/>
        <a:lstStyle/>
        <a:p>
          <a:endParaRPr lang="tr-TR"/>
        </a:p>
      </dgm:t>
    </dgm:pt>
    <dgm:pt modelId="{353F4A71-53BD-4A5A-A66B-200B9D5386FE}" type="pres">
      <dgm:prSet presAssocID="{57328CCB-B7D3-422A-B92E-D8BA3E97E968}" presName="node" presStyleLbl="node1" presStyleIdx="1" presStyleCnt="5">
        <dgm:presLayoutVars>
          <dgm:bulletEnabled val="1"/>
        </dgm:presLayoutVars>
      </dgm:prSet>
      <dgm:spPr/>
      <dgm:t>
        <a:bodyPr/>
        <a:lstStyle/>
        <a:p>
          <a:endParaRPr lang="tr-TR"/>
        </a:p>
      </dgm:t>
    </dgm:pt>
    <dgm:pt modelId="{F102DB79-49B9-4D9E-B03E-DC099A42926B}" type="pres">
      <dgm:prSet presAssocID="{F9D867D7-BD02-4C89-8EFF-4DAB4671118A}" presName="sibTrans" presStyleLbl="sibTrans2D1" presStyleIdx="1" presStyleCnt="5"/>
      <dgm:spPr/>
      <dgm:t>
        <a:bodyPr/>
        <a:lstStyle/>
        <a:p>
          <a:endParaRPr lang="tr-TR"/>
        </a:p>
      </dgm:t>
    </dgm:pt>
    <dgm:pt modelId="{7D30092B-C57B-43BE-BD77-9BF3913C7E1A}" type="pres">
      <dgm:prSet presAssocID="{F9D867D7-BD02-4C89-8EFF-4DAB4671118A}" presName="connectorText" presStyleLbl="sibTrans2D1" presStyleIdx="1" presStyleCnt="5"/>
      <dgm:spPr/>
      <dgm:t>
        <a:bodyPr/>
        <a:lstStyle/>
        <a:p>
          <a:endParaRPr lang="tr-TR"/>
        </a:p>
      </dgm:t>
    </dgm:pt>
    <dgm:pt modelId="{E0F9FFAC-26BF-41E3-A83B-196C94A15AFE}" type="pres">
      <dgm:prSet presAssocID="{CCF7FE07-E294-4C15-B887-0F211DD412EF}" presName="node" presStyleLbl="node1" presStyleIdx="2" presStyleCnt="5">
        <dgm:presLayoutVars>
          <dgm:bulletEnabled val="1"/>
        </dgm:presLayoutVars>
      </dgm:prSet>
      <dgm:spPr/>
      <dgm:t>
        <a:bodyPr/>
        <a:lstStyle/>
        <a:p>
          <a:endParaRPr lang="tr-TR"/>
        </a:p>
      </dgm:t>
    </dgm:pt>
    <dgm:pt modelId="{54F7168B-91C9-4351-AE07-7A4047244E78}" type="pres">
      <dgm:prSet presAssocID="{29192293-D5CB-4985-AB65-D051FFB5EEFE}" presName="sibTrans" presStyleLbl="sibTrans2D1" presStyleIdx="2" presStyleCnt="5"/>
      <dgm:spPr/>
      <dgm:t>
        <a:bodyPr/>
        <a:lstStyle/>
        <a:p>
          <a:endParaRPr lang="tr-TR"/>
        </a:p>
      </dgm:t>
    </dgm:pt>
    <dgm:pt modelId="{19EA1A2D-E097-4EAF-89A5-B80CBC7EF080}" type="pres">
      <dgm:prSet presAssocID="{29192293-D5CB-4985-AB65-D051FFB5EEFE}" presName="connectorText" presStyleLbl="sibTrans2D1" presStyleIdx="2" presStyleCnt="5"/>
      <dgm:spPr/>
      <dgm:t>
        <a:bodyPr/>
        <a:lstStyle/>
        <a:p>
          <a:endParaRPr lang="tr-TR"/>
        </a:p>
      </dgm:t>
    </dgm:pt>
    <dgm:pt modelId="{818D347D-D289-4E47-980D-C423234DB5B9}" type="pres">
      <dgm:prSet presAssocID="{A63705C2-D11D-4F2E-872F-FD013960E36B}" presName="node" presStyleLbl="node1" presStyleIdx="3" presStyleCnt="5">
        <dgm:presLayoutVars>
          <dgm:bulletEnabled val="1"/>
        </dgm:presLayoutVars>
      </dgm:prSet>
      <dgm:spPr/>
      <dgm:t>
        <a:bodyPr/>
        <a:lstStyle/>
        <a:p>
          <a:endParaRPr lang="tr-TR"/>
        </a:p>
      </dgm:t>
    </dgm:pt>
    <dgm:pt modelId="{8E8361F0-E81F-4C1F-8FC0-76C29A1472FF}" type="pres">
      <dgm:prSet presAssocID="{FC7CAD8B-359D-4FBF-985B-AA17BBE627D7}" presName="sibTrans" presStyleLbl="sibTrans2D1" presStyleIdx="3" presStyleCnt="5"/>
      <dgm:spPr/>
      <dgm:t>
        <a:bodyPr/>
        <a:lstStyle/>
        <a:p>
          <a:endParaRPr lang="tr-TR"/>
        </a:p>
      </dgm:t>
    </dgm:pt>
    <dgm:pt modelId="{42E32C03-5DAD-42DE-B02B-D6BC49E8DEA4}" type="pres">
      <dgm:prSet presAssocID="{FC7CAD8B-359D-4FBF-985B-AA17BBE627D7}" presName="connectorText" presStyleLbl="sibTrans2D1" presStyleIdx="3" presStyleCnt="5"/>
      <dgm:spPr/>
      <dgm:t>
        <a:bodyPr/>
        <a:lstStyle/>
        <a:p>
          <a:endParaRPr lang="tr-TR"/>
        </a:p>
      </dgm:t>
    </dgm:pt>
    <dgm:pt modelId="{59DBFEB9-595A-4294-82F0-743FD0999E31}" type="pres">
      <dgm:prSet presAssocID="{73C393D2-D89F-4EDF-8DEF-48513482B7EB}" presName="node" presStyleLbl="node1" presStyleIdx="4" presStyleCnt="5" custScaleX="110193">
        <dgm:presLayoutVars>
          <dgm:bulletEnabled val="1"/>
        </dgm:presLayoutVars>
      </dgm:prSet>
      <dgm:spPr/>
      <dgm:t>
        <a:bodyPr/>
        <a:lstStyle/>
        <a:p>
          <a:endParaRPr lang="tr-TR"/>
        </a:p>
      </dgm:t>
    </dgm:pt>
    <dgm:pt modelId="{4F7D2DF7-1D4D-43A0-AB0E-CED44814DE9B}" type="pres">
      <dgm:prSet presAssocID="{2186AF1A-ADCE-4E31-B715-D65F23BA6327}" presName="sibTrans" presStyleLbl="sibTrans2D1" presStyleIdx="4" presStyleCnt="5"/>
      <dgm:spPr/>
      <dgm:t>
        <a:bodyPr/>
        <a:lstStyle/>
        <a:p>
          <a:endParaRPr lang="tr-TR"/>
        </a:p>
      </dgm:t>
    </dgm:pt>
    <dgm:pt modelId="{289068E3-C6B0-43C3-8444-529A2C985BF8}" type="pres">
      <dgm:prSet presAssocID="{2186AF1A-ADCE-4E31-B715-D65F23BA6327}" presName="connectorText" presStyleLbl="sibTrans2D1" presStyleIdx="4" presStyleCnt="5"/>
      <dgm:spPr/>
      <dgm:t>
        <a:bodyPr/>
        <a:lstStyle/>
        <a:p>
          <a:endParaRPr lang="tr-TR"/>
        </a:p>
      </dgm:t>
    </dgm:pt>
  </dgm:ptLst>
  <dgm:cxnLst>
    <dgm:cxn modelId="{B7ADB15F-09E2-455C-B3F3-2361AA44F887}" type="presOf" srcId="{CCF7FE07-E294-4C15-B887-0F211DD412EF}" destId="{E0F9FFAC-26BF-41E3-A83B-196C94A15AFE}" srcOrd="0" destOrd="0" presId="urn:microsoft.com/office/officeart/2005/8/layout/cycle2"/>
    <dgm:cxn modelId="{F35736F6-925A-4613-B6A9-84DCADBAA11B}" srcId="{15F2863A-2B73-4C4D-9436-0673A435FDF1}" destId="{57328CCB-B7D3-422A-B92E-D8BA3E97E968}" srcOrd="1" destOrd="0" parTransId="{6DAA1E30-C709-4549-A639-D591703DDD9A}" sibTransId="{F9D867D7-BD02-4C89-8EFF-4DAB4671118A}"/>
    <dgm:cxn modelId="{51AE6BAB-C87F-4E30-8E11-0625CD2468FF}" type="presOf" srcId="{2186AF1A-ADCE-4E31-B715-D65F23BA6327}" destId="{4F7D2DF7-1D4D-43A0-AB0E-CED44814DE9B}" srcOrd="0" destOrd="0" presId="urn:microsoft.com/office/officeart/2005/8/layout/cycle2"/>
    <dgm:cxn modelId="{29A34A08-E4F4-44CB-A8E7-950C91AC7FE1}" type="presOf" srcId="{A63705C2-D11D-4F2E-872F-FD013960E36B}" destId="{818D347D-D289-4E47-980D-C423234DB5B9}" srcOrd="0" destOrd="0" presId="urn:microsoft.com/office/officeart/2005/8/layout/cycle2"/>
    <dgm:cxn modelId="{DA36689F-4ABD-4ECB-8BF0-973D30428CD5}" type="presOf" srcId="{5B9B174B-19C1-47B5-843A-958E61400F4A}" destId="{45498EA3-5C83-4FDA-A4E0-EE8C618BC8F9}" srcOrd="0" destOrd="0" presId="urn:microsoft.com/office/officeart/2005/8/layout/cycle2"/>
    <dgm:cxn modelId="{93129CE3-5F62-4044-AA13-192ED2E1BEB2}" type="presOf" srcId="{2186AF1A-ADCE-4E31-B715-D65F23BA6327}" destId="{289068E3-C6B0-43C3-8444-529A2C985BF8}" srcOrd="1" destOrd="0" presId="urn:microsoft.com/office/officeart/2005/8/layout/cycle2"/>
    <dgm:cxn modelId="{51F51B7E-E49F-4BA6-A580-EA448877E753}" srcId="{15F2863A-2B73-4C4D-9436-0673A435FDF1}" destId="{CCF7FE07-E294-4C15-B887-0F211DD412EF}" srcOrd="2" destOrd="0" parTransId="{DE59804B-9F7D-4FEC-8E15-19D78A3F5C83}" sibTransId="{29192293-D5CB-4985-AB65-D051FFB5EEFE}"/>
    <dgm:cxn modelId="{52DD2829-B145-4C64-BEA6-6D0755370C32}" type="presOf" srcId="{F9D867D7-BD02-4C89-8EFF-4DAB4671118A}" destId="{7D30092B-C57B-43BE-BD77-9BF3913C7E1A}" srcOrd="1" destOrd="0" presId="urn:microsoft.com/office/officeart/2005/8/layout/cycle2"/>
    <dgm:cxn modelId="{BF2DB156-6161-4381-99AB-F0A89CED0542}" srcId="{15F2863A-2B73-4C4D-9436-0673A435FDF1}" destId="{5B9B174B-19C1-47B5-843A-958E61400F4A}" srcOrd="0" destOrd="0" parTransId="{B0B4CD33-B42C-453A-B30D-91E31B820E8D}" sibTransId="{659918E4-BD9B-49FE-AC28-7C41F2C702EA}"/>
    <dgm:cxn modelId="{191947DB-E7F8-4336-938D-F5FD7D7E8AB5}" type="presOf" srcId="{57328CCB-B7D3-422A-B92E-D8BA3E97E968}" destId="{353F4A71-53BD-4A5A-A66B-200B9D5386FE}" srcOrd="0" destOrd="0" presId="urn:microsoft.com/office/officeart/2005/8/layout/cycle2"/>
    <dgm:cxn modelId="{E75AE7A9-B236-4B1F-88FC-5E169BDFCC32}" type="presOf" srcId="{FC7CAD8B-359D-4FBF-985B-AA17BBE627D7}" destId="{8E8361F0-E81F-4C1F-8FC0-76C29A1472FF}" srcOrd="0" destOrd="0" presId="urn:microsoft.com/office/officeart/2005/8/layout/cycle2"/>
    <dgm:cxn modelId="{E5FE5AA5-C6CD-49CB-83F1-E512BA0C5FD6}" type="presOf" srcId="{29192293-D5CB-4985-AB65-D051FFB5EEFE}" destId="{54F7168B-91C9-4351-AE07-7A4047244E78}" srcOrd="0" destOrd="0" presId="urn:microsoft.com/office/officeart/2005/8/layout/cycle2"/>
    <dgm:cxn modelId="{5DD0A131-9647-477F-8BC7-3BF0989B615A}" type="presOf" srcId="{F9D867D7-BD02-4C89-8EFF-4DAB4671118A}" destId="{F102DB79-49B9-4D9E-B03E-DC099A42926B}" srcOrd="0" destOrd="0" presId="urn:microsoft.com/office/officeart/2005/8/layout/cycle2"/>
    <dgm:cxn modelId="{E4BB9E84-F192-471D-B5BD-9A3B459C1FA8}" srcId="{15F2863A-2B73-4C4D-9436-0673A435FDF1}" destId="{A63705C2-D11D-4F2E-872F-FD013960E36B}" srcOrd="3" destOrd="0" parTransId="{CD2AA346-11EB-477F-8408-FCB5B7326A31}" sibTransId="{FC7CAD8B-359D-4FBF-985B-AA17BBE627D7}"/>
    <dgm:cxn modelId="{50812793-4573-4DFF-993B-71204CE8BD23}" srcId="{15F2863A-2B73-4C4D-9436-0673A435FDF1}" destId="{73C393D2-D89F-4EDF-8DEF-48513482B7EB}" srcOrd="4" destOrd="0" parTransId="{F0BD0F90-9FC4-4FC3-B625-33EEDAB98C50}" sibTransId="{2186AF1A-ADCE-4E31-B715-D65F23BA6327}"/>
    <dgm:cxn modelId="{64E7A2EB-EE32-4D1F-AA6C-55A388B097E6}" type="presOf" srcId="{29192293-D5CB-4985-AB65-D051FFB5EEFE}" destId="{19EA1A2D-E097-4EAF-89A5-B80CBC7EF080}" srcOrd="1" destOrd="0" presId="urn:microsoft.com/office/officeart/2005/8/layout/cycle2"/>
    <dgm:cxn modelId="{A420685F-5324-446F-BAD1-A8997EC64A56}" type="presOf" srcId="{73C393D2-D89F-4EDF-8DEF-48513482B7EB}" destId="{59DBFEB9-595A-4294-82F0-743FD0999E31}" srcOrd="0" destOrd="0" presId="urn:microsoft.com/office/officeart/2005/8/layout/cycle2"/>
    <dgm:cxn modelId="{E45B4785-F7C5-436D-9D74-F781995B9279}" type="presOf" srcId="{659918E4-BD9B-49FE-AC28-7C41F2C702EA}" destId="{A3B96FE3-B614-4A4A-8AE8-9EEFDA0F74FB}" srcOrd="1" destOrd="0" presId="urn:microsoft.com/office/officeart/2005/8/layout/cycle2"/>
    <dgm:cxn modelId="{4B8F2912-CCB0-4228-AAF7-5609AEACBE5E}" type="presOf" srcId="{15F2863A-2B73-4C4D-9436-0673A435FDF1}" destId="{43B9FFCC-65BF-4ABE-83BF-587D1B38CA7D}" srcOrd="0" destOrd="0" presId="urn:microsoft.com/office/officeart/2005/8/layout/cycle2"/>
    <dgm:cxn modelId="{4B006CFD-EDD1-4C36-9DD8-8380A319A9D5}" type="presOf" srcId="{FC7CAD8B-359D-4FBF-985B-AA17BBE627D7}" destId="{42E32C03-5DAD-42DE-B02B-D6BC49E8DEA4}" srcOrd="1" destOrd="0" presId="urn:microsoft.com/office/officeart/2005/8/layout/cycle2"/>
    <dgm:cxn modelId="{2FFEE143-1625-4C1A-AA6E-D15D2F4308D4}" type="presOf" srcId="{659918E4-BD9B-49FE-AC28-7C41F2C702EA}" destId="{2E298453-D483-4E04-A1EB-262947227D92}" srcOrd="0" destOrd="0" presId="urn:microsoft.com/office/officeart/2005/8/layout/cycle2"/>
    <dgm:cxn modelId="{BC503B6F-7CE1-460B-8EEE-86F7C5214CB2}" type="presParOf" srcId="{43B9FFCC-65BF-4ABE-83BF-587D1B38CA7D}" destId="{45498EA3-5C83-4FDA-A4E0-EE8C618BC8F9}" srcOrd="0" destOrd="0" presId="urn:microsoft.com/office/officeart/2005/8/layout/cycle2"/>
    <dgm:cxn modelId="{5A81F997-BA69-436B-98EE-84F199A23CAF}" type="presParOf" srcId="{43B9FFCC-65BF-4ABE-83BF-587D1B38CA7D}" destId="{2E298453-D483-4E04-A1EB-262947227D92}" srcOrd="1" destOrd="0" presId="urn:microsoft.com/office/officeart/2005/8/layout/cycle2"/>
    <dgm:cxn modelId="{6D9AA058-EF66-452E-BC47-8C8B016A8046}" type="presParOf" srcId="{2E298453-D483-4E04-A1EB-262947227D92}" destId="{A3B96FE3-B614-4A4A-8AE8-9EEFDA0F74FB}" srcOrd="0" destOrd="0" presId="urn:microsoft.com/office/officeart/2005/8/layout/cycle2"/>
    <dgm:cxn modelId="{F7D13AC1-8AB0-4275-A37E-797F2FFD074A}" type="presParOf" srcId="{43B9FFCC-65BF-4ABE-83BF-587D1B38CA7D}" destId="{353F4A71-53BD-4A5A-A66B-200B9D5386FE}" srcOrd="2" destOrd="0" presId="urn:microsoft.com/office/officeart/2005/8/layout/cycle2"/>
    <dgm:cxn modelId="{0EA755FD-21D9-44AD-9488-79CAECADB765}" type="presParOf" srcId="{43B9FFCC-65BF-4ABE-83BF-587D1B38CA7D}" destId="{F102DB79-49B9-4D9E-B03E-DC099A42926B}" srcOrd="3" destOrd="0" presId="urn:microsoft.com/office/officeart/2005/8/layout/cycle2"/>
    <dgm:cxn modelId="{1BD38DA0-7A23-4FEF-B79E-EB102A0BCC27}" type="presParOf" srcId="{F102DB79-49B9-4D9E-B03E-DC099A42926B}" destId="{7D30092B-C57B-43BE-BD77-9BF3913C7E1A}" srcOrd="0" destOrd="0" presId="urn:microsoft.com/office/officeart/2005/8/layout/cycle2"/>
    <dgm:cxn modelId="{4606671E-C8F6-4F3F-A6E0-6ADC185FE5DD}" type="presParOf" srcId="{43B9FFCC-65BF-4ABE-83BF-587D1B38CA7D}" destId="{E0F9FFAC-26BF-41E3-A83B-196C94A15AFE}" srcOrd="4" destOrd="0" presId="urn:microsoft.com/office/officeart/2005/8/layout/cycle2"/>
    <dgm:cxn modelId="{C66C04FB-62B4-48EA-8C37-D8967559E0D1}" type="presParOf" srcId="{43B9FFCC-65BF-4ABE-83BF-587D1B38CA7D}" destId="{54F7168B-91C9-4351-AE07-7A4047244E78}" srcOrd="5" destOrd="0" presId="urn:microsoft.com/office/officeart/2005/8/layout/cycle2"/>
    <dgm:cxn modelId="{CB650C2D-5CD8-4401-95CA-269A5E903215}" type="presParOf" srcId="{54F7168B-91C9-4351-AE07-7A4047244E78}" destId="{19EA1A2D-E097-4EAF-89A5-B80CBC7EF080}" srcOrd="0" destOrd="0" presId="urn:microsoft.com/office/officeart/2005/8/layout/cycle2"/>
    <dgm:cxn modelId="{FA921F95-4F1E-4942-86A8-D9092EFF1302}" type="presParOf" srcId="{43B9FFCC-65BF-4ABE-83BF-587D1B38CA7D}" destId="{818D347D-D289-4E47-980D-C423234DB5B9}" srcOrd="6" destOrd="0" presId="urn:microsoft.com/office/officeart/2005/8/layout/cycle2"/>
    <dgm:cxn modelId="{D5EBA83D-A501-449A-A1F5-31065D4085F9}" type="presParOf" srcId="{43B9FFCC-65BF-4ABE-83BF-587D1B38CA7D}" destId="{8E8361F0-E81F-4C1F-8FC0-76C29A1472FF}" srcOrd="7" destOrd="0" presId="urn:microsoft.com/office/officeart/2005/8/layout/cycle2"/>
    <dgm:cxn modelId="{968E36C4-87AC-41D0-840F-A01AE54A318E}" type="presParOf" srcId="{8E8361F0-E81F-4C1F-8FC0-76C29A1472FF}" destId="{42E32C03-5DAD-42DE-B02B-D6BC49E8DEA4}" srcOrd="0" destOrd="0" presId="urn:microsoft.com/office/officeart/2005/8/layout/cycle2"/>
    <dgm:cxn modelId="{5F6C9D7E-46D7-4E00-9296-3E4E5440981E}" type="presParOf" srcId="{43B9FFCC-65BF-4ABE-83BF-587D1B38CA7D}" destId="{59DBFEB9-595A-4294-82F0-743FD0999E31}" srcOrd="8" destOrd="0" presId="urn:microsoft.com/office/officeart/2005/8/layout/cycle2"/>
    <dgm:cxn modelId="{5F532D22-A44D-420A-B30C-18EF9E7FDD40}" type="presParOf" srcId="{43B9FFCC-65BF-4ABE-83BF-587D1B38CA7D}" destId="{4F7D2DF7-1D4D-43A0-AB0E-CED44814DE9B}" srcOrd="9" destOrd="0" presId="urn:microsoft.com/office/officeart/2005/8/layout/cycle2"/>
    <dgm:cxn modelId="{46459027-0AF7-441D-8519-A3D4050B5667}" type="presParOf" srcId="{4F7D2DF7-1D4D-43A0-AB0E-CED44814DE9B}" destId="{289068E3-C6B0-43C3-8444-529A2C985BF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98EA3-5C83-4FDA-A4E0-EE8C618BC8F9}">
      <dsp:nvSpPr>
        <dsp:cNvPr id="0" name=""/>
        <dsp:cNvSpPr/>
      </dsp:nvSpPr>
      <dsp:spPr>
        <a:xfrm>
          <a:off x="2444355" y="2"/>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ANLAMBİLGİSİ</a:t>
          </a:r>
          <a:endParaRPr lang="tr-TR" sz="1600" kern="1200" dirty="0"/>
        </a:p>
      </dsp:txBody>
      <dsp:txXfrm>
        <a:off x="2623949" y="179596"/>
        <a:ext cx="867155" cy="867155"/>
      </dsp:txXfrm>
    </dsp:sp>
    <dsp:sp modelId="{2E298453-D483-4E04-A1EB-262947227D92}">
      <dsp:nvSpPr>
        <dsp:cNvPr id="0" name=""/>
        <dsp:cNvSpPr/>
      </dsp:nvSpPr>
      <dsp:spPr>
        <a:xfrm rot="2137013">
          <a:off x="3638080" y="942672"/>
          <a:ext cx="336553"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a:off x="3647524" y="996051"/>
        <a:ext cx="235587" cy="248335"/>
      </dsp:txXfrm>
    </dsp:sp>
    <dsp:sp modelId="{353F4A71-53BD-4A5A-A66B-200B9D5386FE}">
      <dsp:nvSpPr>
        <dsp:cNvPr id="0" name=""/>
        <dsp:cNvSpPr/>
      </dsp:nvSpPr>
      <dsp:spPr>
        <a:xfrm>
          <a:off x="3957500" y="1083982"/>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t>SES BİLGİSİ</a:t>
          </a:r>
          <a:endParaRPr lang="tr-TR" sz="2100" kern="1200" dirty="0"/>
        </a:p>
      </dsp:txBody>
      <dsp:txXfrm>
        <a:off x="4137094" y="1263576"/>
        <a:ext cx="867155" cy="867155"/>
      </dsp:txXfrm>
    </dsp:sp>
    <dsp:sp modelId="{F102DB79-49B9-4D9E-B03E-DC099A42926B}">
      <dsp:nvSpPr>
        <dsp:cNvPr id="0" name=""/>
        <dsp:cNvSpPr/>
      </dsp:nvSpPr>
      <dsp:spPr>
        <a:xfrm rot="6480000">
          <a:off x="4125150" y="2358041"/>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rot="10800000">
        <a:off x="4189376" y="2394156"/>
        <a:ext cx="228964" cy="248335"/>
      </dsp:txXfrm>
    </dsp:sp>
    <dsp:sp modelId="{E0F9FFAC-26BF-41E3-A83B-196C94A15AFE}">
      <dsp:nvSpPr>
        <dsp:cNvPr id="0" name=""/>
        <dsp:cNvSpPr/>
      </dsp:nvSpPr>
      <dsp:spPr>
        <a:xfrm>
          <a:off x="3387828" y="2837255"/>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t>BİÇİM BİLGİSİ</a:t>
          </a:r>
          <a:endParaRPr lang="tr-TR" sz="2100" kern="1200" dirty="0"/>
        </a:p>
      </dsp:txBody>
      <dsp:txXfrm>
        <a:off x="3567422" y="3016849"/>
        <a:ext cx="867155" cy="867155"/>
      </dsp:txXfrm>
    </dsp:sp>
    <dsp:sp modelId="{54F7168B-91C9-4351-AE07-7A4047244E78}">
      <dsp:nvSpPr>
        <dsp:cNvPr id="0" name=""/>
        <dsp:cNvSpPr/>
      </dsp:nvSpPr>
      <dsp:spPr>
        <a:xfrm rot="10800000">
          <a:off x="2924961" y="3243481"/>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rot="10800000">
        <a:off x="3023089" y="3326259"/>
        <a:ext cx="228964" cy="248335"/>
      </dsp:txXfrm>
    </dsp:sp>
    <dsp:sp modelId="{818D347D-D289-4E47-980D-C423234DB5B9}">
      <dsp:nvSpPr>
        <dsp:cNvPr id="0" name=""/>
        <dsp:cNvSpPr/>
      </dsp:nvSpPr>
      <dsp:spPr>
        <a:xfrm>
          <a:off x="1544328" y="2837255"/>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dirty="0" smtClean="0"/>
            <a:t>SÖZ DİZİMİ</a:t>
          </a:r>
          <a:endParaRPr lang="tr-TR" sz="2100" kern="1200" dirty="0"/>
        </a:p>
      </dsp:txBody>
      <dsp:txXfrm>
        <a:off x="1723922" y="3016849"/>
        <a:ext cx="867155" cy="867155"/>
      </dsp:txXfrm>
    </dsp:sp>
    <dsp:sp modelId="{8E8361F0-E81F-4C1F-8FC0-76C29A1472FF}">
      <dsp:nvSpPr>
        <dsp:cNvPr id="0" name=""/>
        <dsp:cNvSpPr/>
      </dsp:nvSpPr>
      <dsp:spPr>
        <a:xfrm rot="15120000">
          <a:off x="1714149" y="2378062"/>
          <a:ext cx="324319"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rot="10800000">
        <a:off x="1777830" y="2507107"/>
        <a:ext cx="227023" cy="248335"/>
      </dsp:txXfrm>
    </dsp:sp>
    <dsp:sp modelId="{59DBFEB9-595A-4294-82F0-743FD0999E31}">
      <dsp:nvSpPr>
        <dsp:cNvPr id="0" name=""/>
        <dsp:cNvSpPr/>
      </dsp:nvSpPr>
      <dsp:spPr>
        <a:xfrm>
          <a:off x="912155" y="1083982"/>
          <a:ext cx="1351344"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KULLANIM BİLGİSİ</a:t>
          </a:r>
          <a:endParaRPr lang="tr-TR" sz="1400" kern="1200" dirty="0"/>
        </a:p>
      </dsp:txBody>
      <dsp:txXfrm>
        <a:off x="1110055" y="1263576"/>
        <a:ext cx="955544" cy="867155"/>
      </dsp:txXfrm>
    </dsp:sp>
    <dsp:sp modelId="{4F7D2DF7-1D4D-43A0-AB0E-CED44814DE9B}">
      <dsp:nvSpPr>
        <dsp:cNvPr id="0" name=""/>
        <dsp:cNvSpPr/>
      </dsp:nvSpPr>
      <dsp:spPr>
        <a:xfrm rot="19415357">
          <a:off x="2182534" y="941834"/>
          <a:ext cx="297597"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tr-TR" sz="1700" kern="1200"/>
        </a:p>
      </dsp:txBody>
      <dsp:txXfrm>
        <a:off x="2191248" y="1051109"/>
        <a:ext cx="208318" cy="24833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027D6-5753-4B50-A3BC-8E7FADE2ADCE}" type="datetimeFigureOut">
              <a:rPr lang="tr-TR" smtClean="0"/>
              <a:pPr/>
              <a:t>05.03.2018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B0272-E722-4DC0-906D-B2DBD2E61DD3}" type="slidenum">
              <a:rPr lang="tr-TR" smtClean="0"/>
              <a:pPr/>
              <a:t>‹#›</a:t>
            </a:fld>
            <a:endParaRPr lang="tr-TR"/>
          </a:p>
        </p:txBody>
      </p:sp>
    </p:spTree>
    <p:extLst>
      <p:ext uri="{BB962C8B-B14F-4D97-AF65-F5344CB8AC3E}">
        <p14:creationId xmlns:p14="http://schemas.microsoft.com/office/powerpoint/2010/main" val="394974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Başlık 28"/>
          <p:cNvSpPr>
            <a:spLocks noGrp="1"/>
          </p:cNvSpPr>
          <p:nvPr>
            <p:ph type="ctrTitle"/>
          </p:nvPr>
        </p:nvSpPr>
        <p:spPr>
          <a:xfrm>
            <a:off x="508000" y="4853412"/>
            <a:ext cx="112776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A4FE58F8-9E9C-4A33-9498-B21FE4D3C44C}" type="datetimeFigureOut">
              <a:rPr lang="tr-TR" smtClean="0"/>
              <a:pPr/>
              <a:t>05.03.2018</a:t>
            </a:fld>
            <a:endParaRPr lang="tr-TR"/>
          </a:p>
        </p:txBody>
      </p:sp>
      <p:sp>
        <p:nvSpPr>
          <p:cNvPr id="2" name="Altbilgi Yer Tutucusu 1"/>
          <p:cNvSpPr>
            <a:spLocks noGrp="1"/>
          </p:cNvSpPr>
          <p:nvPr>
            <p:ph type="ftr" sz="quarter" idx="11"/>
          </p:nvPr>
        </p:nvSpPr>
        <p:spPr/>
        <p:txBody>
          <a:bodyPr/>
          <a:lstStyle/>
          <a:p>
            <a:endParaRPr lang="tr-TR"/>
          </a:p>
        </p:txBody>
      </p:sp>
      <p:sp>
        <p:nvSpPr>
          <p:cNvPr id="15" name="Slayt Numarası Yer Tutucusu 14"/>
          <p:cNvSpPr>
            <a:spLocks noGrp="1"/>
          </p:cNvSpPr>
          <p:nvPr>
            <p:ph type="sldNum" sz="quarter" idx="12"/>
          </p:nvPr>
        </p:nvSpPr>
        <p:spPr>
          <a:xfrm>
            <a:off x="10972800" y="6473952"/>
            <a:ext cx="1011936" cy="246888"/>
          </a:xfrm>
        </p:spPr>
        <p:txBody>
          <a:bodyPr/>
          <a:lstStyle/>
          <a:p>
            <a:fld id="{6C55F67D-763C-42B8-BA6A-03482BEC4FF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4FE58F8-9E9C-4A33-9498-B21FE4D3C44C}" type="datetimeFigureOut">
              <a:rPr lang="tr-TR" smtClean="0"/>
              <a:pPr/>
              <a:t>05.03.2018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55F67D-763C-42B8-BA6A-03482BEC4FF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44000" y="549277"/>
            <a:ext cx="2438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549277"/>
            <a:ext cx="83312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4FE58F8-9E9C-4A33-9498-B21FE4D3C44C}" type="datetimeFigureOut">
              <a:rPr lang="tr-TR" smtClean="0"/>
              <a:pPr/>
              <a:t>05.03.2018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55F67D-763C-42B8-BA6A-03482BEC4FF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smtClean="0"/>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A4FE58F8-9E9C-4A33-9498-B21FE4D3C44C}" type="datetimeFigureOut">
              <a:rPr lang="tr-TR" smtClean="0"/>
              <a:pPr/>
              <a:t>05.03.2018</a:t>
            </a:fld>
            <a:endParaRPr lang="tr-TR"/>
          </a:p>
        </p:txBody>
      </p:sp>
      <p:sp>
        <p:nvSpPr>
          <p:cNvPr id="19" name="Altbilgi Yer Tutucusu 18"/>
          <p:cNvSpPr>
            <a:spLocks noGrp="1"/>
          </p:cNvSpPr>
          <p:nvPr>
            <p:ph type="ftr" sz="quarter" idx="11"/>
          </p:nvPr>
        </p:nvSpPr>
        <p:spPr>
          <a:xfrm>
            <a:off x="4775200" y="76201"/>
            <a:ext cx="3860800" cy="288925"/>
          </a:xfrm>
        </p:spPr>
        <p:txBody>
          <a:bodyPr/>
          <a:lstStyle/>
          <a:p>
            <a:endParaRPr lang="tr-TR"/>
          </a:p>
        </p:txBody>
      </p:sp>
      <p:sp>
        <p:nvSpPr>
          <p:cNvPr id="16" name="Slayt Numarası Yer Tutucusu 15"/>
          <p:cNvSpPr>
            <a:spLocks noGrp="1"/>
          </p:cNvSpPr>
          <p:nvPr>
            <p:ph type="sldNum" sz="quarter" idx="12"/>
          </p:nvPr>
        </p:nvSpPr>
        <p:spPr>
          <a:xfrm>
            <a:off x="10972800" y="6473952"/>
            <a:ext cx="1011936" cy="246888"/>
          </a:xfrm>
        </p:spPr>
        <p:txBody>
          <a:bodyPr/>
          <a:lstStyle/>
          <a:p>
            <a:fld id="{6C55F67D-763C-42B8-BA6A-03482BEC4FF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etin Yer Tutucusu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Veri Yer Tutucusu 18"/>
          <p:cNvSpPr>
            <a:spLocks noGrp="1"/>
          </p:cNvSpPr>
          <p:nvPr>
            <p:ph type="dt" sz="half" idx="10"/>
          </p:nvPr>
        </p:nvSpPr>
        <p:spPr/>
        <p:txBody>
          <a:bodyPr/>
          <a:lstStyle/>
          <a:p>
            <a:fld id="{A4FE58F8-9E9C-4A33-9498-B21FE4D3C44C}" type="datetimeFigureOut">
              <a:rPr lang="tr-TR" smtClean="0"/>
              <a:pPr/>
              <a:t>05.03.2018</a:t>
            </a:fld>
            <a:endParaRPr lang="tr-TR"/>
          </a:p>
        </p:txBody>
      </p:sp>
      <p:sp>
        <p:nvSpPr>
          <p:cNvPr id="11" name="Altbilgi Yer Tutucusu 10"/>
          <p:cNvSpPr>
            <a:spLocks noGrp="1"/>
          </p:cNvSpPr>
          <p:nvPr>
            <p:ph type="ftr" sz="quarter" idx="11"/>
          </p:nvPr>
        </p:nvSpPr>
        <p:spPr/>
        <p:txBody>
          <a:bodyPr/>
          <a:lstStyle/>
          <a:p>
            <a:endParaRPr lang="tr-TR"/>
          </a:p>
        </p:txBody>
      </p:sp>
      <p:sp>
        <p:nvSpPr>
          <p:cNvPr id="16" name="Slayt Numarası Yer Tutucusu 15"/>
          <p:cNvSpPr>
            <a:spLocks noGrp="1"/>
          </p:cNvSpPr>
          <p:nvPr>
            <p:ph type="sldNum" sz="quarter" idx="12"/>
          </p:nvPr>
        </p:nvSpPr>
        <p:spPr/>
        <p:txBody>
          <a:bodyPr/>
          <a:lstStyle/>
          <a:p>
            <a:fld id="{6C55F67D-763C-42B8-BA6A-03482BEC4FFC}" type="slidenum">
              <a:rPr lang="tr-TR" smtClean="0"/>
              <a:pPr/>
              <a:t>‹#›</a:t>
            </a:fld>
            <a:endParaRPr lang="tr-TR"/>
          </a:p>
        </p:txBody>
      </p:sp>
      <p:sp>
        <p:nvSpPr>
          <p:cNvPr id="8" name="Başlık 7"/>
          <p:cNvSpPr>
            <a:spLocks noGrp="1"/>
          </p:cNvSpPr>
          <p:nvPr>
            <p:ph type="title"/>
          </p:nvPr>
        </p:nvSpPr>
        <p:spPr>
          <a:xfrm>
            <a:off x="240633" y="2947086"/>
            <a:ext cx="115824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402336" y="457200"/>
            <a:ext cx="11582400" cy="841248"/>
          </a:xfrm>
        </p:spPr>
        <p:txBody>
          <a:bodyPr/>
          <a:lstStyle/>
          <a:p>
            <a:r>
              <a:rPr kumimoji="0" lang="tr-TR" smtClean="0"/>
              <a:t>Asıl başlık stili için tıklatın</a:t>
            </a:r>
            <a:endParaRPr kumimoji="0" lang="en-US"/>
          </a:p>
        </p:txBody>
      </p:sp>
      <p:sp>
        <p:nvSpPr>
          <p:cNvPr id="14" name="İçerik Yer Tutucusu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0"/>
          </p:nvPr>
        </p:nvSpPr>
        <p:spPr/>
        <p:txBody>
          <a:bodyPr/>
          <a:lstStyle/>
          <a:p>
            <a:fld id="{A4FE58F8-9E9C-4A33-9498-B21FE4D3C44C}" type="datetimeFigureOut">
              <a:rPr lang="tr-TR" smtClean="0"/>
              <a:pPr/>
              <a:t>05.03.2018</a:t>
            </a:fld>
            <a:endParaRPr lang="tr-TR"/>
          </a:p>
        </p:txBody>
      </p:sp>
      <p:sp>
        <p:nvSpPr>
          <p:cNvPr id="10" name="Altbilgi Yer Tutucusu 9"/>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6C55F67D-763C-42B8-BA6A-03482BEC4FF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406400" y="5410200"/>
            <a:ext cx="11480800" cy="882650"/>
          </a:xfrm>
        </p:spPr>
        <p:txBody>
          <a:bodyPr anchor="ctr"/>
          <a:lstStyle>
            <a:lvl1pPr>
              <a:defRPr/>
            </a:lvl1p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Metin Yer Tutucusu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İçerik Yer Tutucusu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İçerik Yer Tutucusu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0"/>
          </p:nvPr>
        </p:nvSpPr>
        <p:spPr/>
        <p:txBody>
          <a:bodyPr/>
          <a:lstStyle/>
          <a:p>
            <a:fld id="{A4FE58F8-9E9C-4A33-9498-B21FE4D3C44C}" type="datetimeFigureOut">
              <a:rPr lang="tr-TR" smtClean="0"/>
              <a:pPr/>
              <a:t>05.03.2018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10972800" y="6477000"/>
            <a:ext cx="1016000" cy="246888"/>
          </a:xfrm>
        </p:spPr>
        <p:txBody>
          <a:bodyPr/>
          <a:lstStyle/>
          <a:p>
            <a:fld id="{6C55F67D-763C-42B8-BA6A-03482BEC4FFC}" type="slidenum">
              <a:rPr lang="tr-TR" smtClean="0"/>
              <a:pPr/>
              <a:t>‹#›</a:t>
            </a:fld>
            <a:endParaRPr lang="tr-TR"/>
          </a:p>
        </p:txBody>
      </p:sp>
      <p:sp>
        <p:nvSpPr>
          <p:cNvPr id="11" name="Düz Bağlayıcı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402336" y="457200"/>
            <a:ext cx="11582400" cy="841248"/>
          </a:xfrm>
        </p:spPr>
        <p:txBody>
          <a:body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A4FE58F8-9E9C-4A33-9498-B21FE4D3C44C}" type="datetimeFigureOut">
              <a:rPr lang="tr-TR" smtClean="0"/>
              <a:pPr/>
              <a:t>05.03.2018</a:t>
            </a:fld>
            <a:endParaRPr lang="tr-TR"/>
          </a:p>
        </p:txBody>
      </p:sp>
      <p:sp>
        <p:nvSpPr>
          <p:cNvPr id="21" name="Altbilgi Yer Tutucusu 20"/>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C55F67D-763C-42B8-BA6A-03482BEC4FF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4FE58F8-9E9C-4A33-9498-B21FE4D3C44C}" type="datetimeFigureOut">
              <a:rPr lang="tr-TR" smtClean="0"/>
              <a:pPr/>
              <a:t>05.03.2018</a:t>
            </a:fld>
            <a:endParaRPr lang="tr-TR"/>
          </a:p>
        </p:txBody>
      </p:sp>
      <p:sp>
        <p:nvSpPr>
          <p:cNvPr id="24" name="Altbilgi Yer Tutucusu 23"/>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55F67D-763C-42B8-BA6A-03482BEC4FF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title"/>
          </p:nvPr>
        </p:nvSpPr>
        <p:spPr>
          <a:xfrm>
            <a:off x="609600" y="5486400"/>
            <a:ext cx="11277600" cy="520700"/>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İçerik Yer Tutucusu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A4FE58F8-9E9C-4A33-9498-B21FE4D3C44C}" type="datetimeFigureOut">
              <a:rPr lang="tr-TR" smtClean="0"/>
              <a:pPr/>
              <a:t>05.03.2018</a:t>
            </a:fld>
            <a:endParaRPr lang="tr-TR"/>
          </a:p>
        </p:txBody>
      </p:sp>
      <p:sp>
        <p:nvSpPr>
          <p:cNvPr id="29" name="Altbilgi Yer Tutucusu 28"/>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C55F67D-763C-42B8-BA6A-03482BEC4FF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Veri Yer Tutucusu 6"/>
          <p:cNvSpPr>
            <a:spLocks noGrp="1"/>
          </p:cNvSpPr>
          <p:nvPr>
            <p:ph type="dt" sz="half" idx="10"/>
          </p:nvPr>
        </p:nvSpPr>
        <p:spPr/>
        <p:txBody>
          <a:bodyPr/>
          <a:lstStyle/>
          <a:p>
            <a:fld id="{A4FE58F8-9E9C-4A33-9498-B21FE4D3C44C}" type="datetimeFigureOut">
              <a:rPr lang="tr-TR" smtClean="0"/>
              <a:pPr/>
              <a:t>05.03.2018</a:t>
            </a:fld>
            <a:endParaRPr lang="tr-TR"/>
          </a:p>
        </p:txBody>
      </p:sp>
      <p:sp>
        <p:nvSpPr>
          <p:cNvPr id="5" name="Altbilgi Yer Tutucusu 4"/>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6C55F67D-763C-42B8-BA6A-03482BEC4FFC}" type="slidenum">
              <a:rPr lang="tr-TR" smtClean="0"/>
              <a:pPr/>
              <a:t>‹#›</a:t>
            </a:fld>
            <a:endParaRPr lang="tr-TR"/>
          </a:p>
        </p:txBody>
      </p:sp>
      <p:sp>
        <p:nvSpPr>
          <p:cNvPr id="17" name="Başlık 16"/>
          <p:cNvSpPr>
            <a:spLocks noGrp="1"/>
          </p:cNvSpPr>
          <p:nvPr>
            <p:ph type="title"/>
          </p:nvPr>
        </p:nvSpPr>
        <p:spPr>
          <a:xfrm>
            <a:off x="508000" y="4993760"/>
            <a:ext cx="7823200" cy="522288"/>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Metin Yer Tutucusu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Veri Yer Tutucusu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A4FE58F8-9E9C-4A33-9498-B21FE4D3C44C}" type="datetimeFigureOut">
              <a:rPr lang="tr-TR" smtClean="0"/>
              <a:pPr/>
              <a:t>05.03.2018</a:t>
            </a:fld>
            <a:endParaRPr lang="tr-TR"/>
          </a:p>
        </p:txBody>
      </p:sp>
      <p:sp>
        <p:nvSpPr>
          <p:cNvPr id="28" name="Altbilgi Yer Tutucusu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Slayt Numarası Yer Tutucusu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C55F67D-763C-42B8-BA6A-03482BEC4FFC}" type="slidenum">
              <a:rPr lang="tr-TR" smtClean="0"/>
              <a:pPr/>
              <a:t>‹#›</a:t>
            </a:fld>
            <a:endParaRPr lang="tr-TR"/>
          </a:p>
        </p:txBody>
      </p:sp>
      <p:sp>
        <p:nvSpPr>
          <p:cNvPr id="10" name="Başlık Yer Tutucusu 9"/>
          <p:cNvSpPr>
            <a:spLocks noGrp="1"/>
          </p:cNvSpPr>
          <p:nvPr>
            <p:ph type="title"/>
          </p:nvPr>
        </p:nvSpPr>
        <p:spPr>
          <a:xfrm>
            <a:off x="406400" y="457200"/>
            <a:ext cx="115824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Düz Bağlayıcı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üz Bağlayıcı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8405390-4539-4FD5-80E6-1A924EB746A4}"/>
              </a:ext>
            </a:extLst>
          </p:cNvPr>
          <p:cNvSpPr>
            <a:spLocks noGrp="1"/>
          </p:cNvSpPr>
          <p:nvPr>
            <p:ph type="ctrTitle"/>
          </p:nvPr>
        </p:nvSpPr>
        <p:spPr>
          <a:xfrm>
            <a:off x="2209800" y="692697"/>
            <a:ext cx="7772400" cy="2907754"/>
          </a:xfrm>
        </p:spPr>
        <p:txBody>
          <a:bodyPr>
            <a:normAutofit/>
          </a:bodyPr>
          <a:lstStyle/>
          <a:p>
            <a:pPr algn="ctr"/>
            <a:r>
              <a:rPr lang="tr-TR" sz="4800" b="1" i="1" dirty="0" smtClean="0">
                <a:solidFill>
                  <a:srgbClr val="FF0000"/>
                </a:solidFill>
                <a:latin typeface="Calibri" panose="020F0502020204030204" pitchFamily="34" charset="0"/>
              </a:rPr>
              <a:t>AYDIN HACI KADRİYE ARSLAN REHBERLİK </a:t>
            </a:r>
            <a:r>
              <a:rPr lang="tr-TR" sz="4800" b="1" i="1" dirty="0">
                <a:solidFill>
                  <a:srgbClr val="FF0000"/>
                </a:solidFill>
                <a:latin typeface="Calibri" panose="020F0502020204030204" pitchFamily="34" charset="0"/>
              </a:rPr>
              <a:t>VE ARAŞTIRMA MERKEZİ MÜDÜRLÜĞÜ</a:t>
            </a:r>
          </a:p>
        </p:txBody>
      </p:sp>
      <p:sp>
        <p:nvSpPr>
          <p:cNvPr id="3" name="Alt Başlık 2">
            <a:extLst>
              <a:ext uri="{FF2B5EF4-FFF2-40B4-BE49-F238E27FC236}">
                <a16:creationId xmlns:a16="http://schemas.microsoft.com/office/drawing/2014/main" xmlns="" id="{A7C7D34F-BD30-431B-B755-1B462570B472}"/>
              </a:ext>
            </a:extLst>
          </p:cNvPr>
          <p:cNvSpPr>
            <a:spLocks noGrp="1"/>
          </p:cNvSpPr>
          <p:nvPr>
            <p:ph type="subTitle" idx="1"/>
          </p:nvPr>
        </p:nvSpPr>
        <p:spPr>
          <a:xfrm>
            <a:off x="1934308" y="3071446"/>
            <a:ext cx="8651340" cy="2567354"/>
          </a:xfrm>
        </p:spPr>
        <p:txBody>
          <a:bodyPr>
            <a:normAutofit/>
          </a:bodyPr>
          <a:lstStyle/>
          <a:p>
            <a:r>
              <a:rPr lang="tr-TR" sz="2800" b="1" dirty="0">
                <a:solidFill>
                  <a:schemeClr val="tx2">
                    <a:lumMod val="60000"/>
                    <a:lumOff val="40000"/>
                  </a:schemeClr>
                </a:solidFill>
                <a:latin typeface="Calibri" panose="020F0502020204030204" pitchFamily="34" charset="0"/>
              </a:rPr>
              <a:t>Kaynaştırma Uygulamaları Destek Programı</a:t>
            </a:r>
          </a:p>
          <a:p>
            <a:r>
              <a:rPr lang="tr-TR" sz="2800" b="1" dirty="0">
                <a:solidFill>
                  <a:srgbClr val="FF0000"/>
                </a:solidFill>
                <a:latin typeface="Calibri" panose="020F0502020204030204" pitchFamily="34" charset="0"/>
              </a:rPr>
              <a:t>DİL VE KONUŞMA GÜÇLÜĞÜ FARKINDALIK EĞİTİMİ</a:t>
            </a:r>
          </a:p>
          <a:p>
            <a:r>
              <a:rPr lang="tr-TR" b="1" dirty="0" smtClean="0"/>
              <a:t> 								</a:t>
            </a:r>
            <a:r>
              <a:rPr lang="tr-TR" dirty="0" smtClean="0"/>
              <a:t>					</a:t>
            </a:r>
            <a:r>
              <a:rPr lang="tr-TR" b="1" dirty="0" smtClean="0"/>
              <a:t>                      </a:t>
            </a:r>
            <a:r>
              <a:rPr lang="tr-TR" b="1" dirty="0" smtClean="0">
                <a:latin typeface="Calibri" panose="020F0502020204030204" pitchFamily="34" charset="0"/>
              </a:rPr>
              <a:t>ESRA ÖRDEKCİ							ÖZEL EĞİTİM ÖĞRETMENİ</a:t>
            </a:r>
            <a:endParaRPr lang="tr-TR" b="1" dirty="0">
              <a:latin typeface="Calibri" panose="020F0502020204030204" pitchFamily="34" charset="0"/>
            </a:endParaRPr>
          </a:p>
        </p:txBody>
      </p:sp>
    </p:spTree>
    <p:extLst>
      <p:ext uri="{BB962C8B-B14F-4D97-AF65-F5344CB8AC3E}">
        <p14:creationId xmlns:p14="http://schemas.microsoft.com/office/powerpoint/2010/main" val="1405597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8896670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406769" y="926123"/>
            <a:ext cx="9640643" cy="4926483"/>
          </a:xfrm>
        </p:spPr>
        <p:txBody>
          <a:bodyPr>
            <a:normAutofit fontScale="92500"/>
          </a:bodyPr>
          <a:lstStyle/>
          <a:p>
            <a:r>
              <a:rPr lang="tr-TR" dirty="0"/>
              <a:t> </a:t>
            </a:r>
            <a:r>
              <a:rPr lang="tr-TR" sz="3200" dirty="0">
                <a:latin typeface="Calibri" panose="020F0502020204030204" pitchFamily="34" charset="0"/>
              </a:rPr>
              <a:t>Dil gelişimde zorluklar çeken çocuklara başkalarından farklı olduklarını hissettirecek biçimde davranmayın. Dildeki beceri farklılıklarını normal kabul etmeye hazır olun. </a:t>
            </a:r>
          </a:p>
          <a:p>
            <a:r>
              <a:rPr lang="tr-TR" sz="3200" dirty="0">
                <a:latin typeface="Calibri" panose="020F0502020204030204" pitchFamily="34" charset="0"/>
              </a:rPr>
              <a:t> Onlara konuşurken veya yönergeler verirken dilinizi basitleştirmeye, onlar gibi kısa ifadelerle konuşmaya gayret edin. Bu onların sizi rahat anlamalarını sağlayacaktır.</a:t>
            </a:r>
          </a:p>
          <a:p>
            <a:r>
              <a:rPr lang="tr-TR" sz="3200" dirty="0">
                <a:latin typeface="Calibri" panose="020F0502020204030204" pitchFamily="34" charset="0"/>
              </a:rPr>
              <a:t>  Net ve doğrudan olmayan ifadelerden, ima ve mecazlardan kaçının. Söylediğiniz kolay anlaşılır ve açık olsun. </a:t>
            </a:r>
          </a:p>
          <a:p>
            <a:endParaRPr lang="tr-TR" sz="3200" dirty="0">
              <a:latin typeface="Calibri" panose="020F0502020204030204" pitchFamily="34" charset="0"/>
            </a:endParaRPr>
          </a:p>
        </p:txBody>
      </p:sp>
    </p:spTree>
    <p:extLst>
      <p:ext uri="{BB962C8B-B14F-4D97-AF65-F5344CB8AC3E}">
        <p14:creationId xmlns:p14="http://schemas.microsoft.com/office/powerpoint/2010/main" val="23023400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2319581" y="1371600"/>
            <a:ext cx="8915400" cy="3777622"/>
          </a:xfrm>
        </p:spPr>
        <p:txBody>
          <a:bodyPr>
            <a:noAutofit/>
          </a:bodyPr>
          <a:lstStyle/>
          <a:p>
            <a:r>
              <a:rPr lang="tr-TR" sz="3200" dirty="0">
                <a:latin typeface="Calibri" panose="020F0502020204030204" pitchFamily="34" charset="0"/>
              </a:rPr>
              <a:t>Onlara da sorular sorun, diğer arkadaşlarından farklı davranmayın. Ancak sorduğunuz sorular kısa ifadelerle yanıt verilecek sorular olsun, çocukları zor durumda bırakmasın, küçük düşürmesin. </a:t>
            </a:r>
          </a:p>
          <a:p>
            <a:r>
              <a:rPr lang="tr-TR" sz="3200" dirty="0">
                <a:latin typeface="Calibri" panose="020F0502020204030204" pitchFamily="34" charset="0"/>
              </a:rPr>
              <a:t> Konuşma hızınızı yavaşlatıp, tekrarlara yer vererek anlamayı kolaylaştırın.</a:t>
            </a:r>
          </a:p>
          <a:p>
            <a:r>
              <a:rPr lang="tr-TR" sz="3200" dirty="0">
                <a:latin typeface="Calibri" panose="020F0502020204030204" pitchFamily="34" charset="0"/>
              </a:rPr>
              <a:t>  Söylediğiniz anlaşılmadıysa aynı biçimde anlatmakta ısrar etmeyin. Tekrarınızı farklı bir biçimde yapın</a:t>
            </a:r>
            <a:r>
              <a:rPr lang="tr-TR" sz="3200" dirty="0" smtClean="0">
                <a:latin typeface="Calibri" panose="020F0502020204030204" pitchFamily="34" charset="0"/>
              </a:rPr>
              <a:t>.</a:t>
            </a:r>
          </a:p>
          <a:p>
            <a:pPr marL="0" indent="0">
              <a:buNone/>
            </a:pPr>
            <a:r>
              <a:rPr lang="tr-TR" dirty="0" err="1">
                <a:solidFill>
                  <a:srgbClr val="FF0000"/>
                </a:solidFill>
                <a:latin typeface="Calibri" panose="020F0502020204030204" pitchFamily="34" charset="0"/>
              </a:rPr>
              <a:t>Bknz:olumsuz</a:t>
            </a:r>
            <a:r>
              <a:rPr lang="tr-TR" dirty="0">
                <a:solidFill>
                  <a:srgbClr val="FF0000"/>
                </a:solidFill>
                <a:latin typeface="Calibri" panose="020F0502020204030204" pitchFamily="34" charset="0"/>
              </a:rPr>
              <a:t> öğretmen davranışları</a:t>
            </a:r>
          </a:p>
          <a:p>
            <a:endParaRPr lang="tr-TR" sz="3200" dirty="0">
              <a:latin typeface="Calibri" panose="020F0502020204030204" pitchFamily="34" charset="0"/>
            </a:endParaRPr>
          </a:p>
          <a:p>
            <a:endParaRPr lang="tr-TR" sz="3200" dirty="0">
              <a:latin typeface="Calibri" panose="020F0502020204030204" pitchFamily="34" charset="0"/>
            </a:endParaRPr>
          </a:p>
        </p:txBody>
      </p:sp>
    </p:spTree>
    <p:extLst>
      <p:ext uri="{BB962C8B-B14F-4D97-AF65-F5344CB8AC3E}">
        <p14:creationId xmlns:p14="http://schemas.microsoft.com/office/powerpoint/2010/main" val="12599595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863969" y="832338"/>
            <a:ext cx="9347566" cy="4797530"/>
          </a:xfrm>
        </p:spPr>
        <p:txBody>
          <a:bodyPr>
            <a:noAutofit/>
          </a:bodyPr>
          <a:lstStyle/>
          <a:p>
            <a:r>
              <a:rPr lang="tr-TR" sz="3200" dirty="0">
                <a:latin typeface="Calibri" panose="020F0502020204030204" pitchFamily="34" charset="0"/>
              </a:rPr>
              <a:t> Derste anlattıklarınızı mümkün olduğunca resimler, nesneler, şemalar vb. ile görselleştirin.</a:t>
            </a:r>
          </a:p>
          <a:p>
            <a:r>
              <a:rPr lang="tr-TR" sz="3200" dirty="0">
                <a:latin typeface="Calibri" panose="020F0502020204030204" pitchFamily="34" charset="0"/>
              </a:rPr>
              <a:t>  Çocuklar konuşurken onların söylediklerinin biçimine değil içeriğine önem verin. Vermek istedikleri mesajı anladığınızı belli edin</a:t>
            </a:r>
          </a:p>
          <a:p>
            <a:r>
              <a:rPr lang="tr-TR" sz="3200" dirty="0">
                <a:latin typeface="Calibri" panose="020F0502020204030204" pitchFamily="34" charset="0"/>
              </a:rPr>
              <a:t>Konuşmak, anlatacaklarını planlamak için onlara fazladan zaman tanıyın. Konuşurken aceleye getirmeyin. </a:t>
            </a:r>
          </a:p>
          <a:p>
            <a:r>
              <a:rPr lang="tr-TR" sz="3200" dirty="0">
                <a:latin typeface="Calibri" panose="020F0502020204030204" pitchFamily="34" charset="0"/>
              </a:rPr>
              <a:t> Söylediklerini anlamadıysanız anladığınız kadarını onlara tekrarlayın. Açıklamalarını bitirmelerini bekleyin. </a:t>
            </a:r>
          </a:p>
          <a:p>
            <a:endParaRPr lang="tr-TR" sz="3200" dirty="0">
              <a:latin typeface="Calibri" panose="020F0502020204030204" pitchFamily="34" charset="0"/>
            </a:endParaRPr>
          </a:p>
        </p:txBody>
      </p:sp>
    </p:spTree>
    <p:extLst>
      <p:ext uri="{BB962C8B-B14F-4D97-AF65-F5344CB8AC3E}">
        <p14:creationId xmlns:p14="http://schemas.microsoft.com/office/powerpoint/2010/main" val="38622796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xmlns="" id="{D4F077BA-EA70-43DE-82AE-3E0ADD96BB89}"/>
              </a:ext>
            </a:extLst>
          </p:cNvPr>
          <p:cNvSpPr>
            <a:spLocks noGrp="1"/>
          </p:cNvSpPr>
          <p:nvPr>
            <p:ph idx="1"/>
          </p:nvPr>
        </p:nvSpPr>
        <p:spPr>
          <a:xfrm>
            <a:off x="0" y="0"/>
            <a:ext cx="12192000" cy="6858000"/>
          </a:xfrm>
          <a:solidFill>
            <a:schemeClr val="accent4">
              <a:lumMod val="20000"/>
              <a:lumOff val="80000"/>
            </a:schemeClr>
          </a:solidFill>
        </p:spPr>
        <p:style>
          <a:lnRef idx="0">
            <a:schemeClr val="dk1"/>
          </a:lnRef>
          <a:fillRef idx="3">
            <a:schemeClr val="dk1"/>
          </a:fillRef>
          <a:effectRef idx="3">
            <a:schemeClr val="dk1"/>
          </a:effectRef>
          <a:fontRef idx="minor">
            <a:schemeClr val="lt1"/>
          </a:fontRef>
        </p:style>
        <p:txBody>
          <a:bodyPr>
            <a:normAutofit/>
          </a:bodyPr>
          <a:lstStyle/>
          <a:p>
            <a:pPr marL="0" indent="0" algn="ctr">
              <a:buNone/>
            </a:pPr>
            <a:r>
              <a:rPr lang="tr-TR" sz="9600" dirty="0">
                <a:solidFill>
                  <a:srgbClr val="FF0000"/>
                </a:solidFill>
                <a:latin typeface="Calibri" panose="020F0502020204030204" pitchFamily="34" charset="0"/>
              </a:rPr>
              <a:t>TEŞEKKÜRLER</a:t>
            </a:r>
          </a:p>
          <a:p>
            <a:pPr marL="0" indent="0" algn="ctr">
              <a:buNone/>
            </a:pPr>
            <a:endParaRPr lang="tr-TR" sz="6600" dirty="0"/>
          </a:p>
        </p:txBody>
      </p:sp>
    </p:spTree>
    <p:extLst>
      <p:ext uri="{BB962C8B-B14F-4D97-AF65-F5344CB8AC3E}">
        <p14:creationId xmlns:p14="http://schemas.microsoft.com/office/powerpoint/2010/main" val="20300285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551195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124684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684395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902248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99878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367836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163862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63291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15691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4138351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84988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6</a:t>
            </a:r>
            <a:endParaRPr lang="tr-TR" dirty="0"/>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938219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672137" y="731844"/>
            <a:ext cx="9199418" cy="5832648"/>
          </a:xfrm>
        </p:spPr>
        <p:txBody>
          <a:bodyPr>
            <a:normAutofit/>
          </a:bodyPr>
          <a:lstStyle/>
          <a:p>
            <a:pPr marL="0" indent="0">
              <a:buNone/>
            </a:pPr>
            <a:r>
              <a:rPr lang="tr-TR" sz="4400" dirty="0">
                <a:latin typeface="Calibri" panose="020F0502020204030204" pitchFamily="34" charset="0"/>
              </a:rPr>
              <a:t>Dil ve konuşma, bireylerin kendilerini ifade etme, iletişim kurma ve sosyal hayatı paylaşmalarındaki en önemli araçlardandır. Birey doğumundan itibaren çevresinde olan biteni anlamaya, istek ve ihtiyaçlarını ifade etmeye çalışırken dili kullanır. </a:t>
            </a:r>
          </a:p>
        </p:txBody>
      </p:sp>
    </p:spTree>
    <p:extLst>
      <p:ext uri="{BB962C8B-B14F-4D97-AF65-F5344CB8AC3E}">
        <p14:creationId xmlns:p14="http://schemas.microsoft.com/office/powerpoint/2010/main" val="40292658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957754" y="566656"/>
            <a:ext cx="4935416" cy="5832648"/>
          </a:xfrm>
        </p:spPr>
        <p:txBody>
          <a:bodyPr>
            <a:normAutofit/>
          </a:bodyPr>
          <a:lstStyle/>
          <a:p>
            <a:pPr marL="0" indent="0">
              <a:buNone/>
            </a:pPr>
            <a:r>
              <a:rPr lang="tr-TR" sz="3200" dirty="0">
                <a:latin typeface="Calibri" panose="020F0502020204030204" pitchFamily="34" charset="0"/>
              </a:rPr>
              <a:t>Dil, genellikle konuşma ile aynı kavram gibi algılanmakla birlikte konuşmayı, yazmayı ve sembollerle ifade etmeyi de içeren daha geniş kapsamlı bir kavramdır. </a:t>
            </a:r>
            <a:endParaRPr lang="tr-TR" sz="3200" dirty="0" smtClean="0">
              <a:latin typeface="Calibri" panose="020F0502020204030204" pitchFamily="34" charset="0"/>
            </a:endParaRPr>
          </a:p>
          <a:p>
            <a:pPr marL="0" indent="0">
              <a:buNone/>
            </a:pPr>
            <a:r>
              <a:rPr lang="tr-TR" sz="3200" dirty="0" smtClean="0">
                <a:latin typeface="Calibri" panose="020F0502020204030204" pitchFamily="34" charset="0"/>
              </a:rPr>
              <a:t>Konuşma </a:t>
            </a:r>
            <a:r>
              <a:rPr lang="tr-TR" sz="3200" dirty="0">
                <a:latin typeface="Calibri" panose="020F0502020204030204" pitchFamily="34" charset="0"/>
              </a:rPr>
              <a:t>ise seslerin fiziksel olarak üretilmesi ve dili kullanarak sözlü iletişim kurma yöntemidir. </a:t>
            </a:r>
          </a:p>
        </p:txBody>
      </p:sp>
      <p:graphicFrame>
        <p:nvGraphicFramePr>
          <p:cNvPr id="4" name="Diyagram 3"/>
          <p:cNvGraphicFramePr/>
          <p:nvPr>
            <p:extLst>
              <p:ext uri="{D42A27DB-BD31-4B8C-83A1-F6EECF244321}">
                <p14:modId xmlns:p14="http://schemas.microsoft.com/office/powerpoint/2010/main" val="3625265420"/>
              </p:ext>
            </p:extLst>
          </p:nvPr>
        </p:nvGraphicFramePr>
        <p:xfrm>
          <a:off x="6339063" y="135586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60883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864117" y="742822"/>
            <a:ext cx="9413483" cy="5103796"/>
          </a:xfrm>
        </p:spPr>
        <p:txBody>
          <a:bodyPr>
            <a:normAutofit/>
          </a:bodyPr>
          <a:lstStyle/>
          <a:p>
            <a:pPr marL="0" indent="0">
              <a:buNone/>
            </a:pPr>
            <a:r>
              <a:rPr lang="tr-TR" sz="4800" dirty="0">
                <a:latin typeface="Calibri" panose="020F0502020204030204" pitchFamily="34" charset="0"/>
              </a:rPr>
              <a:t>Dil ve konuşma gelişimi zihinsel, fiziksel, duygusal ve sosyal gelişimden bağımsız değildir. Bu alanlardan herhangi birinde yaşanan bir problem, dil ve konuşmayı olumsuz yönde etkileyebilmektedir. </a:t>
            </a:r>
          </a:p>
        </p:txBody>
      </p:sp>
    </p:spTree>
    <p:extLst>
      <p:ext uri="{BB962C8B-B14F-4D97-AF65-F5344CB8AC3E}">
        <p14:creationId xmlns:p14="http://schemas.microsoft.com/office/powerpoint/2010/main" val="23214085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6400" y="669925"/>
            <a:ext cx="10515600" cy="1325563"/>
          </a:xfrm>
        </p:spPr>
        <p:txBody>
          <a:bodyPr>
            <a:normAutofit fontScale="90000"/>
          </a:bodyPr>
          <a:lstStyle/>
          <a:p>
            <a:r>
              <a:rPr lang="tr-TR" b="1" dirty="0">
                <a:solidFill>
                  <a:srgbClr val="0070C0"/>
                </a:solidFill>
                <a:latin typeface="Calibri" panose="020F0502020204030204" pitchFamily="34" charset="0"/>
              </a:rPr>
              <a:t>Dil ve konuşma bozuklukları arasındaki farklar nelerdir?</a:t>
            </a:r>
            <a:r>
              <a:rPr lang="tr-TR" dirty="0"/>
              <a:t/>
            </a:r>
            <a:br>
              <a:rPr lang="tr-TR" dirty="0"/>
            </a:br>
            <a:endParaRPr lang="tr-TR" dirty="0"/>
          </a:p>
        </p:txBody>
      </p:sp>
      <p:sp>
        <p:nvSpPr>
          <p:cNvPr id="3" name="İçerik Yer Tutucusu 2"/>
          <p:cNvSpPr>
            <a:spLocks noGrp="1"/>
          </p:cNvSpPr>
          <p:nvPr>
            <p:ph idx="1"/>
          </p:nvPr>
        </p:nvSpPr>
        <p:spPr>
          <a:xfrm>
            <a:off x="937846" y="1715832"/>
            <a:ext cx="10474570" cy="4344999"/>
          </a:xfrm>
        </p:spPr>
        <p:txBody>
          <a:bodyPr>
            <a:normAutofit fontScale="92500" lnSpcReduction="10000"/>
          </a:bodyPr>
          <a:lstStyle/>
          <a:p>
            <a:pPr marL="0" indent="0">
              <a:buNone/>
            </a:pPr>
            <a:r>
              <a:rPr lang="tr-TR" sz="4300" dirty="0" smtClean="0">
                <a:latin typeface="Calibri" panose="020F0502020204030204" pitchFamily="34" charset="0"/>
              </a:rPr>
              <a:t>    Dil </a:t>
            </a:r>
            <a:r>
              <a:rPr lang="tr-TR" sz="4300" dirty="0">
                <a:latin typeface="Calibri" panose="020F0502020204030204" pitchFamily="34" charset="0"/>
              </a:rPr>
              <a:t>ve konuşmayla ilgili bozukluklar da birbirinden farklıdır. Bir kişi diğerlerini anlamakta, düşüncelerini paylaşmakta güçlük çekiyorsa bu </a:t>
            </a:r>
            <a:r>
              <a:rPr lang="tr-TR" sz="4300" dirty="0">
                <a:solidFill>
                  <a:srgbClr val="FF0000"/>
                </a:solidFill>
                <a:latin typeface="Calibri" panose="020F0502020204030204" pitchFamily="34" charset="0"/>
              </a:rPr>
              <a:t>dil bozukluğudur. </a:t>
            </a:r>
            <a:endParaRPr lang="tr-TR" sz="4300" dirty="0" smtClean="0">
              <a:solidFill>
                <a:srgbClr val="FF0000"/>
              </a:solidFill>
              <a:latin typeface="Calibri" panose="020F0502020204030204" pitchFamily="34" charset="0"/>
            </a:endParaRPr>
          </a:p>
          <a:p>
            <a:pPr marL="0" indent="0">
              <a:buNone/>
            </a:pPr>
            <a:r>
              <a:rPr lang="tr-TR" sz="4300" dirty="0" smtClean="0">
                <a:latin typeface="Calibri" panose="020F0502020204030204" pitchFamily="34" charset="0"/>
              </a:rPr>
              <a:t>    Eğer </a:t>
            </a:r>
            <a:r>
              <a:rPr lang="tr-TR" sz="4300" dirty="0">
                <a:latin typeface="Calibri" panose="020F0502020204030204" pitchFamily="34" charset="0"/>
              </a:rPr>
              <a:t>bir kişi konuşma sesleri düzgün veya akıcı telaffuz edemiyorsa, konuşması akıcı değilse ya da sesiyle problemi varsa bu </a:t>
            </a:r>
            <a:r>
              <a:rPr lang="tr-TR" sz="4300" dirty="0">
                <a:solidFill>
                  <a:srgbClr val="FF0000"/>
                </a:solidFill>
                <a:latin typeface="Calibri" panose="020F0502020204030204" pitchFamily="34" charset="0"/>
              </a:rPr>
              <a:t>konuşma bozukluğudur.</a:t>
            </a:r>
          </a:p>
          <a:p>
            <a:endParaRPr lang="tr-TR" dirty="0"/>
          </a:p>
        </p:txBody>
      </p:sp>
    </p:spTree>
    <p:extLst>
      <p:ext uri="{BB962C8B-B14F-4D97-AF65-F5344CB8AC3E}">
        <p14:creationId xmlns:p14="http://schemas.microsoft.com/office/powerpoint/2010/main" val="2440870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68583" y="803563"/>
            <a:ext cx="10460182" cy="5860473"/>
          </a:xfrm>
        </p:spPr>
        <p:txBody>
          <a:bodyPr>
            <a:normAutofit fontScale="70000" lnSpcReduction="20000"/>
          </a:bodyPr>
          <a:lstStyle/>
          <a:p>
            <a:r>
              <a:rPr lang="tr-TR" sz="4000" b="1" dirty="0">
                <a:latin typeface="Calibri" panose="020F0502020204030204" pitchFamily="34" charset="0"/>
              </a:rPr>
              <a:t>Dil bozukluklarında,</a:t>
            </a:r>
            <a:r>
              <a:rPr lang="tr-TR" sz="4000" dirty="0">
                <a:latin typeface="Calibri" panose="020F0502020204030204" pitchFamily="34" charset="0"/>
              </a:rPr>
              <a:t> bir kişi kendi dil sisteminin kodunu/şifresini anlayamıyor ve çözemiyorsa o kişinin "</a:t>
            </a:r>
            <a:r>
              <a:rPr lang="tr-TR" sz="4000" b="1" dirty="0">
                <a:latin typeface="Calibri" panose="020F0502020204030204" pitchFamily="34" charset="0"/>
              </a:rPr>
              <a:t>dili anlamlandırma ve algılama bozukluğu</a:t>
            </a:r>
            <a:r>
              <a:rPr lang="tr-TR" sz="4000" dirty="0">
                <a:latin typeface="Calibri" panose="020F0502020204030204" pitchFamily="34" charset="0"/>
              </a:rPr>
              <a:t>" vardır. Eğer bir kişi dil sisteminin kurallarını </a:t>
            </a:r>
            <a:r>
              <a:rPr lang="tr-TR" sz="4000" dirty="0" smtClean="0">
                <a:latin typeface="Calibri" panose="020F0502020204030204" pitchFamily="34" charset="0"/>
              </a:rPr>
              <a:t>bilmiyor </a:t>
            </a:r>
            <a:r>
              <a:rPr lang="tr-TR" sz="4000" dirty="0">
                <a:latin typeface="Calibri" panose="020F0502020204030204" pitchFamily="34" charset="0"/>
              </a:rPr>
              <a:t>ya da uygulayamıyorsa, düşünce, fikir ve duygularını bu sebebe bağlı olarak ifade edemiyorsa o kişinin "</a:t>
            </a:r>
            <a:r>
              <a:rPr lang="tr-TR" sz="4000" b="1" dirty="0">
                <a:latin typeface="Calibri" panose="020F0502020204030204" pitchFamily="34" charset="0"/>
              </a:rPr>
              <a:t>dili ifade etme bozukluğu</a:t>
            </a:r>
            <a:r>
              <a:rPr lang="tr-TR" sz="4000" dirty="0">
                <a:latin typeface="Calibri" panose="020F0502020204030204" pitchFamily="34" charset="0"/>
              </a:rPr>
              <a:t>" vardır. Algılama ve ifade bozuklukları genel olarak bir arada görülürler</a:t>
            </a:r>
            <a:r>
              <a:rPr lang="tr-TR" sz="4000" dirty="0" smtClean="0">
                <a:latin typeface="Calibri" panose="020F0502020204030204" pitchFamily="34" charset="0"/>
              </a:rPr>
              <a:t>.</a:t>
            </a:r>
          </a:p>
          <a:p>
            <a:pPr marL="0" indent="0">
              <a:buNone/>
            </a:pPr>
            <a:endParaRPr lang="tr-TR" sz="4000" dirty="0">
              <a:latin typeface="Calibri" panose="020F0502020204030204" pitchFamily="34" charset="0"/>
            </a:endParaRPr>
          </a:p>
          <a:p>
            <a:r>
              <a:rPr lang="tr-TR" sz="4000" dirty="0">
                <a:latin typeface="Calibri" panose="020F0502020204030204" pitchFamily="34" charset="0"/>
              </a:rPr>
              <a:t>Örneğin; Ali geçirmiş olduğu felç sonrasında uzun ve karışık cümleleri anlayamaz (lisan algılama bozukluğu), kendisi konuştuğunda ise cisimlerin ve kişilerin isimlerini hatırlamakta ve bulmakta güçlük çekmeye başlar bir hale gelmiştir. Ayrıca cümleleri eksik olarak ya da yanlış kelime sıralamasıyla kurmaya başlamıştır (dil ifade bozukluğu).</a:t>
            </a:r>
          </a:p>
          <a:p>
            <a:endParaRPr lang="tr-TR" dirty="0"/>
          </a:p>
        </p:txBody>
      </p:sp>
    </p:spTree>
    <p:extLst>
      <p:ext uri="{BB962C8B-B14F-4D97-AF65-F5344CB8AC3E}">
        <p14:creationId xmlns:p14="http://schemas.microsoft.com/office/powerpoint/2010/main" val="1816831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Konuşma bozukluğu nedi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982" y="3178464"/>
            <a:ext cx="5735782" cy="3679536"/>
          </a:xfrm>
          <a:prstGeom prst="rect">
            <a:avLst/>
          </a:prstGeom>
          <a:noFill/>
          <a:ln>
            <a:noFill/>
          </a:ln>
        </p:spPr>
      </p:pic>
      <p:sp>
        <p:nvSpPr>
          <p:cNvPr id="2" name="Unvan 1"/>
          <p:cNvSpPr>
            <a:spLocks noGrp="1"/>
          </p:cNvSpPr>
          <p:nvPr>
            <p:ph type="title"/>
          </p:nvPr>
        </p:nvSpPr>
        <p:spPr>
          <a:xfrm>
            <a:off x="2260416" y="180765"/>
            <a:ext cx="8911687" cy="1280890"/>
          </a:xfrm>
        </p:spPr>
        <p:txBody>
          <a:bodyPr/>
          <a:lstStyle/>
          <a:p>
            <a:endParaRPr lang="tr-TR" dirty="0"/>
          </a:p>
        </p:txBody>
      </p:sp>
      <p:sp>
        <p:nvSpPr>
          <p:cNvPr id="3" name="İçerik Yer Tutucusu 2"/>
          <p:cNvSpPr>
            <a:spLocks noGrp="1"/>
          </p:cNvSpPr>
          <p:nvPr>
            <p:ph idx="1"/>
          </p:nvPr>
        </p:nvSpPr>
        <p:spPr>
          <a:xfrm>
            <a:off x="748145" y="1461655"/>
            <a:ext cx="10861964" cy="1330036"/>
          </a:xfrm>
        </p:spPr>
        <p:txBody>
          <a:bodyPr>
            <a:noAutofit/>
          </a:bodyPr>
          <a:lstStyle/>
          <a:p>
            <a:r>
              <a:rPr lang="tr-TR" dirty="0">
                <a:latin typeface="Calibri" panose="020F0502020204030204" pitchFamily="34" charset="0"/>
              </a:rPr>
              <a:t>Bir kişinin dil bozukluğu olmayıp yalnızca konuşma bozukluğu da olabilir.</a:t>
            </a:r>
          </a:p>
          <a:p>
            <a:r>
              <a:rPr lang="tr-TR" dirty="0">
                <a:latin typeface="Calibri" panose="020F0502020204030204" pitchFamily="34" charset="0"/>
              </a:rPr>
              <a:t>Dil ve konuşma bozuklukları, bir arada görülebilir ya da birbirlerinden bağımsız ve ayrı olarak ortaya çıkabilirler. Her iki durumda da bir Dil ve Konuşma Terapisti </a:t>
            </a:r>
            <a:r>
              <a:rPr lang="tr-TR" dirty="0" smtClean="0">
                <a:latin typeface="Calibri" panose="020F0502020204030204" pitchFamily="34" charset="0"/>
              </a:rPr>
              <a:t>tarafından değerlendirilmesi gerekir.</a:t>
            </a:r>
            <a:endParaRPr lang="tr-TR" dirty="0"/>
          </a:p>
        </p:txBody>
      </p:sp>
    </p:spTree>
    <p:extLst>
      <p:ext uri="{BB962C8B-B14F-4D97-AF65-F5344CB8AC3E}">
        <p14:creationId xmlns:p14="http://schemas.microsoft.com/office/powerpoint/2010/main" val="3352162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944" y="493541"/>
            <a:ext cx="10911840" cy="1051560"/>
          </a:xfrm>
        </p:spPr>
        <p:txBody>
          <a:bodyPr/>
          <a:lstStyle/>
          <a:p>
            <a:r>
              <a:rPr lang="tr-TR" b="1" dirty="0"/>
              <a:t>R</a:t>
            </a:r>
            <a:r>
              <a:rPr lang="tr-TR" b="1" dirty="0" smtClean="0"/>
              <a:t>iskler</a:t>
            </a:r>
            <a:endParaRPr lang="tr-TR" dirty="0"/>
          </a:p>
        </p:txBody>
      </p:sp>
      <p:sp>
        <p:nvSpPr>
          <p:cNvPr id="2" name="İçerik Yer Tutucusu 1"/>
          <p:cNvSpPr>
            <a:spLocks noGrp="1"/>
          </p:cNvSpPr>
          <p:nvPr>
            <p:ph idx="1"/>
          </p:nvPr>
        </p:nvSpPr>
        <p:spPr>
          <a:xfrm>
            <a:off x="611944" y="1456475"/>
            <a:ext cx="10911840" cy="4187952"/>
          </a:xfrm>
        </p:spPr>
        <p:txBody>
          <a:bodyPr>
            <a:normAutofit fontScale="85000" lnSpcReduction="10000"/>
          </a:bodyPr>
          <a:lstStyle/>
          <a:p>
            <a:r>
              <a:rPr lang="tr-TR" b="1" dirty="0" smtClean="0"/>
              <a:t>Genetik</a:t>
            </a:r>
          </a:p>
          <a:p>
            <a:pPr marL="0" indent="0">
              <a:buNone/>
            </a:pPr>
            <a:r>
              <a:rPr lang="tr-TR" dirty="0" smtClean="0"/>
              <a:t>Dil </a:t>
            </a:r>
            <a:r>
              <a:rPr lang="tr-TR" dirty="0"/>
              <a:t>bozukluğu olan anne, baba veya kardeşe sahip çocukların dil bozukluğu için diğer çocuklardan daha fazla risk taşıdığı yapılan çalışmalarda açık bir şekilde ortaya </a:t>
            </a:r>
            <a:r>
              <a:rPr lang="tr-TR" dirty="0" smtClean="0"/>
              <a:t>koyulmuştur.</a:t>
            </a:r>
          </a:p>
          <a:p>
            <a:r>
              <a:rPr lang="tr-TR" b="1" dirty="0"/>
              <a:t>Ebeveyn </a:t>
            </a:r>
            <a:r>
              <a:rPr lang="tr-TR" b="1" dirty="0" smtClean="0"/>
              <a:t>Etkisi</a:t>
            </a:r>
          </a:p>
          <a:p>
            <a:pPr marL="0" indent="0">
              <a:buNone/>
            </a:pPr>
            <a:r>
              <a:rPr lang="tr-TR" dirty="0"/>
              <a:t>Yapılan çalışmalarda çocuklarıyla sık oyun oynayan ve oynarken onlarla konuşan, çocuklarına kitap okuyan, çevrelerinde ilgilendikleri, işaretle gösterdikleri şeyler hakkında çocuklarıyla konuşan ve çocuklarıyla daha yalın ve sade bir dil kullanmayı tercih eden ebeveynlerin çocuklarının dil gelişimlerinin daha iyi durumda olduğu aktarılmıştır.</a:t>
            </a:r>
          </a:p>
        </p:txBody>
      </p:sp>
    </p:spTree>
    <p:extLst>
      <p:ext uri="{BB962C8B-B14F-4D97-AF65-F5344CB8AC3E}">
        <p14:creationId xmlns:p14="http://schemas.microsoft.com/office/powerpoint/2010/main" val="1191560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lstStyle/>
          <a:p>
            <a:r>
              <a:rPr lang="tr-TR" b="1" dirty="0" smtClean="0"/>
              <a:t>Erkek cinsiyet</a:t>
            </a:r>
          </a:p>
          <a:p>
            <a:pPr marL="0" indent="0">
              <a:buNone/>
            </a:pPr>
            <a:r>
              <a:rPr lang="tr-TR" dirty="0" smtClean="0"/>
              <a:t>   Yapılan </a:t>
            </a:r>
            <a:r>
              <a:rPr lang="tr-TR" dirty="0"/>
              <a:t>çalışmalar okul öncesi dönemdeki erkek çocukların dil gelişimlerinin kız çocuklarından daha yavaş olabildiğini gösterirken bu farkın yalnızca bir ya da iki ay olduğu vurgulanmaktadır</a:t>
            </a:r>
            <a:r>
              <a:rPr lang="tr-TR" dirty="0" smtClean="0"/>
              <a:t>.</a:t>
            </a:r>
            <a:r>
              <a:rPr lang="tr-TR" dirty="0"/>
              <a:t> </a:t>
            </a:r>
            <a:r>
              <a:rPr lang="tr-TR" dirty="0" smtClean="0"/>
              <a:t>Ancak erkek cinsiyette </a:t>
            </a:r>
            <a:r>
              <a:rPr lang="tr-TR" dirty="0"/>
              <a:t>dil ve konuşma bozukluğuna daha sık rastlandığı da </a:t>
            </a:r>
            <a:r>
              <a:rPr lang="tr-TR" dirty="0" smtClean="0"/>
              <a:t>bilinmektedir.</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957" y="4474992"/>
            <a:ext cx="4026396"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306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1121861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634" b="20266"/>
          <a:stretch/>
        </p:blipFill>
        <p:spPr bwMode="auto">
          <a:xfrm>
            <a:off x="6960097" y="2130976"/>
            <a:ext cx="5008247" cy="472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normAutofit lnSpcReduction="10000"/>
          </a:bodyPr>
          <a:lstStyle/>
          <a:p>
            <a:r>
              <a:rPr lang="tr-TR" b="1" dirty="0"/>
              <a:t> Çocuğun her isteğini önceden tahmin ederek yerine getiren anne-baba veya başka bir aile üyesinin </a:t>
            </a:r>
            <a:r>
              <a:rPr lang="tr-TR" b="1" dirty="0" smtClean="0"/>
              <a:t>olması,</a:t>
            </a:r>
          </a:p>
          <a:p>
            <a:r>
              <a:rPr lang="tr-TR" b="1" dirty="0"/>
              <a:t> Dil </a:t>
            </a:r>
            <a:r>
              <a:rPr lang="tr-TR" b="1" dirty="0" smtClean="0"/>
              <a:t>bağı</a:t>
            </a:r>
          </a:p>
          <a:p>
            <a:r>
              <a:rPr lang="tr-TR" b="1" dirty="0" smtClean="0"/>
              <a:t>Prematüre doğum</a:t>
            </a:r>
          </a:p>
          <a:p>
            <a:r>
              <a:rPr lang="tr-TR" b="1" dirty="0" smtClean="0"/>
              <a:t>Düşük doğum ağırlığı</a:t>
            </a:r>
          </a:p>
          <a:p>
            <a:r>
              <a:rPr lang="tr-TR" b="1" dirty="0" smtClean="0"/>
              <a:t>Çoğul gebelik</a:t>
            </a:r>
          </a:p>
          <a:p>
            <a:r>
              <a:rPr lang="tr-TR" b="1" dirty="0" smtClean="0"/>
              <a:t>Yüksek kaygı düzeyi</a:t>
            </a:r>
          </a:p>
          <a:p>
            <a:r>
              <a:rPr lang="tr-TR" b="1" dirty="0" err="1" smtClean="0"/>
              <a:t>Otitis</a:t>
            </a:r>
            <a:r>
              <a:rPr lang="tr-TR" b="1" dirty="0" smtClean="0"/>
              <a:t> </a:t>
            </a:r>
            <a:r>
              <a:rPr lang="tr-TR" b="1" dirty="0" err="1" smtClean="0"/>
              <a:t>media</a:t>
            </a:r>
            <a:endParaRPr lang="tr-TR" b="1" dirty="0" smtClean="0"/>
          </a:p>
          <a:p>
            <a:endParaRPr lang="tr-TR" dirty="0"/>
          </a:p>
        </p:txBody>
      </p:sp>
    </p:spTree>
    <p:extLst>
      <p:ext uri="{BB962C8B-B14F-4D97-AF65-F5344CB8AC3E}">
        <p14:creationId xmlns:p14="http://schemas.microsoft.com/office/powerpoint/2010/main" val="318993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3106" y="575109"/>
            <a:ext cx="10083984" cy="851909"/>
          </a:xfrm>
        </p:spPr>
        <p:txBody>
          <a:bodyPr>
            <a:normAutofit fontScale="90000"/>
          </a:bodyPr>
          <a:lstStyle/>
          <a:p>
            <a:r>
              <a:rPr lang="tr-TR" b="1" dirty="0" smtClean="0">
                <a:solidFill>
                  <a:srgbClr val="FF0000"/>
                </a:solidFill>
                <a:latin typeface="Calibri" panose="020F0502020204030204" pitchFamily="34" charset="0"/>
              </a:rPr>
              <a:t>1.1. Dil ve konuşma Güçlüğü Olan Öğrencilerin Özellikleri</a:t>
            </a:r>
            <a:endParaRPr lang="tr-TR" b="1" dirty="0">
              <a:solidFill>
                <a:srgbClr val="FF0000"/>
              </a:solidFill>
              <a:latin typeface="Calibri" panose="020F0502020204030204" pitchFamily="34" charset="0"/>
            </a:endParaRPr>
          </a:p>
        </p:txBody>
      </p:sp>
      <p:sp>
        <p:nvSpPr>
          <p:cNvPr id="3" name="İçerik Yer Tutucusu 2"/>
          <p:cNvSpPr>
            <a:spLocks noGrp="1"/>
          </p:cNvSpPr>
          <p:nvPr>
            <p:ph idx="1"/>
          </p:nvPr>
        </p:nvSpPr>
        <p:spPr>
          <a:xfrm>
            <a:off x="1979612" y="1427018"/>
            <a:ext cx="8915400" cy="3464146"/>
          </a:xfrm>
        </p:spPr>
        <p:txBody>
          <a:bodyPr>
            <a:normAutofit fontScale="92500" lnSpcReduction="10000"/>
          </a:bodyPr>
          <a:lstStyle/>
          <a:p>
            <a:pPr marL="0" indent="0">
              <a:buNone/>
            </a:pPr>
            <a:r>
              <a:rPr lang="tr-TR" sz="3600" b="1" dirty="0" smtClean="0">
                <a:latin typeface="Calibri" panose="020F0502020204030204" pitchFamily="34" charset="0"/>
              </a:rPr>
              <a:t>1-</a:t>
            </a:r>
            <a:r>
              <a:rPr lang="tr-TR" sz="3600" dirty="0" smtClean="0">
                <a:latin typeface="Calibri" panose="020F0502020204030204" pitchFamily="34" charset="0"/>
              </a:rPr>
              <a:t>Kısıtlı </a:t>
            </a:r>
            <a:r>
              <a:rPr lang="tr-TR" sz="3600" dirty="0">
                <a:latin typeface="Calibri" panose="020F0502020204030204" pitchFamily="34" charset="0"/>
              </a:rPr>
              <a:t>sözcük dağarcıkları vardır. Ya hiç konuşmazlar ya da zor anlaşılan birkaç sözcük kullanabilirler.</a:t>
            </a:r>
            <a:br>
              <a:rPr lang="tr-TR" sz="3600" dirty="0">
                <a:latin typeface="Calibri" panose="020F0502020204030204" pitchFamily="34" charset="0"/>
              </a:rPr>
            </a:br>
            <a:r>
              <a:rPr lang="tr-TR" sz="3600" b="1" dirty="0">
                <a:latin typeface="Calibri" panose="020F0502020204030204" pitchFamily="34" charset="0"/>
              </a:rPr>
              <a:t>2-</a:t>
            </a:r>
            <a:r>
              <a:rPr lang="tr-TR" sz="3600" dirty="0">
                <a:latin typeface="Calibri" panose="020F0502020204030204" pitchFamily="34" charset="0"/>
              </a:rPr>
              <a:t>Yutma, çiğneme, salya akıtma sorunları olabilir.</a:t>
            </a:r>
            <a:br>
              <a:rPr lang="tr-TR" sz="3600" dirty="0">
                <a:latin typeface="Calibri" panose="020F0502020204030204" pitchFamily="34" charset="0"/>
              </a:rPr>
            </a:br>
            <a:r>
              <a:rPr lang="tr-TR" sz="3600" b="1" dirty="0">
                <a:latin typeface="Calibri" panose="020F0502020204030204" pitchFamily="34" charset="0"/>
              </a:rPr>
              <a:t>3-</a:t>
            </a:r>
            <a:r>
              <a:rPr lang="tr-TR" sz="3600" dirty="0">
                <a:latin typeface="Calibri" panose="020F0502020204030204" pitchFamily="34" charset="0"/>
              </a:rPr>
              <a:t>Düşünce ve isteklerini anlatmada zorlanabilirler.</a:t>
            </a:r>
            <a:br>
              <a:rPr lang="tr-TR" sz="3600" dirty="0">
                <a:latin typeface="Calibri" panose="020F0502020204030204" pitchFamily="34" charset="0"/>
              </a:rPr>
            </a:br>
            <a:r>
              <a:rPr lang="tr-TR" sz="3600" b="1" dirty="0">
                <a:latin typeface="Calibri" panose="020F0502020204030204" pitchFamily="34" charset="0"/>
              </a:rPr>
              <a:t>4-</a:t>
            </a:r>
            <a:r>
              <a:rPr lang="tr-TR" sz="3600" dirty="0">
                <a:latin typeface="Calibri" panose="020F0502020204030204" pitchFamily="34" charset="0"/>
              </a:rPr>
              <a:t>Jest, mimik işaret kullanmaya yönelebilirler.</a:t>
            </a:r>
            <a:r>
              <a:rPr lang="tr-TR" sz="3600" dirty="0"/>
              <a:t/>
            </a:r>
            <a:br>
              <a:rPr lang="tr-TR" sz="3600" dirty="0"/>
            </a:b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9292" y="4189635"/>
            <a:ext cx="4190467" cy="2668365"/>
          </a:xfrm>
          <a:prstGeom prst="rect">
            <a:avLst/>
          </a:prstGeom>
        </p:spPr>
      </p:pic>
    </p:spTree>
    <p:extLst>
      <p:ext uri="{BB962C8B-B14F-4D97-AF65-F5344CB8AC3E}">
        <p14:creationId xmlns:p14="http://schemas.microsoft.com/office/powerpoint/2010/main" val="623758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59523" y="207302"/>
            <a:ext cx="10515600" cy="3793992"/>
          </a:xfrm>
        </p:spPr>
        <p:txBody>
          <a:bodyPr>
            <a:normAutofit/>
          </a:bodyPr>
          <a:lstStyle/>
          <a:p>
            <a:pPr marL="0" indent="0">
              <a:buNone/>
            </a:pPr>
            <a:r>
              <a:rPr lang="tr-TR" sz="3200" b="1" dirty="0">
                <a:latin typeface="Calibri" panose="020F0502020204030204" pitchFamily="34" charset="0"/>
              </a:rPr>
              <a:t>5-</a:t>
            </a:r>
            <a:r>
              <a:rPr lang="tr-TR" sz="3200" dirty="0">
                <a:latin typeface="Calibri" panose="020F0502020204030204" pitchFamily="34" charset="0"/>
              </a:rPr>
              <a:t>İletişim kurmaya karşı isteksiz davranabilirler.</a:t>
            </a:r>
            <a:br>
              <a:rPr lang="tr-TR" sz="3200" dirty="0">
                <a:latin typeface="Calibri" panose="020F0502020204030204" pitchFamily="34" charset="0"/>
              </a:rPr>
            </a:br>
            <a:r>
              <a:rPr lang="tr-TR" sz="3200" b="1" dirty="0">
                <a:latin typeface="Calibri" panose="020F0502020204030204" pitchFamily="34" charset="0"/>
              </a:rPr>
              <a:t>6-</a:t>
            </a:r>
            <a:r>
              <a:rPr lang="tr-TR" sz="3200" dirty="0">
                <a:latin typeface="Calibri" panose="020F0502020204030204" pitchFamily="34" charset="0"/>
              </a:rPr>
              <a:t>Çevrelerindeki seslere, konuşmalara ilgisiz davranabilir, dinlemez görünebilirler.</a:t>
            </a:r>
            <a:br>
              <a:rPr lang="tr-TR" sz="3200" dirty="0">
                <a:latin typeface="Calibri" panose="020F0502020204030204" pitchFamily="34" charset="0"/>
              </a:rPr>
            </a:br>
            <a:r>
              <a:rPr lang="tr-TR" sz="3200" b="1" dirty="0">
                <a:latin typeface="Calibri" panose="020F0502020204030204" pitchFamily="34" charset="0"/>
              </a:rPr>
              <a:t>7-</a:t>
            </a:r>
            <a:r>
              <a:rPr lang="tr-TR" sz="3200" dirty="0">
                <a:latin typeface="Calibri" panose="020F0502020204030204" pitchFamily="34" charset="0"/>
              </a:rPr>
              <a:t>Anlaşılmaz sesler çıkarabilirler.</a:t>
            </a:r>
            <a:br>
              <a:rPr lang="tr-TR" sz="3200" dirty="0">
                <a:latin typeface="Calibri" panose="020F0502020204030204" pitchFamily="34" charset="0"/>
              </a:rPr>
            </a:br>
            <a:r>
              <a:rPr lang="tr-TR" sz="3200" b="1" dirty="0">
                <a:latin typeface="Calibri" panose="020F0502020204030204" pitchFamily="34" charset="0"/>
              </a:rPr>
              <a:t>8-</a:t>
            </a:r>
            <a:r>
              <a:rPr lang="tr-TR" sz="3200" dirty="0">
                <a:latin typeface="Calibri" panose="020F0502020204030204" pitchFamily="34" charset="0"/>
              </a:rPr>
              <a:t>Çevreleri ile ve girdikleri ortamlarda uyum güçlükleri gösterebilirler.</a:t>
            </a:r>
            <a:br>
              <a:rPr lang="tr-TR" sz="3200" dirty="0">
                <a:latin typeface="Calibri" panose="020F0502020204030204" pitchFamily="34" charset="0"/>
              </a:rPr>
            </a:br>
            <a:r>
              <a:rPr lang="tr-TR" sz="3200" b="1" dirty="0">
                <a:latin typeface="Calibri" panose="020F0502020204030204" pitchFamily="34" charset="0"/>
              </a:rPr>
              <a:t>9-</a:t>
            </a:r>
            <a:r>
              <a:rPr lang="tr-TR" sz="3200" dirty="0">
                <a:latin typeface="Calibri" panose="020F0502020204030204" pitchFamily="34" charset="0"/>
              </a:rPr>
              <a:t>Yalnız kalmayı tercih edebilirler.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724" y="3862748"/>
            <a:ext cx="4286250" cy="2857500"/>
          </a:xfrm>
          <a:prstGeom prst="rect">
            <a:avLst/>
          </a:prstGeom>
        </p:spPr>
      </p:pic>
    </p:spTree>
    <p:extLst>
      <p:ext uri="{BB962C8B-B14F-4D97-AF65-F5344CB8AC3E}">
        <p14:creationId xmlns:p14="http://schemas.microsoft.com/office/powerpoint/2010/main" val="3906040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0288" y="1242646"/>
            <a:ext cx="6799385" cy="6155714"/>
          </a:xfrm>
        </p:spPr>
        <p:txBody>
          <a:bodyPr>
            <a:normAutofit/>
          </a:bodyPr>
          <a:lstStyle/>
          <a:p>
            <a:pPr marL="0" indent="0">
              <a:buNone/>
            </a:pPr>
            <a:r>
              <a:rPr lang="tr-TR" sz="3200" b="1" dirty="0" smtClean="0">
                <a:latin typeface="Calibri" panose="020F0502020204030204" pitchFamily="34" charset="0"/>
              </a:rPr>
              <a:t>10-</a:t>
            </a:r>
            <a:r>
              <a:rPr lang="tr-TR" sz="3200" dirty="0" smtClean="0">
                <a:latin typeface="Calibri" panose="020F0502020204030204" pitchFamily="34" charset="0"/>
              </a:rPr>
              <a:t>İsteklerini</a:t>
            </a:r>
            <a:r>
              <a:rPr lang="tr-TR" sz="3200" dirty="0">
                <a:latin typeface="Calibri" panose="020F0502020204030204" pitchFamily="34" charset="0"/>
              </a:rPr>
              <a:t>, düşüncelerini dile getirirken hoş </a:t>
            </a:r>
            <a:r>
              <a:rPr lang="tr-TR" sz="3200" dirty="0" smtClean="0">
                <a:latin typeface="Calibri" panose="020F0502020204030204" pitchFamily="34" charset="0"/>
              </a:rPr>
              <a:t>olmayan (</a:t>
            </a:r>
            <a:r>
              <a:rPr lang="tr-TR" sz="3200" dirty="0">
                <a:latin typeface="Calibri" panose="020F0502020204030204" pitchFamily="34" charset="0"/>
              </a:rPr>
              <a:t>vurma, çarpma</a:t>
            </a:r>
            <a:r>
              <a:rPr lang="tr-TR" sz="3200" dirty="0" smtClean="0">
                <a:latin typeface="Calibri" panose="020F0502020204030204" pitchFamily="34" charset="0"/>
              </a:rPr>
              <a:t>, ağlama, bağırma </a:t>
            </a:r>
            <a:r>
              <a:rPr lang="tr-TR" sz="3200" dirty="0">
                <a:latin typeface="Calibri" panose="020F0502020204030204" pitchFamily="34" charset="0"/>
              </a:rPr>
              <a:t>gibi) tepkilerde bulunabilirler.</a:t>
            </a:r>
            <a:br>
              <a:rPr lang="tr-TR" sz="3200" dirty="0">
                <a:latin typeface="Calibri" panose="020F0502020204030204" pitchFamily="34" charset="0"/>
              </a:rPr>
            </a:br>
            <a:r>
              <a:rPr lang="tr-TR" sz="3200" b="1" dirty="0">
                <a:latin typeface="Calibri" panose="020F0502020204030204" pitchFamily="34" charset="0"/>
              </a:rPr>
              <a:t>11-</a:t>
            </a:r>
            <a:r>
              <a:rPr lang="tr-TR" sz="3200" dirty="0">
                <a:latin typeface="Calibri" panose="020F0502020204030204" pitchFamily="34" charset="0"/>
              </a:rPr>
              <a:t>Dikkat süreleri kısa ve dağınık olabilir.</a:t>
            </a:r>
            <a:br>
              <a:rPr lang="tr-TR" sz="3200" dirty="0">
                <a:latin typeface="Calibri" panose="020F0502020204030204" pitchFamily="34" charset="0"/>
              </a:rPr>
            </a:br>
            <a:r>
              <a:rPr lang="tr-TR" sz="3200" b="1" dirty="0">
                <a:latin typeface="Calibri" panose="020F0502020204030204" pitchFamily="34" charset="0"/>
              </a:rPr>
              <a:t>12-</a:t>
            </a:r>
            <a:r>
              <a:rPr lang="tr-TR" sz="3200" dirty="0">
                <a:latin typeface="Calibri" panose="020F0502020204030204" pitchFamily="34" charset="0"/>
              </a:rPr>
              <a:t>Kavramları geç ve uzun zamanda öğrenebilirler.</a:t>
            </a:r>
            <a:br>
              <a:rPr lang="tr-TR" sz="3200" dirty="0">
                <a:latin typeface="Calibri" panose="020F0502020204030204" pitchFamily="34" charset="0"/>
              </a:rPr>
            </a:br>
            <a:r>
              <a:rPr lang="tr-TR" sz="3200" b="1" dirty="0">
                <a:latin typeface="Calibri" panose="020F0502020204030204" pitchFamily="34" charset="0"/>
              </a:rPr>
              <a:t>13-</a:t>
            </a:r>
            <a:r>
              <a:rPr lang="tr-TR" sz="3200" dirty="0">
                <a:latin typeface="Calibri" panose="020F0502020204030204" pitchFamily="34" charset="0"/>
              </a:rPr>
              <a:t>Bellekleri zayıf olabilir.</a:t>
            </a:r>
            <a:br>
              <a:rPr lang="tr-TR" sz="3200" dirty="0">
                <a:latin typeface="Calibri" panose="020F0502020204030204" pitchFamily="34" charset="0"/>
              </a:rPr>
            </a:br>
            <a:r>
              <a:rPr lang="tr-TR" sz="3200" b="1" dirty="0">
                <a:latin typeface="Calibri" panose="020F0502020204030204" pitchFamily="34" charset="0"/>
              </a:rPr>
              <a:t>14-</a:t>
            </a:r>
            <a:r>
              <a:rPr lang="tr-TR" sz="3200" dirty="0">
                <a:latin typeface="Calibri" panose="020F0502020204030204" pitchFamily="34" charset="0"/>
              </a:rPr>
              <a:t>Öğrendikleri bilgileri transfer </a:t>
            </a:r>
            <a:r>
              <a:rPr lang="tr-TR" sz="3200" dirty="0" smtClean="0">
                <a:latin typeface="Calibri" panose="020F0502020204030204" pitchFamily="34" charset="0"/>
              </a:rPr>
              <a:t>edemeyebilirler.</a:t>
            </a:r>
            <a:endParaRPr lang="tr-TR" sz="3200" dirty="0">
              <a:latin typeface="Calibri" panose="020F0502020204030204" pitchFamily="34" charset="0"/>
            </a:endParaRP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9673" y="1242646"/>
            <a:ext cx="4680039" cy="4290645"/>
          </a:xfrm>
          <a:prstGeom prst="rect">
            <a:avLst/>
          </a:prstGeom>
        </p:spPr>
      </p:pic>
    </p:spTree>
    <p:extLst>
      <p:ext uri="{BB962C8B-B14F-4D97-AF65-F5344CB8AC3E}">
        <p14:creationId xmlns:p14="http://schemas.microsoft.com/office/powerpoint/2010/main" val="1870706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69965" y="597985"/>
            <a:ext cx="8911687" cy="721364"/>
          </a:xfrm>
        </p:spPr>
        <p:txBody>
          <a:bodyPr>
            <a:normAutofit fontScale="90000"/>
          </a:bodyPr>
          <a:lstStyle/>
          <a:p>
            <a:r>
              <a:rPr lang="tr-TR" b="1" dirty="0">
                <a:solidFill>
                  <a:srgbClr val="FF0000"/>
                </a:solidFill>
                <a:latin typeface="Calibri" panose="020F0502020204030204" pitchFamily="34" charset="0"/>
                <a:ea typeface="Cambria" panose="02040503050406030204" pitchFamily="18" charset="0"/>
              </a:rPr>
              <a:t>1.2. YASAL DÜZENLEMELER VE EĞİTİM HAKKI</a:t>
            </a:r>
            <a:r>
              <a:rPr lang="tr-TR" dirty="0">
                <a:solidFill>
                  <a:srgbClr val="FF0000"/>
                </a:solidFill>
                <a:latin typeface="Calibri" panose="020F0502020204030204" pitchFamily="34" charset="0"/>
                <a:ea typeface="Times New Roman" panose="02020603050405020304" pitchFamily="18" charset="0"/>
              </a:rPr>
              <a:t/>
            </a:r>
            <a:br>
              <a:rPr lang="tr-TR" dirty="0">
                <a:solidFill>
                  <a:srgbClr val="FF0000"/>
                </a:solidFill>
                <a:latin typeface="Calibri" panose="020F0502020204030204" pitchFamily="34" charset="0"/>
                <a:ea typeface="Times New Roman" panose="02020603050405020304" pitchFamily="18" charset="0"/>
              </a:rPr>
            </a:br>
            <a:endParaRPr lang="tr-TR" dirty="0"/>
          </a:p>
        </p:txBody>
      </p:sp>
      <p:sp>
        <p:nvSpPr>
          <p:cNvPr id="3" name="İçerik Yer Tutucusu 2"/>
          <p:cNvSpPr>
            <a:spLocks noGrp="1"/>
          </p:cNvSpPr>
          <p:nvPr>
            <p:ph idx="1"/>
          </p:nvPr>
        </p:nvSpPr>
        <p:spPr>
          <a:xfrm>
            <a:off x="1769965" y="1319349"/>
            <a:ext cx="9734647" cy="5408022"/>
          </a:xfrm>
        </p:spPr>
        <p:txBody>
          <a:bodyPr>
            <a:normAutofit/>
          </a:bodyPr>
          <a:lstStyle/>
          <a:p>
            <a:r>
              <a:rPr lang="tr-TR" sz="3200" dirty="0">
                <a:latin typeface="Calibri" panose="020F0502020204030204" pitchFamily="34" charset="0"/>
                <a:ea typeface="Cambria" panose="02040503050406030204" pitchFamily="18" charset="0"/>
              </a:rPr>
              <a:t>Sadece Dil ve Konuşma Güçlüğü konusunda oluşturulmuş yasal düzenlemeler bulunmamaktadır. Fakat Anayasamızın 42. maddesinde yer alan “Kimse, eğitim ve öğrenim hakkından yoksun bırakılamaz.” ifadesi ile 10. maddesinde yer alan “Çocuklar, yaşlılar, özürlüler, harp ve vazife şehitlerinin dul ve yetimleri ile malul ve gaziler için alınacak tedbirler eşitlik ilkesine aykırı sayılmaz.” ifadeleri dil ve konuşma güçlüğü olan öğrenciler dahil tüm özel </a:t>
            </a:r>
            <a:r>
              <a:rPr lang="tr-TR" sz="3200" dirty="0" err="1">
                <a:latin typeface="Calibri" panose="020F0502020204030204" pitchFamily="34" charset="0"/>
                <a:ea typeface="Cambria" panose="02040503050406030204" pitchFamily="18" charset="0"/>
              </a:rPr>
              <a:t>gereksinimli</a:t>
            </a:r>
            <a:r>
              <a:rPr lang="tr-TR" sz="3200" dirty="0">
                <a:latin typeface="Calibri" panose="020F0502020204030204" pitchFamily="34" charset="0"/>
                <a:ea typeface="Cambria" panose="02040503050406030204" pitchFamily="18" charset="0"/>
              </a:rPr>
              <a:t> öğrenciler için uygun eğitim sağlanması gerekliliği vurgulamaktadır. </a:t>
            </a:r>
            <a:endParaRPr lang="tr-TR" sz="3200" dirty="0">
              <a:latin typeface="Calibri" panose="020F0502020204030204" pitchFamily="34" charset="0"/>
            </a:endParaRPr>
          </a:p>
          <a:p>
            <a:endParaRPr lang="tr-TR" dirty="0"/>
          </a:p>
        </p:txBody>
      </p:sp>
    </p:spTree>
    <p:extLst>
      <p:ext uri="{BB962C8B-B14F-4D97-AF65-F5344CB8AC3E}">
        <p14:creationId xmlns:p14="http://schemas.microsoft.com/office/powerpoint/2010/main" val="567533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205345" y="695610"/>
            <a:ext cx="9739745" cy="5721499"/>
          </a:xfrm>
        </p:spPr>
        <p:txBody>
          <a:bodyPr>
            <a:normAutofit/>
          </a:bodyPr>
          <a:lstStyle/>
          <a:p>
            <a:r>
              <a:rPr lang="tr-TR" sz="2800" dirty="0">
                <a:latin typeface="Calibri" panose="020F0502020204030204" pitchFamily="34" charset="0"/>
                <a:ea typeface="Cambria" panose="02040503050406030204" pitchFamily="18" charset="0"/>
              </a:rPr>
              <a:t>Ayrıca 573 sayılı Özel Eğitim Hakkında Kanun Hükmünde Kararname’nin 12. maddesinde yer alan “</a:t>
            </a:r>
            <a:r>
              <a:rPr lang="tr-TR" sz="2800" u="sng" dirty="0">
                <a:latin typeface="Calibri" panose="020F0502020204030204" pitchFamily="34" charset="0"/>
                <a:ea typeface="Cambria" panose="02040503050406030204" pitchFamily="18" charset="0"/>
              </a:rPr>
              <a:t>Özel eğitim gerektiren bireylerin eğitimleri hazırlanan bireysel eğitim planları doğrultusunda akranları ile birlikte her tür ve kademedeki okul ve kurumlarda uygun yöntem ve teknikler kullanılarak sürdürülür.”</a:t>
            </a:r>
            <a:r>
              <a:rPr lang="tr-TR" sz="2800" dirty="0">
                <a:latin typeface="Calibri" panose="020F0502020204030204" pitchFamily="34" charset="0"/>
                <a:ea typeface="Cambria" panose="02040503050406030204" pitchFamily="18" charset="0"/>
              </a:rPr>
              <a:t> ifadesi ile Özel Eğitim Hizmetleri Yönetmeliği’nde özel eğitimin temel ilkeleri arasında yer alan “</a:t>
            </a:r>
            <a:r>
              <a:rPr lang="tr-TR" sz="2800" u="sng" dirty="0">
                <a:latin typeface="Calibri" panose="020F0502020204030204" pitchFamily="34" charset="0"/>
                <a:ea typeface="Cambria" panose="02040503050406030204" pitchFamily="18" charset="0"/>
              </a:rPr>
              <a:t>Özel eğitime ihtiyacı olan bireylerin,  eğitim performansları dikkate alınarak,  amaç, içerik ve öğretim süreçlerinde ve değerlendirmede uyarlamalar yapılarak, akranları ile birlikte eğitilmelerine öncelik verilir.”</a:t>
            </a:r>
            <a:r>
              <a:rPr lang="tr-TR" sz="2800" dirty="0">
                <a:latin typeface="Calibri" panose="020F0502020204030204" pitchFamily="34" charset="0"/>
                <a:ea typeface="Cambria" panose="02040503050406030204" pitchFamily="18" charset="0"/>
              </a:rPr>
              <a:t> ifadesi dil ve konuşma güçlüğü olan öğrenciler dahil özel </a:t>
            </a:r>
            <a:r>
              <a:rPr lang="tr-TR" sz="2800" dirty="0" err="1">
                <a:latin typeface="Calibri" panose="020F0502020204030204" pitchFamily="34" charset="0"/>
                <a:ea typeface="Cambria" panose="02040503050406030204" pitchFamily="18" charset="0"/>
              </a:rPr>
              <a:t>gereksinimli</a:t>
            </a:r>
            <a:r>
              <a:rPr lang="tr-TR" sz="2800" dirty="0">
                <a:latin typeface="Calibri" panose="020F0502020204030204" pitchFamily="34" charset="0"/>
                <a:ea typeface="Cambria" panose="02040503050406030204" pitchFamily="18" charset="0"/>
              </a:rPr>
              <a:t> öğrencilerin normal gelişim gösteren öğrencilerle birlikte eğitim almaları gerekliliğini ifade etmektedir.</a:t>
            </a:r>
            <a:endParaRPr lang="tr-TR" sz="2800" dirty="0">
              <a:latin typeface="Calibri" panose="020F0502020204030204" pitchFamily="34" charset="0"/>
              <a:ea typeface="Calibri" panose="020F0502020204030204" pitchFamily="34" charset="0"/>
            </a:endParaRPr>
          </a:p>
          <a:p>
            <a:endParaRPr lang="tr-TR" dirty="0"/>
          </a:p>
        </p:txBody>
      </p:sp>
    </p:spTree>
    <p:extLst>
      <p:ext uri="{BB962C8B-B14F-4D97-AF65-F5344CB8AC3E}">
        <p14:creationId xmlns:p14="http://schemas.microsoft.com/office/powerpoint/2010/main" val="8837391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953490" y="681756"/>
            <a:ext cx="8437419" cy="5721499"/>
          </a:xfrm>
        </p:spPr>
        <p:txBody>
          <a:bodyPr>
            <a:normAutofit/>
          </a:bodyPr>
          <a:lstStyle/>
          <a:p>
            <a:r>
              <a:rPr lang="tr-TR" sz="4000" dirty="0" err="1">
                <a:latin typeface="Calibri" panose="020F0502020204030204" pitchFamily="34" charset="0"/>
                <a:ea typeface="Cambria" panose="02040503050406030204" pitchFamily="18" charset="0"/>
              </a:rPr>
              <a:t>MEB’nin</a:t>
            </a:r>
            <a:r>
              <a:rPr lang="tr-TR" sz="4000" dirty="0">
                <a:latin typeface="Calibri" panose="020F0502020204030204" pitchFamily="34" charset="0"/>
                <a:ea typeface="Cambria" panose="02040503050406030204" pitchFamily="18" charset="0"/>
              </a:rPr>
              <a:t> 2006 yılında çıkarmış olduğu Özel Eğitim Hizmetleri Yönetmeliği’nde dil ve konuşma güçlüğü olan birey, “</a:t>
            </a:r>
            <a:r>
              <a:rPr lang="tr-TR" sz="4000" dirty="0">
                <a:latin typeface="Calibri" panose="020F0502020204030204" pitchFamily="34" charset="0"/>
                <a:ea typeface="Calibri" panose="020F0502020204030204" pitchFamily="34" charset="0"/>
              </a:rPr>
              <a:t>Dili kullanma, konuşmayı edinme ve iletişimdeki güçlük nedeniyle özel eğitim ve destek eğitim hizmetine ihtiyacı olan birey,</a:t>
            </a:r>
            <a:r>
              <a:rPr lang="tr-TR" sz="4000" dirty="0">
                <a:latin typeface="Calibri" panose="020F0502020204030204" pitchFamily="34" charset="0"/>
                <a:ea typeface="Cambria" panose="02040503050406030204" pitchFamily="18" charset="0"/>
              </a:rPr>
              <a:t>” olarak ifade edilmektedir</a:t>
            </a:r>
            <a:r>
              <a:rPr lang="tr-TR" sz="4000" dirty="0" smtClean="0">
                <a:latin typeface="Calibri" panose="020F0502020204030204" pitchFamily="34" charset="0"/>
                <a:ea typeface="Cambria" panose="02040503050406030204" pitchFamily="18" charset="0"/>
              </a:rPr>
              <a:t>.”</a:t>
            </a:r>
            <a:endParaRPr lang="tr-TR" sz="4000" dirty="0">
              <a:latin typeface="Calibri" panose="020F0502020204030204" pitchFamily="34" charset="0"/>
              <a:ea typeface="Calibri" panose="020F0502020204030204" pitchFamily="34" charset="0"/>
            </a:endParaRPr>
          </a:p>
          <a:p>
            <a:endParaRPr lang="tr-TR" dirty="0"/>
          </a:p>
        </p:txBody>
      </p:sp>
    </p:spTree>
    <p:extLst>
      <p:ext uri="{BB962C8B-B14F-4D97-AF65-F5344CB8AC3E}">
        <p14:creationId xmlns:p14="http://schemas.microsoft.com/office/powerpoint/2010/main" val="29825366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latin typeface="Calibri" panose="020F0502020204030204" pitchFamily="34" charset="0"/>
                <a:ea typeface="Cambria" panose="02040503050406030204" pitchFamily="18" charset="0"/>
              </a:rPr>
              <a:t>Özel Eğitim ve Rehberlik Hizmetleri Genel Müdürlüğü tarafından 2008 yılında </a:t>
            </a:r>
            <a:r>
              <a:rPr lang="tr-TR" dirty="0" smtClean="0">
                <a:latin typeface="Calibri" panose="020F0502020204030204" pitchFamily="34" charset="0"/>
                <a:ea typeface="Cambria" panose="02040503050406030204" pitchFamily="18" charset="0"/>
              </a:rPr>
              <a:t>‘</a:t>
            </a:r>
            <a:r>
              <a:rPr lang="tr-TR" dirty="0">
                <a:latin typeface="Calibri" panose="020F0502020204030204" pitchFamily="34" charset="0"/>
                <a:ea typeface="Cambria" panose="02040503050406030204" pitchFamily="18" charset="0"/>
              </a:rPr>
              <a:t>Dil ve Konuşma Güçlüğü Destek Eğitim Programı’ hazırlanmış ve bu program Talim ve Terbiye Kurulu Başkanlığı tarafından 2009 yılından itibaren özel eğitim ve rehabilitasyon merkezlerinde kullanılmak üzere onaylanmıştır.</a:t>
            </a:r>
            <a:endParaRPr lang="tr-TR" dirty="0">
              <a:latin typeface="Calibri" panose="020F0502020204030204" pitchFamily="34" charset="0"/>
            </a:endParaRPr>
          </a:p>
          <a:p>
            <a:endParaRPr lang="tr-TR" dirty="0">
              <a:latin typeface="Calibri" panose="020F0502020204030204" pitchFamily="34" charset="0"/>
            </a:endParaRPr>
          </a:p>
          <a:p>
            <a:endParaRPr lang="tr-TR" dirty="0"/>
          </a:p>
        </p:txBody>
      </p:sp>
    </p:spTree>
    <p:extLst>
      <p:ext uri="{BB962C8B-B14F-4D97-AF65-F5344CB8AC3E}">
        <p14:creationId xmlns:p14="http://schemas.microsoft.com/office/powerpoint/2010/main" val="1307607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717962" y="626339"/>
            <a:ext cx="9615055" cy="4943190"/>
          </a:xfrm>
        </p:spPr>
        <p:txBody>
          <a:bodyPr>
            <a:normAutofit/>
          </a:bodyPr>
          <a:lstStyle/>
          <a:p>
            <a:pPr algn="just"/>
            <a:r>
              <a:rPr lang="tr-TR" sz="4000" dirty="0">
                <a:latin typeface="Calibri" panose="020F0502020204030204" pitchFamily="34" charset="0"/>
                <a:ea typeface="Calibri" panose="020F0502020204030204" pitchFamily="34" charset="0"/>
              </a:rPr>
              <a:t>Program, doğuştan veya sonradan herhangi bir nedenle dil ve konuşma becerileri ve günlük yaşam aktiviteleri olumsuz etkilenmiş her yaştaki bireyin genel ve gelişimsel özellikleri dikkate alınarak hazırlanmış olup beş modülden oluşmaktadır</a:t>
            </a:r>
            <a:r>
              <a:rPr lang="tr-TR" sz="4000" dirty="0" smtClean="0">
                <a:latin typeface="Calibri" panose="020F0502020204030204" pitchFamily="34" charset="0"/>
                <a:ea typeface="Calibri" panose="020F0502020204030204" pitchFamily="34" charset="0"/>
              </a:rPr>
              <a:t>.</a:t>
            </a:r>
            <a:endParaRPr lang="tr-TR" sz="4000" dirty="0">
              <a:latin typeface="Calibri" panose="020F0502020204030204" pitchFamily="34" charset="0"/>
              <a:ea typeface="Calibri" panose="020F0502020204030204" pitchFamily="34" charset="0"/>
            </a:endParaRPr>
          </a:p>
          <a:p>
            <a:endParaRPr lang="tr-TR" dirty="0"/>
          </a:p>
        </p:txBody>
      </p:sp>
    </p:spTree>
    <p:extLst>
      <p:ext uri="{BB962C8B-B14F-4D97-AF65-F5344CB8AC3E}">
        <p14:creationId xmlns:p14="http://schemas.microsoft.com/office/powerpoint/2010/main" val="39284331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330"/>
            <a:ext cx="12192000" cy="6811432"/>
          </a:xfrm>
          <a:prstGeom prst="rect">
            <a:avLst/>
          </a:prstGeom>
        </p:spPr>
      </p:pic>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64123" y="-1"/>
            <a:ext cx="11736140" cy="6564923"/>
          </a:xfrm>
        </p:spPr>
        <p:txBody>
          <a:bodyPr>
            <a:normAutofit/>
          </a:bodyPr>
          <a:lstStyle/>
          <a:p>
            <a:pPr marL="0" indent="0" algn="just">
              <a:buNone/>
            </a:pPr>
            <a:r>
              <a:rPr lang="tr-TR" sz="6000" b="1" dirty="0" smtClean="0">
                <a:solidFill>
                  <a:srgbClr val="FF0000"/>
                </a:solidFill>
                <a:latin typeface="Calibri" panose="020F0502020204030204" pitchFamily="34" charset="0"/>
                <a:ea typeface="Times New Roman" panose="02020603050405020304" pitchFamily="18" charset="0"/>
              </a:rPr>
              <a:t>2. DİL </a:t>
            </a:r>
            <a:r>
              <a:rPr lang="tr-TR" sz="6000" b="1" dirty="0">
                <a:solidFill>
                  <a:srgbClr val="FF0000"/>
                </a:solidFill>
                <a:latin typeface="Calibri" panose="020F0502020204030204" pitchFamily="34" charset="0"/>
                <a:ea typeface="Times New Roman" panose="02020603050405020304" pitchFamily="18" charset="0"/>
              </a:rPr>
              <a:t>VE KONUŞMA GÜÇLÜĞÜNÜN </a:t>
            </a:r>
            <a:r>
              <a:rPr lang="tr-TR" sz="6000" b="1" dirty="0" smtClean="0">
                <a:solidFill>
                  <a:srgbClr val="FF0000"/>
                </a:solidFill>
                <a:latin typeface="Calibri" panose="020F0502020204030204" pitchFamily="34" charset="0"/>
                <a:ea typeface="Times New Roman" panose="02020603050405020304" pitchFamily="18" charset="0"/>
              </a:rPr>
              <a:t>NEDENLERİ VE BELİRTİLERİ</a:t>
            </a:r>
          </a:p>
          <a:p>
            <a:pPr marL="0" indent="0" algn="just">
              <a:buNone/>
            </a:pPr>
            <a:endParaRPr lang="tr-TR" sz="6000" b="1" dirty="0">
              <a:solidFill>
                <a:srgbClr val="FF0000"/>
              </a:solidFill>
              <a:latin typeface="Times New Roman" panose="02020603050405020304" pitchFamily="18" charset="0"/>
              <a:ea typeface="Times New Roman" panose="02020603050405020304" pitchFamily="18" charset="0"/>
            </a:endParaRPr>
          </a:p>
          <a:p>
            <a:pPr marL="0" indent="0" algn="just">
              <a:buNone/>
            </a:pPr>
            <a:endParaRPr lang="tr-TR" sz="6000" dirty="0">
              <a:solidFill>
                <a:srgbClr val="FF0000"/>
              </a:solidFill>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17959936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855240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884217" y="654046"/>
            <a:ext cx="8797637" cy="5721499"/>
          </a:xfrm>
        </p:spPr>
        <p:txBody>
          <a:bodyPr>
            <a:normAutofit/>
          </a:bodyPr>
          <a:lstStyle/>
          <a:p>
            <a:r>
              <a:rPr lang="tr-TR" sz="4400" dirty="0">
                <a:latin typeface="Calibri" panose="020F0502020204030204" pitchFamily="34" charset="0"/>
                <a:ea typeface="Calibri" panose="020F0502020204030204" pitchFamily="34" charset="0"/>
              </a:rPr>
              <a:t>Farklı sebeplere bağlı olarak bazı çocukların dil edinme süreçlerinde sorunlar yaşadığı bilinmektedir. Yeni doğanların </a:t>
            </a:r>
            <a:r>
              <a:rPr lang="tr-TR" sz="4400" dirty="0">
                <a:solidFill>
                  <a:srgbClr val="FF0000"/>
                </a:solidFill>
                <a:latin typeface="Calibri" panose="020F0502020204030204" pitchFamily="34" charset="0"/>
                <a:ea typeface="Calibri" panose="020F0502020204030204" pitchFamily="34" charset="0"/>
              </a:rPr>
              <a:t>%5’</a:t>
            </a:r>
            <a:r>
              <a:rPr lang="tr-TR" sz="4400" dirty="0">
                <a:latin typeface="Calibri" panose="020F0502020204030204" pitchFamily="34" charset="0"/>
                <a:ea typeface="Calibri" panose="020F0502020204030204" pitchFamily="34" charset="0"/>
              </a:rPr>
              <a:t>i ile</a:t>
            </a:r>
            <a:r>
              <a:rPr lang="tr-TR" sz="4400" dirty="0">
                <a:solidFill>
                  <a:srgbClr val="FF0000"/>
                </a:solidFill>
                <a:latin typeface="Calibri" panose="020F0502020204030204" pitchFamily="34" charset="0"/>
                <a:ea typeface="Calibri" panose="020F0502020204030204" pitchFamily="34" charset="0"/>
              </a:rPr>
              <a:t> %15’i </a:t>
            </a:r>
            <a:r>
              <a:rPr lang="tr-TR" sz="4400" dirty="0">
                <a:latin typeface="Calibri" panose="020F0502020204030204" pitchFamily="34" charset="0"/>
                <a:ea typeface="Calibri" panose="020F0502020204030204" pitchFamily="34" charset="0"/>
              </a:rPr>
              <a:t>ilerleyen dönemlerde dil ve konuşma bozuklukları açısından risk altında bulunmaktadır (</a:t>
            </a:r>
            <a:r>
              <a:rPr lang="tr-TR" sz="4400" dirty="0" err="1">
                <a:latin typeface="Calibri" panose="020F0502020204030204" pitchFamily="34" charset="0"/>
                <a:ea typeface="Calibri" panose="020F0502020204030204" pitchFamily="34" charset="0"/>
              </a:rPr>
              <a:t>Rosetti</a:t>
            </a:r>
            <a:r>
              <a:rPr lang="tr-TR" sz="4400" dirty="0">
                <a:latin typeface="Calibri" panose="020F0502020204030204" pitchFamily="34" charset="0"/>
                <a:ea typeface="Calibri" panose="020F0502020204030204" pitchFamily="34" charset="0"/>
              </a:rPr>
              <a:t>, 1996). </a:t>
            </a:r>
          </a:p>
          <a:p>
            <a:endParaRPr lang="tr-TR" dirty="0"/>
          </a:p>
        </p:txBody>
      </p:sp>
    </p:spTree>
    <p:extLst>
      <p:ext uri="{BB962C8B-B14F-4D97-AF65-F5344CB8AC3E}">
        <p14:creationId xmlns:p14="http://schemas.microsoft.com/office/powerpoint/2010/main" val="25895621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4800" y="586799"/>
            <a:ext cx="10787347" cy="770948"/>
          </a:xfrm>
        </p:spPr>
        <p:txBody>
          <a:bodyPr>
            <a:normAutofit fontScale="90000"/>
          </a:bodyPr>
          <a:lstStyle/>
          <a:p>
            <a:r>
              <a:rPr lang="tr-TR" b="1" dirty="0" smtClean="0">
                <a:solidFill>
                  <a:srgbClr val="0070C0"/>
                </a:solidFill>
                <a:latin typeface="Calibri" panose="020F0502020204030204" pitchFamily="34" charset="0"/>
              </a:rPr>
              <a:t>Dil ve konuşma sorunları, nedenlerine göre şöyle gruplanabilir:</a:t>
            </a:r>
            <a:r>
              <a:rPr lang="tr-TR" dirty="0" smtClean="0">
                <a:solidFill>
                  <a:srgbClr val="0070C0"/>
                </a:solidFill>
                <a:latin typeface="Calibri" panose="020F0502020204030204" pitchFamily="34" charset="0"/>
              </a:rPr>
              <a:t> </a:t>
            </a:r>
            <a:r>
              <a:rPr lang="tr-TR" dirty="0" smtClean="0"/>
              <a:t/>
            </a:r>
            <a:br>
              <a:rPr lang="tr-TR" dirty="0" smtClean="0"/>
            </a:br>
            <a:endParaRPr lang="tr-TR" dirty="0"/>
          </a:p>
        </p:txBody>
      </p:sp>
      <p:sp>
        <p:nvSpPr>
          <p:cNvPr id="3" name="İçerik Yer Tutucusu 2"/>
          <p:cNvSpPr>
            <a:spLocks noGrp="1"/>
          </p:cNvSpPr>
          <p:nvPr>
            <p:ph idx="1"/>
          </p:nvPr>
        </p:nvSpPr>
        <p:spPr>
          <a:xfrm>
            <a:off x="1226128" y="1357747"/>
            <a:ext cx="10515600" cy="4722234"/>
          </a:xfrm>
        </p:spPr>
        <p:txBody>
          <a:bodyPr>
            <a:noAutofit/>
          </a:bodyPr>
          <a:lstStyle/>
          <a:p>
            <a:pPr marL="0" indent="0">
              <a:buNone/>
            </a:pPr>
            <a:r>
              <a:rPr lang="tr-TR" sz="3200" dirty="0" smtClean="0">
                <a:latin typeface="Calibri" panose="020F0502020204030204" pitchFamily="34" charset="0"/>
              </a:rPr>
              <a:t>a</a:t>
            </a:r>
            <a:r>
              <a:rPr lang="tr-TR" sz="3200" dirty="0">
                <a:latin typeface="Calibri" panose="020F0502020204030204" pitchFamily="34" charset="0"/>
              </a:rPr>
              <a:t>. Anatomik nedenlere bağlı dil ve konuşma sorunları</a:t>
            </a:r>
            <a:r>
              <a:rPr lang="tr-TR" sz="3200" dirty="0" smtClean="0">
                <a:latin typeface="Calibri" panose="020F0502020204030204" pitchFamily="34" charset="0"/>
              </a:rPr>
              <a:t>. (</a:t>
            </a:r>
            <a:r>
              <a:rPr lang="tr-TR" sz="3200" dirty="0">
                <a:latin typeface="Calibri" panose="020F0502020204030204" pitchFamily="34" charset="0"/>
              </a:rPr>
              <a:t>dudak- damak yarıklığı, </a:t>
            </a:r>
            <a:r>
              <a:rPr lang="tr-TR" sz="3200" dirty="0" err="1">
                <a:latin typeface="Calibri" panose="020F0502020204030204" pitchFamily="34" charset="0"/>
              </a:rPr>
              <a:t>larenjektomi</a:t>
            </a:r>
            <a:r>
              <a:rPr lang="tr-TR" sz="3200" dirty="0">
                <a:latin typeface="Calibri" panose="020F0502020204030204" pitchFamily="34" charset="0"/>
              </a:rPr>
              <a:t>, işitme düzeneği sorunları vb.)</a:t>
            </a:r>
          </a:p>
          <a:p>
            <a:pPr marL="0" indent="0">
              <a:buNone/>
            </a:pPr>
            <a:r>
              <a:rPr lang="tr-TR" sz="3200" dirty="0">
                <a:latin typeface="Calibri" panose="020F0502020204030204" pitchFamily="34" charset="0"/>
              </a:rPr>
              <a:t>b. Fizyolojik nedenlere bağlı dil ve konuşma sorunları</a:t>
            </a:r>
            <a:r>
              <a:rPr lang="tr-TR" sz="3200" dirty="0" smtClean="0">
                <a:latin typeface="Calibri" panose="020F0502020204030204" pitchFamily="34" charset="0"/>
              </a:rPr>
              <a:t>. (</a:t>
            </a:r>
            <a:r>
              <a:rPr lang="tr-TR" sz="3200" dirty="0" err="1">
                <a:latin typeface="Calibri" panose="020F0502020204030204" pitchFamily="34" charset="0"/>
              </a:rPr>
              <a:t>müsküler</a:t>
            </a:r>
            <a:r>
              <a:rPr lang="tr-TR" sz="3200" dirty="0">
                <a:latin typeface="Calibri" panose="020F0502020204030204" pitchFamily="34" charset="0"/>
              </a:rPr>
              <a:t> </a:t>
            </a:r>
            <a:r>
              <a:rPr lang="tr-TR" sz="3200" dirty="0" err="1">
                <a:latin typeface="Calibri" panose="020F0502020204030204" pitchFamily="34" charset="0"/>
              </a:rPr>
              <a:t>distrofi</a:t>
            </a:r>
            <a:r>
              <a:rPr lang="tr-TR" sz="3200" dirty="0">
                <a:latin typeface="Calibri" panose="020F0502020204030204" pitchFamily="34" charset="0"/>
              </a:rPr>
              <a:t> vb.)</a:t>
            </a:r>
          </a:p>
          <a:p>
            <a:pPr marL="0" indent="0">
              <a:buNone/>
            </a:pPr>
            <a:r>
              <a:rPr lang="tr-TR" sz="3200" dirty="0">
                <a:latin typeface="Calibri" panose="020F0502020204030204" pitchFamily="34" charset="0"/>
              </a:rPr>
              <a:t>c. Nörolojik nedenlere bağlı dil ve konuşma sorunları</a:t>
            </a:r>
            <a:r>
              <a:rPr lang="tr-TR" sz="3200" dirty="0" smtClean="0">
                <a:latin typeface="Calibri" panose="020F0502020204030204" pitchFamily="34" charset="0"/>
              </a:rPr>
              <a:t>. (</a:t>
            </a:r>
            <a:r>
              <a:rPr lang="tr-TR" sz="3200" dirty="0">
                <a:latin typeface="Calibri" panose="020F0502020204030204" pitchFamily="34" charset="0"/>
              </a:rPr>
              <a:t>CVA, Parkinson Hastalığı, </a:t>
            </a:r>
            <a:r>
              <a:rPr lang="tr-TR" sz="3200" dirty="0" err="1">
                <a:latin typeface="Calibri" panose="020F0502020204030204" pitchFamily="34" charset="0"/>
              </a:rPr>
              <a:t>Cerebral</a:t>
            </a:r>
            <a:r>
              <a:rPr lang="tr-TR" sz="3200" dirty="0">
                <a:latin typeface="Calibri" panose="020F0502020204030204" pitchFamily="34" charset="0"/>
              </a:rPr>
              <a:t> </a:t>
            </a:r>
            <a:r>
              <a:rPr lang="tr-TR" sz="3200" dirty="0" err="1">
                <a:latin typeface="Calibri" panose="020F0502020204030204" pitchFamily="34" charset="0"/>
              </a:rPr>
              <a:t>Palsy</a:t>
            </a:r>
            <a:r>
              <a:rPr lang="tr-TR" sz="3200" dirty="0">
                <a:latin typeface="Calibri" panose="020F0502020204030204" pitchFamily="34" charset="0"/>
              </a:rPr>
              <a:t> vb.)</a:t>
            </a:r>
          </a:p>
          <a:p>
            <a:pPr marL="0" indent="0">
              <a:buNone/>
            </a:pPr>
            <a:r>
              <a:rPr lang="tr-TR" sz="3200" dirty="0">
                <a:latin typeface="Calibri" panose="020F0502020204030204" pitchFamily="34" charset="0"/>
              </a:rPr>
              <a:t>d. Biyokimyasal nedenlere bağlı dil ve konuşma sorunları</a:t>
            </a:r>
            <a:r>
              <a:rPr lang="tr-TR" sz="3200" dirty="0" smtClean="0">
                <a:latin typeface="Calibri" panose="020F0502020204030204" pitchFamily="34" charset="0"/>
              </a:rPr>
              <a:t>. (</a:t>
            </a:r>
            <a:r>
              <a:rPr lang="tr-TR" sz="3200" dirty="0" err="1">
                <a:latin typeface="Calibri" panose="020F0502020204030204" pitchFamily="34" charset="0"/>
              </a:rPr>
              <a:t>Anoxia</a:t>
            </a:r>
            <a:r>
              <a:rPr lang="tr-TR" sz="3200" dirty="0">
                <a:latin typeface="Calibri" panose="020F0502020204030204" pitchFamily="34" charset="0"/>
              </a:rPr>
              <a:t> vb.) </a:t>
            </a:r>
          </a:p>
        </p:txBody>
      </p:sp>
    </p:spTree>
    <p:extLst>
      <p:ext uri="{BB962C8B-B14F-4D97-AF65-F5344CB8AC3E}">
        <p14:creationId xmlns:p14="http://schemas.microsoft.com/office/powerpoint/2010/main" val="237694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17073" y="803563"/>
            <a:ext cx="10515600" cy="5304127"/>
          </a:xfrm>
        </p:spPr>
        <p:txBody>
          <a:bodyPr>
            <a:normAutofit fontScale="92500" lnSpcReduction="20000"/>
          </a:bodyPr>
          <a:lstStyle/>
          <a:p>
            <a:pPr marL="0" indent="0">
              <a:buNone/>
            </a:pPr>
            <a:r>
              <a:rPr lang="tr-TR" sz="3600" dirty="0">
                <a:latin typeface="Calibri" panose="020F0502020204030204" pitchFamily="34" charset="0"/>
              </a:rPr>
              <a:t>e. </a:t>
            </a:r>
            <a:r>
              <a:rPr lang="tr-TR" sz="3600" dirty="0" smtClean="0">
                <a:latin typeface="Calibri" panose="020F0502020204030204" pitchFamily="34" charset="0"/>
              </a:rPr>
              <a:t>Psikolojik / psikiyatrik </a:t>
            </a:r>
            <a:r>
              <a:rPr lang="tr-TR" sz="3600" dirty="0">
                <a:latin typeface="Calibri" panose="020F0502020204030204" pitchFamily="34" charset="0"/>
              </a:rPr>
              <a:t>nedenlere bağlı dil ve konuşma sorunları</a:t>
            </a:r>
            <a:r>
              <a:rPr lang="tr-TR" sz="3600" dirty="0" smtClean="0">
                <a:latin typeface="Calibri" panose="020F0502020204030204" pitchFamily="34" charset="0"/>
              </a:rPr>
              <a:t>. (</a:t>
            </a:r>
            <a:r>
              <a:rPr lang="tr-TR" sz="3600" dirty="0">
                <a:latin typeface="Calibri" panose="020F0502020204030204" pitchFamily="34" charset="0"/>
              </a:rPr>
              <a:t>Kimi uzmanlara göre kekemelik vb. konuşma sorunları bu küme de ele </a:t>
            </a:r>
            <a:r>
              <a:rPr lang="tr-TR" sz="3600" dirty="0" smtClean="0">
                <a:latin typeface="Calibri" panose="020F0502020204030204" pitchFamily="34" charset="0"/>
              </a:rPr>
              <a:t>alınmaktadır.)</a:t>
            </a:r>
            <a:endParaRPr lang="tr-TR" sz="3600" dirty="0">
              <a:latin typeface="Calibri" panose="020F0502020204030204" pitchFamily="34" charset="0"/>
            </a:endParaRPr>
          </a:p>
          <a:p>
            <a:pPr marL="0" indent="0">
              <a:buNone/>
            </a:pPr>
            <a:r>
              <a:rPr lang="tr-TR" sz="3600" dirty="0">
                <a:latin typeface="Calibri" panose="020F0502020204030204" pitchFamily="34" charset="0"/>
              </a:rPr>
              <a:t>f. Gelişim sürecindeki aksaklıklara bağlı dil ve konuşma sorunları</a:t>
            </a:r>
            <a:r>
              <a:rPr lang="tr-TR" sz="3600" dirty="0" smtClean="0">
                <a:latin typeface="Calibri" panose="020F0502020204030204" pitchFamily="34" charset="0"/>
              </a:rPr>
              <a:t>. (</a:t>
            </a:r>
            <a:r>
              <a:rPr lang="tr-TR" sz="3600" dirty="0">
                <a:latin typeface="Calibri" panose="020F0502020204030204" pitchFamily="34" charset="0"/>
              </a:rPr>
              <a:t>Gecikmiş dil ve konuşma, öğrenme güçlüğü, okuma güçlüğü vb.)</a:t>
            </a:r>
          </a:p>
          <a:p>
            <a:pPr marL="0" indent="0">
              <a:buNone/>
            </a:pPr>
            <a:r>
              <a:rPr lang="tr-TR" sz="3600" dirty="0" smtClean="0">
                <a:latin typeface="Calibri" panose="020F0502020204030204" pitchFamily="34" charset="0"/>
              </a:rPr>
              <a:t>g. </a:t>
            </a:r>
            <a:r>
              <a:rPr lang="tr-TR" sz="3600" dirty="0">
                <a:latin typeface="Calibri" panose="020F0502020204030204" pitchFamily="34" charset="0"/>
              </a:rPr>
              <a:t>Olumsuz çevresel etmenlere bağlı dil ve konuşma sorunları</a:t>
            </a:r>
            <a:r>
              <a:rPr lang="tr-TR" sz="3600" dirty="0" smtClean="0">
                <a:latin typeface="Calibri" panose="020F0502020204030204" pitchFamily="34" charset="0"/>
              </a:rPr>
              <a:t>. (</a:t>
            </a:r>
            <a:r>
              <a:rPr lang="tr-TR" sz="3600" dirty="0">
                <a:latin typeface="Calibri" panose="020F0502020204030204" pitchFamily="34" charset="0"/>
              </a:rPr>
              <a:t>Dil ve konuşma gelişiminde gecikme vb.)</a:t>
            </a:r>
          </a:p>
          <a:p>
            <a:pPr marL="0" indent="0">
              <a:buNone/>
            </a:pPr>
            <a:r>
              <a:rPr lang="tr-TR" sz="3600" dirty="0">
                <a:latin typeface="Calibri" panose="020F0502020204030204" pitchFamily="34" charset="0"/>
              </a:rPr>
              <a:t>h. Hiçbir nedene bağlanamayan dil ve konuşma sorunları.</a:t>
            </a:r>
          </a:p>
          <a:p>
            <a:pPr marL="0" indent="0">
              <a:buNone/>
            </a:pPr>
            <a:r>
              <a:rPr lang="tr-TR" sz="3600" dirty="0">
                <a:latin typeface="Calibri" panose="020F0502020204030204" pitchFamily="34" charset="0"/>
              </a:rPr>
              <a:t>ı. Karmaşık nedenlere bağlı dil ve konuşma sorunları</a:t>
            </a:r>
            <a:r>
              <a:rPr lang="tr-TR" sz="3600" dirty="0" smtClean="0">
                <a:latin typeface="Calibri" panose="020F0502020204030204" pitchFamily="34" charset="0"/>
              </a:rPr>
              <a:t>. (</a:t>
            </a:r>
            <a:r>
              <a:rPr lang="tr-TR" sz="3600" dirty="0">
                <a:latin typeface="Calibri" panose="020F0502020204030204" pitchFamily="34" charset="0"/>
              </a:rPr>
              <a:t>Zihin engeli vb.) </a:t>
            </a:r>
          </a:p>
          <a:p>
            <a:endParaRPr lang="tr-TR" dirty="0"/>
          </a:p>
        </p:txBody>
      </p:sp>
    </p:spTree>
    <p:extLst>
      <p:ext uri="{BB962C8B-B14F-4D97-AF65-F5344CB8AC3E}">
        <p14:creationId xmlns:p14="http://schemas.microsoft.com/office/powerpoint/2010/main" val="3515220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981201" y="640193"/>
            <a:ext cx="8714508" cy="5721499"/>
          </a:xfrm>
        </p:spPr>
        <p:txBody>
          <a:bodyPr>
            <a:normAutofit/>
          </a:bodyPr>
          <a:lstStyle/>
          <a:p>
            <a:pPr marL="0" indent="0">
              <a:buNone/>
            </a:pPr>
            <a:r>
              <a:rPr lang="tr-TR" sz="4400" dirty="0">
                <a:latin typeface="Calibri" panose="020F0502020204030204" pitchFamily="34" charset="0"/>
                <a:ea typeface="Calibri" panose="020F0502020204030204" pitchFamily="34" charset="0"/>
              </a:rPr>
              <a:t>Prenatal dönemde</a:t>
            </a:r>
          </a:p>
          <a:p>
            <a:r>
              <a:rPr lang="tr-TR" sz="4400" dirty="0">
                <a:latin typeface="Calibri" panose="020F0502020204030204" pitchFamily="34" charset="0"/>
                <a:ea typeface="Calibri" panose="020F0502020204030204" pitchFamily="34" charset="0"/>
              </a:rPr>
              <a:t> aşırı alkol tüketimi,</a:t>
            </a:r>
          </a:p>
          <a:p>
            <a:r>
              <a:rPr lang="tr-TR" sz="4400" dirty="0">
                <a:latin typeface="Calibri" panose="020F0502020204030204" pitchFamily="34" charset="0"/>
                <a:ea typeface="Calibri" panose="020F0502020204030204" pitchFamily="34" charset="0"/>
              </a:rPr>
              <a:t>kurşun ve benzeri ağır metallere maruz kalma, </a:t>
            </a:r>
          </a:p>
          <a:p>
            <a:r>
              <a:rPr lang="tr-TR" sz="4400" dirty="0">
                <a:latin typeface="Calibri" panose="020F0502020204030204" pitchFamily="34" charset="0"/>
                <a:ea typeface="Calibri" panose="020F0502020204030204" pitchFamily="34" charset="0"/>
              </a:rPr>
              <a:t>kızamıkçık,</a:t>
            </a:r>
          </a:p>
          <a:p>
            <a:r>
              <a:rPr lang="tr-TR" sz="4400" dirty="0">
                <a:latin typeface="Calibri" panose="020F0502020204030204" pitchFamily="34" charset="0"/>
                <a:ea typeface="Calibri" panose="020F0502020204030204" pitchFamily="34" charset="0"/>
              </a:rPr>
              <a:t> </a:t>
            </a:r>
            <a:r>
              <a:rPr lang="tr-TR" sz="4400" dirty="0" err="1">
                <a:latin typeface="Calibri" panose="020F0502020204030204" pitchFamily="34" charset="0"/>
                <a:ea typeface="Calibri" panose="020F0502020204030204" pitchFamily="34" charset="0"/>
              </a:rPr>
              <a:t>toksoplazma</a:t>
            </a:r>
            <a:r>
              <a:rPr lang="tr-TR" sz="4400" dirty="0">
                <a:latin typeface="Calibri" panose="020F0502020204030204" pitchFamily="34" charset="0"/>
                <a:ea typeface="Calibri" panose="020F0502020204030204" pitchFamily="34" charset="0"/>
              </a:rPr>
              <a:t> enfeksiyonlarının varlığı gibi birçok faktörün yanında, </a:t>
            </a:r>
            <a:endParaRPr lang="tr-TR" sz="4400" dirty="0">
              <a:latin typeface="Calibri" panose="020F0502020204030204" pitchFamily="34" charset="0"/>
            </a:endParaRPr>
          </a:p>
        </p:txBody>
      </p:sp>
    </p:spTree>
    <p:extLst>
      <p:ext uri="{BB962C8B-B14F-4D97-AF65-F5344CB8AC3E}">
        <p14:creationId xmlns:p14="http://schemas.microsoft.com/office/powerpoint/2010/main" val="17323010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884218" y="598628"/>
            <a:ext cx="9545782" cy="5721499"/>
          </a:xfrm>
        </p:spPr>
        <p:txBody>
          <a:bodyPr>
            <a:noAutofit/>
          </a:bodyPr>
          <a:lstStyle/>
          <a:p>
            <a:r>
              <a:rPr lang="tr-TR" sz="4000" dirty="0">
                <a:latin typeface="Calibri" panose="020F0502020204030204" pitchFamily="34" charset="0"/>
                <a:ea typeface="Calibri" panose="020F0502020204030204" pitchFamily="34" charset="0"/>
              </a:rPr>
              <a:t>yeni doğanda işitme kaybı olması,</a:t>
            </a:r>
          </a:p>
          <a:p>
            <a:r>
              <a:rPr lang="tr-TR" sz="4000" dirty="0">
                <a:latin typeface="Calibri" panose="020F0502020204030204" pitchFamily="34" charset="0"/>
                <a:ea typeface="Calibri" panose="020F0502020204030204" pitchFamily="34" charset="0"/>
              </a:rPr>
              <a:t> prematüre doğum, </a:t>
            </a:r>
          </a:p>
          <a:p>
            <a:r>
              <a:rPr lang="tr-TR" sz="4000" dirty="0">
                <a:latin typeface="Calibri" panose="020F0502020204030204" pitchFamily="34" charset="0"/>
                <a:ea typeface="Calibri" panose="020F0502020204030204" pitchFamily="34" charset="0"/>
              </a:rPr>
              <a:t>eşlik eden sendromların varlığı, </a:t>
            </a:r>
          </a:p>
          <a:p>
            <a:r>
              <a:rPr lang="tr-TR" sz="4000" dirty="0">
                <a:latin typeface="Calibri" panose="020F0502020204030204" pitchFamily="34" charset="0"/>
                <a:ea typeface="Calibri" panose="020F0502020204030204" pitchFamily="34" charset="0"/>
              </a:rPr>
              <a:t>düşük doğum ağırlığı gibi faktörler bebeklerin gelişimlerini olumsuz etkilemekte ve dil-konuşma gelişimleri açısından da bebeklerin risk grubunda yer almasına neden olmaktadır (Paul, 2007).</a:t>
            </a:r>
            <a:endParaRPr lang="tr-TR" sz="4000" dirty="0">
              <a:latin typeface="Calibri" panose="020F0502020204030204" pitchFamily="34" charset="0"/>
            </a:endParaRPr>
          </a:p>
        </p:txBody>
      </p:sp>
    </p:spTree>
    <p:extLst>
      <p:ext uri="{BB962C8B-B14F-4D97-AF65-F5344CB8AC3E}">
        <p14:creationId xmlns:p14="http://schemas.microsoft.com/office/powerpoint/2010/main" val="6577996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870364" y="626339"/>
            <a:ext cx="8894618" cy="5721499"/>
          </a:xfrm>
        </p:spPr>
        <p:txBody>
          <a:bodyPr>
            <a:normAutofit/>
          </a:bodyPr>
          <a:lstStyle/>
          <a:p>
            <a:r>
              <a:rPr lang="tr-TR" sz="3600" dirty="0">
                <a:latin typeface="Calibri" panose="020F0502020204030204" pitchFamily="34" charset="0"/>
                <a:ea typeface="Calibri" panose="020F0502020204030204" pitchFamily="34" charset="0"/>
              </a:rPr>
              <a:t>Gelişimsel olarak risk altında bulunan çocukların erken dönemde dil ve konuşma gelişimi açısından değerlendirilmesi, dil ve konuşma gecikmeleri açısından erken tanılanma ve buna bağlı olarak gelecekte ortaya çıkacak dil ve konuşma bozukluklarını önlemek amacıyla erken müdahale programlarına alınması için önemlidir. </a:t>
            </a:r>
            <a:endParaRPr lang="tr-TR" sz="3600" dirty="0">
              <a:latin typeface="Calibri" panose="020F0502020204030204" pitchFamily="34" charset="0"/>
            </a:endParaRPr>
          </a:p>
        </p:txBody>
      </p:sp>
    </p:spTree>
    <p:extLst>
      <p:ext uri="{BB962C8B-B14F-4D97-AF65-F5344CB8AC3E}">
        <p14:creationId xmlns:p14="http://schemas.microsoft.com/office/powerpoint/2010/main" val="26904539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7000"/>
                    </a14:imgEffect>
                    <a14:imgEffect>
                      <a14:brightnessContrast bright="9000" contrast="7000"/>
                    </a14:imgEffect>
                  </a14:imgLayer>
                </a14:imgProps>
              </a:ext>
              <a:ext uri="{28A0092B-C50C-407E-A947-70E740481C1C}">
                <a14:useLocalDpi xmlns:a14="http://schemas.microsoft.com/office/drawing/2010/main" val="0"/>
              </a:ext>
            </a:extLst>
          </a:blip>
          <a:srcRect/>
          <a:stretch>
            <a:fillRect/>
          </a:stretch>
        </p:blipFill>
        <p:spPr bwMode="auto">
          <a:xfrm>
            <a:off x="623392" y="1340768"/>
            <a:ext cx="10945216"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Başlık 2"/>
          <p:cNvSpPr>
            <a:spLocks noGrp="1"/>
          </p:cNvSpPr>
          <p:nvPr>
            <p:ph type="title"/>
          </p:nvPr>
        </p:nvSpPr>
        <p:spPr>
          <a:xfrm>
            <a:off x="1007435" y="476672"/>
            <a:ext cx="10341684" cy="1054250"/>
          </a:xfrm>
        </p:spPr>
        <p:txBody>
          <a:bodyPr/>
          <a:lstStyle/>
          <a:p>
            <a:r>
              <a:rPr lang="tr-TR" sz="3600" b="1" i="1" dirty="0" smtClean="0"/>
              <a:t>Normal Dil Ve Konuşma Gelişimi</a:t>
            </a:r>
            <a:endParaRPr lang="tr-TR" sz="3600" b="1" i="1" dirty="0"/>
          </a:p>
        </p:txBody>
      </p:sp>
      <p:sp>
        <p:nvSpPr>
          <p:cNvPr id="2" name="İçerik Yer Tutucusu 1"/>
          <p:cNvSpPr>
            <a:spLocks noGrp="1"/>
          </p:cNvSpPr>
          <p:nvPr>
            <p:ph idx="1"/>
          </p:nvPr>
        </p:nvSpPr>
        <p:spPr/>
        <p:txBody>
          <a:bodyPr>
            <a:normAutofit/>
          </a:bodyPr>
          <a:lstStyle/>
          <a:p>
            <a:r>
              <a:rPr lang="tr-TR" sz="2800" b="1" dirty="0"/>
              <a:t>Bir zamanlar bilim adamları ve anne-babalar, çocuğun dil ve konuşmayı öğrenme sürecinin ilk on ile on sekizinci aylarda, yani, ilk sözcüklerin üretildiği zaman başladığını düşünüyorlardı. Araştırmacılar yapılan çalışmalarla bu sürecin başlangıcının aslında çok daha erken olduğunu ortaya koymuşlardır.</a:t>
            </a:r>
          </a:p>
        </p:txBody>
      </p:sp>
    </p:spTree>
    <p:extLst>
      <p:ext uri="{BB962C8B-B14F-4D97-AF65-F5344CB8AC3E}">
        <p14:creationId xmlns:p14="http://schemas.microsoft.com/office/powerpoint/2010/main" val="10254169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sz="3600" b="1" i="1" dirty="0">
                <a:solidFill>
                  <a:srgbClr val="895D1D"/>
                </a:solidFill>
              </a:rPr>
              <a:t>Normal Dil Ve Konuşma </a:t>
            </a:r>
            <a:r>
              <a:rPr lang="tr-TR" sz="3600" b="1" i="1" dirty="0" smtClean="0">
                <a:solidFill>
                  <a:srgbClr val="895D1D"/>
                </a:solidFill>
              </a:rPr>
              <a:t>Gelişimi</a:t>
            </a:r>
            <a:br>
              <a:rPr lang="tr-TR" sz="3600" b="1" i="1" dirty="0" smtClean="0">
                <a:solidFill>
                  <a:srgbClr val="895D1D"/>
                </a:solidFill>
              </a:rPr>
            </a:br>
            <a:r>
              <a:rPr lang="tr-TR" sz="2000" dirty="0" smtClean="0"/>
              <a:t>MELTZOFF </a:t>
            </a:r>
            <a:r>
              <a:rPr lang="tr-TR" sz="2000" dirty="0"/>
              <a:t>1996</a:t>
            </a:r>
            <a:br>
              <a:rPr lang="tr-TR" sz="2000" dirty="0"/>
            </a:br>
            <a:endParaRPr lang="tr-TR" sz="2000" dirty="0"/>
          </a:p>
        </p:txBody>
      </p:sp>
      <p:sp>
        <p:nvSpPr>
          <p:cNvPr id="4" name="İçerik Yer Tutucusu 3"/>
          <p:cNvSpPr>
            <a:spLocks noGrp="1"/>
          </p:cNvSpPr>
          <p:nvPr>
            <p:ph idx="1"/>
          </p:nvPr>
        </p:nvSpPr>
        <p:spPr>
          <a:xfrm>
            <a:off x="911425" y="4221088"/>
            <a:ext cx="10327340" cy="2232248"/>
          </a:xfrm>
        </p:spPr>
        <p:txBody>
          <a:bodyPr>
            <a:normAutofit fontScale="85000" lnSpcReduction="20000"/>
          </a:bodyPr>
          <a:lstStyle/>
          <a:p>
            <a:r>
              <a:rPr lang="tr-TR" dirty="0" smtClean="0"/>
              <a:t>Bebekler konuşmadan önce </a:t>
            </a:r>
            <a:r>
              <a:rPr lang="tr-TR" dirty="0" err="1" smtClean="0"/>
              <a:t>ağlama,göz</a:t>
            </a:r>
            <a:r>
              <a:rPr lang="tr-TR" dirty="0" smtClean="0"/>
              <a:t> kontağı jestler ,</a:t>
            </a:r>
            <a:r>
              <a:rPr lang="tr-TR" dirty="0" err="1" smtClean="0"/>
              <a:t>taklitler,ortak</a:t>
            </a:r>
            <a:r>
              <a:rPr lang="tr-TR" dirty="0" smtClean="0"/>
              <a:t> ilgi ve oyun ile iletişim </a:t>
            </a:r>
            <a:r>
              <a:rPr lang="tr-TR" dirty="0" err="1" smtClean="0"/>
              <a:t>kurarlar.Üç</a:t>
            </a:r>
            <a:r>
              <a:rPr lang="tr-TR" dirty="0" smtClean="0"/>
              <a:t> aylık bebekler üzerinde yapılan çalışmalarda bebeklerde yüz ve bedensel taklit örnekleri </a:t>
            </a:r>
            <a:r>
              <a:rPr lang="tr-TR" dirty="0" err="1" smtClean="0"/>
              <a:t>görülmektedir.Taklitler</a:t>
            </a:r>
            <a:r>
              <a:rPr lang="tr-TR" dirty="0" smtClean="0"/>
              <a:t> 4 ile 6 ay arasında daha sistematik olmaya başlar.</a:t>
            </a:r>
          </a:p>
          <a:p>
            <a:pPr marL="0" indent="0">
              <a:buNone/>
            </a:pPr>
            <a:r>
              <a:rPr lang="tr-TR" dirty="0" smtClean="0"/>
              <a:t>                                    </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13" y="1137139"/>
            <a:ext cx="10657184" cy="274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5320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0363" y="1995766"/>
            <a:ext cx="260350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Başlık 2"/>
          <p:cNvSpPr>
            <a:spLocks noGrp="1"/>
          </p:cNvSpPr>
          <p:nvPr>
            <p:ph type="title"/>
          </p:nvPr>
        </p:nvSpPr>
        <p:spPr/>
        <p:txBody>
          <a:bodyPr/>
          <a:lstStyle/>
          <a:p>
            <a:r>
              <a:rPr lang="tr-TR" sz="3600" b="1" i="1" dirty="0">
                <a:solidFill>
                  <a:srgbClr val="895D1D"/>
                </a:solidFill>
              </a:rPr>
              <a:t>Normal Dil Ve Konuşma Gelişimi</a:t>
            </a:r>
            <a:endParaRPr lang="tr-TR" dirty="0"/>
          </a:p>
        </p:txBody>
      </p:sp>
      <p:sp>
        <p:nvSpPr>
          <p:cNvPr id="2" name="İçerik Yer Tutucusu 1"/>
          <p:cNvSpPr>
            <a:spLocks noGrp="1"/>
          </p:cNvSpPr>
          <p:nvPr>
            <p:ph idx="1"/>
          </p:nvPr>
        </p:nvSpPr>
        <p:spPr/>
        <p:txBody>
          <a:bodyPr>
            <a:normAutofit lnSpcReduction="10000"/>
          </a:bodyPr>
          <a:lstStyle/>
          <a:p>
            <a:r>
              <a:rPr lang="tr-TR" dirty="0" smtClean="0"/>
              <a:t>Bebekler;</a:t>
            </a:r>
          </a:p>
          <a:p>
            <a:r>
              <a:rPr lang="tr-TR" dirty="0" smtClean="0"/>
              <a:t>İnsan yüzünü diğer uyaranlara,</a:t>
            </a:r>
          </a:p>
          <a:p>
            <a:r>
              <a:rPr lang="tr-TR" dirty="0" smtClean="0"/>
              <a:t>Konuşmayı diğer seslere,</a:t>
            </a:r>
          </a:p>
          <a:p>
            <a:r>
              <a:rPr lang="tr-TR" dirty="0" smtClean="0"/>
              <a:t>Kadın sesini diğer seslere,</a:t>
            </a:r>
          </a:p>
          <a:p>
            <a:r>
              <a:rPr lang="tr-TR" dirty="0" smtClean="0"/>
              <a:t>Kendi annelerinin sesini diğer kadın seslerine,</a:t>
            </a:r>
          </a:p>
          <a:p>
            <a:r>
              <a:rPr lang="tr-TR" dirty="0" smtClean="0"/>
              <a:t>Bebeksi konuşma şeklini yetişkin konuşmasına </a:t>
            </a:r>
          </a:p>
          <a:p>
            <a:pPr marL="0" indent="0">
              <a:buNone/>
            </a:pPr>
            <a:r>
              <a:rPr lang="tr-TR" dirty="0" smtClean="0"/>
              <a:t>Tercih ederler.</a:t>
            </a:r>
          </a:p>
          <a:p>
            <a:pPr marL="0" indent="0">
              <a:buNone/>
            </a:pPr>
            <a:r>
              <a:rPr lang="tr-TR" dirty="0" err="1" smtClean="0">
                <a:solidFill>
                  <a:srgbClr val="FF0000"/>
                </a:solidFill>
              </a:rPr>
              <a:t>Bknz</a:t>
            </a:r>
            <a:r>
              <a:rPr lang="tr-TR" dirty="0" smtClean="0">
                <a:solidFill>
                  <a:srgbClr val="FF0000"/>
                </a:solidFill>
              </a:rPr>
              <a:t> :</a:t>
            </a:r>
            <a:r>
              <a:rPr lang="tr-TR" dirty="0" err="1" smtClean="0">
                <a:solidFill>
                  <a:srgbClr val="FF0000"/>
                </a:solidFill>
              </a:rPr>
              <a:t>babıldama</a:t>
            </a:r>
            <a:endParaRPr lang="tr-TR" dirty="0">
              <a:solidFill>
                <a:srgbClr val="FF0000"/>
              </a:solidFill>
            </a:endParaRPr>
          </a:p>
        </p:txBody>
      </p:sp>
    </p:spTree>
    <p:extLst>
      <p:ext uri="{BB962C8B-B14F-4D97-AF65-F5344CB8AC3E}">
        <p14:creationId xmlns:p14="http://schemas.microsoft.com/office/powerpoint/2010/main" val="880773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sz="3600" b="1" i="1" dirty="0">
                <a:solidFill>
                  <a:srgbClr val="895D1D"/>
                </a:solidFill>
              </a:rPr>
              <a:t>Normal Dil Ve Konuşma Gelişimi</a:t>
            </a:r>
            <a:endParaRPr lang="tr-TR" dirty="0"/>
          </a:p>
        </p:txBody>
      </p:sp>
      <p:sp>
        <p:nvSpPr>
          <p:cNvPr id="2" name="İçerik Yer Tutucusu 1"/>
          <p:cNvSpPr>
            <a:spLocks noGrp="1"/>
          </p:cNvSpPr>
          <p:nvPr>
            <p:ph idx="1"/>
          </p:nvPr>
        </p:nvSpPr>
        <p:spPr/>
        <p:txBody>
          <a:bodyPr/>
          <a:lstStyle/>
          <a:p>
            <a:r>
              <a:rPr lang="tr-TR" dirty="0"/>
              <a:t>Agulamak, gülmek ve anlamsız sesler çıkarmak bebeklerin ilk konuşma girişimleridir. İlk yaşlarının sonlarına doğru anlamlı konuşma benzeri sesler çıkarırlar. </a:t>
            </a:r>
            <a:r>
              <a:rPr lang="tr-TR" dirty="0">
                <a:solidFill>
                  <a:srgbClr val="FF0000"/>
                </a:solidFill>
              </a:rPr>
              <a:t>İlk anlamlı sözcükler </a:t>
            </a:r>
            <a:r>
              <a:rPr lang="tr-TR" dirty="0" smtClean="0">
                <a:solidFill>
                  <a:srgbClr val="FF0000"/>
                </a:solidFill>
              </a:rPr>
              <a:t>on ikinci </a:t>
            </a:r>
            <a:r>
              <a:rPr lang="tr-TR" dirty="0">
                <a:solidFill>
                  <a:srgbClr val="FF0000"/>
                </a:solidFill>
              </a:rPr>
              <a:t>aydan sonra üretilmeye başlar</a:t>
            </a:r>
            <a:r>
              <a:rPr lang="tr-TR" dirty="0"/>
              <a:t>. Bu noktada bireysel farklılıklar olabilmektedir: bazı bebekler anlamlı sesler çıkarmak için sürekli çabalarken bazıları buna hazır olana kadar bekleyebilirler. </a:t>
            </a:r>
          </a:p>
        </p:txBody>
      </p:sp>
    </p:spTree>
    <p:extLst>
      <p:ext uri="{BB962C8B-B14F-4D97-AF65-F5344CB8AC3E}">
        <p14:creationId xmlns:p14="http://schemas.microsoft.com/office/powerpoint/2010/main" val="951496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294836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Amaçlı İletişim Evresi</a:t>
            </a:r>
            <a:endParaRPr lang="tr-TR" dirty="0"/>
          </a:p>
        </p:txBody>
      </p:sp>
      <p:sp>
        <p:nvSpPr>
          <p:cNvPr id="2" name="İçerik Yer Tutucusu 1"/>
          <p:cNvSpPr>
            <a:spLocks noGrp="1"/>
          </p:cNvSpPr>
          <p:nvPr>
            <p:ph idx="1"/>
          </p:nvPr>
        </p:nvSpPr>
        <p:spPr/>
        <p:txBody>
          <a:bodyPr/>
          <a:lstStyle/>
          <a:p>
            <a:r>
              <a:rPr lang="tr-TR" dirty="0" smtClean="0"/>
              <a:t>Diğer geleneksel jestler,</a:t>
            </a:r>
          </a:p>
          <a:p>
            <a:r>
              <a:rPr lang="tr-TR" dirty="0" smtClean="0"/>
              <a:t>Bay bay</a:t>
            </a:r>
          </a:p>
          <a:p>
            <a:r>
              <a:rPr lang="tr-TR" dirty="0" smtClean="0"/>
              <a:t>Bitti </a:t>
            </a:r>
          </a:p>
          <a:p>
            <a:r>
              <a:rPr lang="tr-TR" dirty="0" smtClean="0"/>
              <a:t>Yok vb.</a:t>
            </a:r>
            <a:endParaRPr lang="tr-TR" dirty="0"/>
          </a:p>
        </p:txBody>
      </p:sp>
    </p:spTree>
    <p:extLst>
      <p:ext uri="{BB962C8B-B14F-4D97-AF65-F5344CB8AC3E}">
        <p14:creationId xmlns:p14="http://schemas.microsoft.com/office/powerpoint/2010/main" val="4643662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lstStyle/>
          <a:p>
            <a:r>
              <a:rPr lang="tr-TR" dirty="0" smtClean="0"/>
              <a:t>Jest ve seslerle ifade edilen istekler artık sözcüklerle ifade edilir.</a:t>
            </a:r>
          </a:p>
          <a:p>
            <a:r>
              <a:rPr lang="tr-TR" dirty="0" smtClean="0"/>
              <a:t>Bağlama özgü istekler ifade edilmeye başlanması,</a:t>
            </a:r>
          </a:p>
          <a:p>
            <a:pPr>
              <a:buFont typeface="Wingdings" panose="05000000000000000000" pitchFamily="2" charset="2"/>
              <a:buChar char="ü"/>
            </a:pPr>
            <a:r>
              <a:rPr lang="tr-TR" dirty="0" smtClean="0"/>
              <a:t>Bilgi talep etme</a:t>
            </a:r>
          </a:p>
          <a:p>
            <a:pPr>
              <a:buFont typeface="Wingdings" panose="05000000000000000000" pitchFamily="2" charset="2"/>
              <a:buChar char="ü"/>
            </a:pPr>
            <a:r>
              <a:rPr lang="tr-TR" dirty="0" smtClean="0"/>
              <a:t>Cevaplama</a:t>
            </a:r>
          </a:p>
          <a:p>
            <a:pPr>
              <a:buFont typeface="Wingdings" panose="05000000000000000000" pitchFamily="2" charset="2"/>
              <a:buChar char="ü"/>
            </a:pPr>
            <a:r>
              <a:rPr lang="tr-TR" dirty="0" smtClean="0"/>
              <a:t>onaylama</a:t>
            </a:r>
            <a:endParaRPr lang="tr-TR" dirty="0"/>
          </a:p>
        </p:txBody>
      </p:sp>
    </p:spTree>
    <p:extLst>
      <p:ext uri="{BB962C8B-B14F-4D97-AF65-F5344CB8AC3E}">
        <p14:creationId xmlns:p14="http://schemas.microsoft.com/office/powerpoint/2010/main" val="3337853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İfade Edici Dil Becerileri</a:t>
            </a:r>
            <a:endParaRPr lang="tr-TR" dirty="0"/>
          </a:p>
        </p:txBody>
      </p:sp>
      <p:sp>
        <p:nvSpPr>
          <p:cNvPr id="2" name="İçerik Yer Tutucusu 1"/>
          <p:cNvSpPr>
            <a:spLocks noGrp="1"/>
          </p:cNvSpPr>
          <p:nvPr>
            <p:ph idx="1"/>
          </p:nvPr>
        </p:nvSpPr>
        <p:spPr/>
        <p:txBody>
          <a:bodyPr>
            <a:normAutofit lnSpcReduction="10000"/>
          </a:bodyPr>
          <a:lstStyle/>
          <a:p>
            <a:r>
              <a:rPr lang="tr-TR" dirty="0" smtClean="0"/>
              <a:t>İfade edici sözcük dağarcığı yavaş bir şekilde gelişmeye başlar.</a:t>
            </a:r>
          </a:p>
          <a:p>
            <a:pPr>
              <a:buFont typeface="Wingdings" panose="05000000000000000000" pitchFamily="2" charset="2"/>
              <a:buChar char="ü"/>
            </a:pPr>
            <a:r>
              <a:rPr lang="tr-TR" dirty="0" smtClean="0"/>
              <a:t>12 ay:1-3 sözcük</a:t>
            </a:r>
          </a:p>
          <a:p>
            <a:pPr>
              <a:buFont typeface="Wingdings" panose="05000000000000000000" pitchFamily="2" charset="2"/>
              <a:buChar char="ü"/>
            </a:pPr>
            <a:r>
              <a:rPr lang="tr-TR" dirty="0" smtClean="0"/>
              <a:t>15 ay:10 sözcük</a:t>
            </a:r>
          </a:p>
          <a:p>
            <a:pPr>
              <a:buFont typeface="Wingdings" panose="05000000000000000000" pitchFamily="2" charset="2"/>
              <a:buChar char="ü"/>
            </a:pPr>
            <a:r>
              <a:rPr lang="tr-TR" dirty="0" smtClean="0"/>
              <a:t>18 ay:50-100 sözcük</a:t>
            </a:r>
          </a:p>
          <a:p>
            <a:pPr>
              <a:buFont typeface="Wingdings" panose="05000000000000000000" pitchFamily="2" charset="2"/>
              <a:buChar char="ü"/>
            </a:pPr>
            <a:r>
              <a:rPr lang="tr-TR" dirty="0" smtClean="0"/>
              <a:t>İlk sözcük birleştirmeler başlar.</a:t>
            </a:r>
          </a:p>
          <a:p>
            <a:pPr>
              <a:buFont typeface="Wingdings" panose="05000000000000000000" pitchFamily="2" charset="2"/>
              <a:buChar char="ü"/>
            </a:pPr>
            <a:r>
              <a:rPr lang="tr-TR" dirty="0" smtClean="0"/>
              <a:t>24 ay:300 sözcük(+/- 150)</a:t>
            </a:r>
          </a:p>
          <a:p>
            <a:r>
              <a:rPr lang="tr-TR" dirty="0" smtClean="0"/>
              <a:t>Alıcı dile ait sözcük dağarcığı daha geniştir.15. ayda 50 sözcük anlayabilirler.</a:t>
            </a:r>
            <a:endParaRPr lang="tr-TR" dirty="0"/>
          </a:p>
        </p:txBody>
      </p:sp>
    </p:spTree>
    <p:extLst>
      <p:ext uri="{BB962C8B-B14F-4D97-AF65-F5344CB8AC3E}">
        <p14:creationId xmlns:p14="http://schemas.microsoft.com/office/powerpoint/2010/main" val="9103818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sz="3600" b="1" i="1" dirty="0">
                <a:solidFill>
                  <a:srgbClr val="895D1D"/>
                </a:solidFill>
              </a:rPr>
              <a:t>Normal Dil Ve Konuşma Gelişimi</a:t>
            </a:r>
            <a:endParaRPr lang="tr-TR" dirty="0"/>
          </a:p>
        </p:txBody>
      </p:sp>
      <p:sp>
        <p:nvSpPr>
          <p:cNvPr id="2" name="İçerik Yer Tutucusu 1"/>
          <p:cNvSpPr>
            <a:spLocks noGrp="1"/>
          </p:cNvSpPr>
          <p:nvPr>
            <p:ph idx="1"/>
          </p:nvPr>
        </p:nvSpPr>
        <p:spPr/>
        <p:txBody>
          <a:bodyPr/>
          <a:lstStyle/>
          <a:p>
            <a:r>
              <a:rPr lang="tr-TR" dirty="0"/>
              <a:t>Çocuklar 2 yaşından önce dilbilgisini sözcüklerle birlikte jest-mimik gibi işaretleri kullanarak gerçekleştirmektedir. </a:t>
            </a:r>
            <a:endParaRPr lang="tr-TR" dirty="0" smtClean="0"/>
          </a:p>
          <a:p>
            <a:r>
              <a:rPr lang="tr-TR" dirty="0"/>
              <a:t>4-5 yaşına gelindiğinde artık çocuklar bir yetişkine isteklerini, ihtiyaçlarını, ilgilerini uzun ve karmaşık cümlelerle zorlanmadan ifade edebilmekte ve çevresinde duyduğu şeylerin çoğunu rahatlıkla anlayabilmektedir</a:t>
            </a:r>
            <a:r>
              <a:rPr lang="tr-TR" dirty="0" smtClean="0"/>
              <a:t>.</a:t>
            </a:r>
          </a:p>
          <a:p>
            <a:pPr marL="0" indent="0">
              <a:buNone/>
            </a:pPr>
            <a:r>
              <a:rPr lang="tr-TR" dirty="0" err="1" smtClean="0">
                <a:solidFill>
                  <a:srgbClr val="FF0000"/>
                </a:solidFill>
              </a:rPr>
              <a:t>Bknz:jargon</a:t>
            </a:r>
            <a:r>
              <a:rPr lang="tr-TR" dirty="0" smtClean="0">
                <a:solidFill>
                  <a:srgbClr val="FF0000"/>
                </a:solidFill>
              </a:rPr>
              <a:t> film</a:t>
            </a:r>
            <a:endParaRPr lang="tr-TR" dirty="0">
              <a:solidFill>
                <a:srgbClr val="FF0000"/>
              </a:solidFill>
            </a:endParaRPr>
          </a:p>
        </p:txBody>
      </p:sp>
    </p:spTree>
    <p:extLst>
      <p:ext uri="{BB962C8B-B14F-4D97-AF65-F5344CB8AC3E}">
        <p14:creationId xmlns:p14="http://schemas.microsoft.com/office/powerpoint/2010/main" val="23961997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2" name="İçerik Yer Tutucusu 1"/>
          <p:cNvSpPr>
            <a:spLocks noGrp="1"/>
          </p:cNvSpPr>
          <p:nvPr>
            <p:ph idx="1"/>
          </p:nvPr>
        </p:nvSpPr>
        <p:spPr/>
        <p:txBody>
          <a:bodyPr/>
          <a:lstStyle/>
          <a:p>
            <a:r>
              <a:rPr lang="tr-TR" dirty="0" smtClean="0"/>
              <a:t>Ortalama 4 yaş çocuğunun anlaşılırlığı %100 </a:t>
            </a:r>
            <a:r>
              <a:rPr lang="tr-TR" dirty="0" err="1" smtClean="0"/>
              <a:t>dür.Az</a:t>
            </a:r>
            <a:r>
              <a:rPr lang="tr-TR" dirty="0" smtClean="0"/>
              <a:t> sayıda gramer hataları </a:t>
            </a:r>
            <a:r>
              <a:rPr lang="tr-TR" dirty="0" err="1" smtClean="0"/>
              <a:t>vardır.Konuşma</a:t>
            </a:r>
            <a:r>
              <a:rPr lang="tr-TR" dirty="0" smtClean="0"/>
              <a:t> hataları devam edebilir(-s, -l, -r ses hataları en son düzelir.)</a:t>
            </a:r>
          </a:p>
          <a:p>
            <a:r>
              <a:rPr lang="tr-TR" dirty="0" smtClean="0"/>
              <a:t>Okula başlamış bir çocuğun sözcük dağarcığı 6000 kelimedir.</a:t>
            </a:r>
          </a:p>
          <a:p>
            <a:pPr marL="0" indent="0">
              <a:buNone/>
            </a:pPr>
            <a:endParaRPr lang="tr-TR" dirty="0"/>
          </a:p>
        </p:txBody>
      </p:sp>
    </p:spTree>
    <p:extLst>
      <p:ext uri="{BB962C8B-B14F-4D97-AF65-F5344CB8AC3E}">
        <p14:creationId xmlns:p14="http://schemas.microsoft.com/office/powerpoint/2010/main" val="33223993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08914545"/>
              </p:ext>
            </p:extLst>
          </p:nvPr>
        </p:nvGraphicFramePr>
        <p:xfrm>
          <a:off x="931334" y="2247901"/>
          <a:ext cx="10329334" cy="3197325"/>
        </p:xfrm>
        <a:graphic>
          <a:graphicData uri="http://schemas.openxmlformats.org/drawingml/2006/table">
            <a:tbl>
              <a:tblPr firstRow="1" bandRow="1">
                <a:tableStyleId>{5C22544A-7EE6-4342-B048-85BDC9FD1C3A}</a:tableStyleId>
              </a:tblPr>
              <a:tblGrid>
                <a:gridCol w="5164667"/>
                <a:gridCol w="5164667"/>
              </a:tblGrid>
              <a:tr h="639465">
                <a:tc>
                  <a:txBody>
                    <a:bodyPr/>
                    <a:lstStyle/>
                    <a:p>
                      <a:pPr algn="ctr"/>
                      <a:r>
                        <a:rPr lang="tr-TR" dirty="0" smtClean="0"/>
                        <a:t>YAŞ</a:t>
                      </a:r>
                      <a:endParaRPr lang="tr-TR" dirty="0"/>
                    </a:p>
                  </a:txBody>
                  <a:tcPr marL="121920" marR="121920"/>
                </a:tc>
                <a:tc>
                  <a:txBody>
                    <a:bodyPr/>
                    <a:lstStyle/>
                    <a:p>
                      <a:pPr algn="ctr"/>
                      <a:r>
                        <a:rPr lang="tr-TR" dirty="0" smtClean="0"/>
                        <a:t>SESLER</a:t>
                      </a:r>
                      <a:endParaRPr lang="tr-TR" dirty="0"/>
                    </a:p>
                  </a:txBody>
                  <a:tcPr marL="121920" marR="121920"/>
                </a:tc>
              </a:tr>
              <a:tr h="639465">
                <a:tc>
                  <a:txBody>
                    <a:bodyPr/>
                    <a:lstStyle/>
                    <a:p>
                      <a:r>
                        <a:rPr lang="tr-TR" dirty="0" smtClean="0"/>
                        <a:t>1yaş</a:t>
                      </a:r>
                      <a:r>
                        <a:rPr lang="tr-TR" baseline="0" dirty="0" smtClean="0"/>
                        <a:t> 6 ay-2 yaş 11 ay</a:t>
                      </a:r>
                      <a:endParaRPr lang="tr-TR" dirty="0"/>
                    </a:p>
                  </a:txBody>
                  <a:tcPr marL="121920" marR="121920"/>
                </a:tc>
                <a:tc>
                  <a:txBody>
                    <a:bodyPr/>
                    <a:lstStyle/>
                    <a:p>
                      <a:r>
                        <a:rPr lang="tr-TR" dirty="0" err="1" smtClean="0"/>
                        <a:t>b,d,t,k,m,n,y</a:t>
                      </a:r>
                      <a:endParaRPr lang="tr-TR" dirty="0"/>
                    </a:p>
                  </a:txBody>
                  <a:tcPr marL="121920" marR="121920"/>
                </a:tc>
              </a:tr>
              <a:tr h="639465">
                <a:tc>
                  <a:txBody>
                    <a:bodyPr/>
                    <a:lstStyle/>
                    <a:p>
                      <a:r>
                        <a:rPr lang="tr-TR" dirty="0" smtClean="0"/>
                        <a:t>3 yaş-3 yaş 11 ay</a:t>
                      </a:r>
                      <a:endParaRPr lang="tr-TR" dirty="0"/>
                    </a:p>
                  </a:txBody>
                  <a:tcPr marL="121920" marR="121920"/>
                </a:tc>
                <a:tc>
                  <a:txBody>
                    <a:bodyPr/>
                    <a:lstStyle/>
                    <a:p>
                      <a:r>
                        <a:rPr lang="tr-TR" dirty="0" err="1" smtClean="0"/>
                        <a:t>p,t,g,k,n,ş,c,ç,l,y,v,f,s,z,j,h,r</a:t>
                      </a:r>
                      <a:endParaRPr lang="tr-TR" dirty="0"/>
                    </a:p>
                  </a:txBody>
                  <a:tcPr marL="121920" marR="121920"/>
                </a:tc>
              </a:tr>
              <a:tr h="639465">
                <a:tc>
                  <a:txBody>
                    <a:bodyPr/>
                    <a:lstStyle/>
                    <a:p>
                      <a:r>
                        <a:rPr lang="tr-TR" dirty="0" smtClean="0"/>
                        <a:t>4 yaş-4 yaş 11 ay</a:t>
                      </a:r>
                      <a:endParaRPr lang="tr-TR" dirty="0"/>
                    </a:p>
                  </a:txBody>
                  <a:tcPr marL="121920" marR="121920"/>
                </a:tc>
                <a:tc>
                  <a:txBody>
                    <a:bodyPr/>
                    <a:lstStyle/>
                    <a:p>
                      <a:r>
                        <a:rPr lang="tr-TR" dirty="0" err="1" smtClean="0"/>
                        <a:t>f,v,z,l,h,r,ğ</a:t>
                      </a:r>
                      <a:endParaRPr lang="tr-TR" dirty="0"/>
                    </a:p>
                  </a:txBody>
                  <a:tcPr marL="121920" marR="121920"/>
                </a:tc>
              </a:tr>
              <a:tr h="639465">
                <a:tc>
                  <a:txBody>
                    <a:bodyPr/>
                    <a:lstStyle/>
                    <a:p>
                      <a:r>
                        <a:rPr lang="tr-TR" dirty="0" smtClean="0"/>
                        <a:t>5 yaş-6 yaş 11 ay</a:t>
                      </a:r>
                      <a:endParaRPr lang="tr-TR" dirty="0"/>
                    </a:p>
                  </a:txBody>
                  <a:tcPr marL="121920" marR="121920"/>
                </a:tc>
                <a:tc>
                  <a:txBody>
                    <a:bodyPr/>
                    <a:lstStyle/>
                    <a:p>
                      <a:r>
                        <a:rPr lang="tr-TR" dirty="0" smtClean="0"/>
                        <a:t>r</a:t>
                      </a:r>
                      <a:endParaRPr lang="tr-TR" dirty="0"/>
                    </a:p>
                  </a:txBody>
                  <a:tcPr marL="121920" marR="121920"/>
                </a:tc>
              </a:tr>
            </a:tbl>
          </a:graphicData>
        </a:graphic>
      </p:graphicFrame>
    </p:spTree>
    <p:extLst>
      <p:ext uri="{BB962C8B-B14F-4D97-AF65-F5344CB8AC3E}">
        <p14:creationId xmlns:p14="http://schemas.microsoft.com/office/powerpoint/2010/main" val="23903122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4000" b="1" dirty="0" smtClean="0"/>
              <a:t>Sorular ve ortalama öğrenme zamanları</a:t>
            </a:r>
            <a:endParaRPr lang="tr-TR" sz="40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69406151"/>
              </p:ext>
            </p:extLst>
          </p:nvPr>
        </p:nvGraphicFramePr>
        <p:xfrm>
          <a:off x="931334" y="2247900"/>
          <a:ext cx="10329332" cy="2837284"/>
        </p:xfrm>
        <a:graphic>
          <a:graphicData uri="http://schemas.openxmlformats.org/drawingml/2006/table">
            <a:tbl>
              <a:tblPr firstRow="1" bandRow="1">
                <a:tableStyleId>{F5AB1C69-6EDB-4FF4-983F-18BD219EF322}</a:tableStyleId>
              </a:tblPr>
              <a:tblGrid>
                <a:gridCol w="2582333"/>
                <a:gridCol w="2582333"/>
                <a:gridCol w="2582333"/>
                <a:gridCol w="2582333"/>
              </a:tblGrid>
              <a:tr h="1418642">
                <a:tc>
                  <a:txBody>
                    <a:bodyPr/>
                    <a:lstStyle/>
                    <a:p>
                      <a:pPr algn="ctr"/>
                      <a:r>
                        <a:rPr lang="tr-TR" dirty="0" smtClean="0"/>
                        <a:t>Ne?</a:t>
                      </a:r>
                    </a:p>
                    <a:p>
                      <a:pPr algn="ctr"/>
                      <a:endParaRPr lang="tr-TR" dirty="0" smtClean="0"/>
                    </a:p>
                    <a:p>
                      <a:pPr algn="ctr"/>
                      <a:r>
                        <a:rPr lang="tr-TR" dirty="0" smtClean="0"/>
                        <a:t>2 yaş</a:t>
                      </a:r>
                      <a:endParaRPr lang="tr-TR" dirty="0"/>
                    </a:p>
                  </a:txBody>
                  <a:tcPr marL="121920" marR="121920"/>
                </a:tc>
                <a:tc>
                  <a:txBody>
                    <a:bodyPr/>
                    <a:lstStyle/>
                    <a:p>
                      <a:pPr algn="ctr"/>
                      <a:r>
                        <a:rPr lang="tr-TR" dirty="0" smtClean="0"/>
                        <a:t>Nerede?</a:t>
                      </a:r>
                    </a:p>
                    <a:p>
                      <a:pPr algn="ctr"/>
                      <a:endParaRPr lang="tr-TR" dirty="0" smtClean="0"/>
                    </a:p>
                    <a:p>
                      <a:pPr algn="ctr"/>
                      <a:r>
                        <a:rPr lang="tr-TR" dirty="0" smtClean="0"/>
                        <a:t>2 yaş6 ay</a:t>
                      </a:r>
                      <a:endParaRPr lang="tr-TR" dirty="0"/>
                    </a:p>
                  </a:txBody>
                  <a:tcPr marL="121920" marR="121920"/>
                </a:tc>
                <a:tc>
                  <a:txBody>
                    <a:bodyPr/>
                    <a:lstStyle/>
                    <a:p>
                      <a:pPr algn="ctr"/>
                      <a:r>
                        <a:rPr lang="tr-TR" dirty="0" smtClean="0"/>
                        <a:t>Kim?</a:t>
                      </a:r>
                    </a:p>
                    <a:p>
                      <a:pPr algn="ctr"/>
                      <a:endParaRPr lang="tr-TR" dirty="0" smtClean="0"/>
                    </a:p>
                    <a:p>
                      <a:pPr algn="ctr"/>
                      <a:r>
                        <a:rPr lang="tr-TR" dirty="0" smtClean="0"/>
                        <a:t>3 yaş</a:t>
                      </a:r>
                      <a:endParaRPr lang="tr-TR" dirty="0"/>
                    </a:p>
                  </a:txBody>
                  <a:tcPr marL="121920" marR="121920"/>
                </a:tc>
                <a:tc>
                  <a:txBody>
                    <a:bodyPr/>
                    <a:lstStyle/>
                    <a:p>
                      <a:pPr algn="ctr"/>
                      <a:r>
                        <a:rPr lang="tr-TR" dirty="0" smtClean="0"/>
                        <a:t>Kimin?</a:t>
                      </a:r>
                    </a:p>
                    <a:p>
                      <a:pPr algn="ctr"/>
                      <a:endParaRPr lang="tr-TR" dirty="0" smtClean="0"/>
                    </a:p>
                    <a:p>
                      <a:pPr algn="ctr"/>
                      <a:r>
                        <a:rPr lang="tr-TR" dirty="0" smtClean="0"/>
                        <a:t>3 yaş</a:t>
                      </a:r>
                      <a:endParaRPr lang="tr-TR" dirty="0"/>
                    </a:p>
                  </a:txBody>
                  <a:tcPr marL="121920" marR="121920"/>
                </a:tc>
              </a:tr>
              <a:tr h="1418642">
                <a:tc>
                  <a:txBody>
                    <a:bodyPr/>
                    <a:lstStyle/>
                    <a:p>
                      <a:pPr algn="ctr"/>
                      <a:r>
                        <a:rPr lang="tr-TR" dirty="0" smtClean="0"/>
                        <a:t>Neden?</a:t>
                      </a:r>
                    </a:p>
                    <a:p>
                      <a:pPr algn="ctr"/>
                      <a:endParaRPr lang="tr-TR" dirty="0" smtClean="0"/>
                    </a:p>
                    <a:p>
                      <a:pPr algn="ctr"/>
                      <a:r>
                        <a:rPr lang="tr-TR" dirty="0" smtClean="0"/>
                        <a:t>3 yaş</a:t>
                      </a:r>
                      <a:endParaRPr lang="tr-TR" dirty="0"/>
                    </a:p>
                  </a:txBody>
                  <a:tcPr marL="121920" marR="121920"/>
                </a:tc>
                <a:tc>
                  <a:txBody>
                    <a:bodyPr/>
                    <a:lstStyle/>
                    <a:p>
                      <a:pPr algn="ctr"/>
                      <a:r>
                        <a:rPr lang="tr-TR" dirty="0" smtClean="0"/>
                        <a:t>Kaç tane?</a:t>
                      </a:r>
                    </a:p>
                    <a:p>
                      <a:pPr algn="ctr"/>
                      <a:endParaRPr lang="tr-TR" dirty="0" smtClean="0"/>
                    </a:p>
                    <a:p>
                      <a:pPr algn="ctr"/>
                      <a:r>
                        <a:rPr lang="tr-TR" dirty="0" smtClean="0"/>
                        <a:t>3 yaş</a:t>
                      </a:r>
                      <a:endParaRPr lang="tr-TR" dirty="0"/>
                    </a:p>
                  </a:txBody>
                  <a:tcPr marL="121920" marR="121920"/>
                </a:tc>
                <a:tc>
                  <a:txBody>
                    <a:bodyPr/>
                    <a:lstStyle/>
                    <a:p>
                      <a:pPr algn="ctr"/>
                      <a:r>
                        <a:rPr lang="tr-TR" dirty="0" smtClean="0"/>
                        <a:t>Nasıl?</a:t>
                      </a:r>
                    </a:p>
                    <a:p>
                      <a:pPr algn="ctr"/>
                      <a:endParaRPr lang="tr-TR" dirty="0" smtClean="0"/>
                    </a:p>
                    <a:p>
                      <a:pPr algn="ctr"/>
                      <a:r>
                        <a:rPr lang="tr-TR" dirty="0" smtClean="0"/>
                        <a:t>3 yaş 6 ay</a:t>
                      </a:r>
                      <a:endParaRPr lang="tr-TR" dirty="0"/>
                    </a:p>
                  </a:txBody>
                  <a:tcPr marL="121920" marR="121920"/>
                </a:tc>
                <a:tc>
                  <a:txBody>
                    <a:bodyPr/>
                    <a:lstStyle/>
                    <a:p>
                      <a:pPr algn="ctr"/>
                      <a:r>
                        <a:rPr lang="tr-TR" dirty="0" smtClean="0"/>
                        <a:t>Ne zaman?</a:t>
                      </a:r>
                    </a:p>
                    <a:p>
                      <a:pPr algn="ctr"/>
                      <a:endParaRPr lang="tr-TR" dirty="0" smtClean="0"/>
                    </a:p>
                    <a:p>
                      <a:pPr algn="ctr"/>
                      <a:r>
                        <a:rPr lang="tr-TR" dirty="0" smtClean="0"/>
                        <a:t>4 yaş</a:t>
                      </a:r>
                      <a:endParaRPr lang="tr-TR" dirty="0"/>
                    </a:p>
                  </a:txBody>
                  <a:tcPr marL="121920" marR="121920"/>
                </a:tc>
              </a:tr>
            </a:tbl>
          </a:graphicData>
        </a:graphic>
      </p:graphicFrame>
    </p:spTree>
    <p:extLst>
      <p:ext uri="{BB962C8B-B14F-4D97-AF65-F5344CB8AC3E}">
        <p14:creationId xmlns:p14="http://schemas.microsoft.com/office/powerpoint/2010/main" val="32132277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597878" y="361706"/>
            <a:ext cx="11055351" cy="1600200"/>
          </a:xfrm>
        </p:spPr>
        <p:txBody>
          <a:bodyPr/>
          <a:lstStyle/>
          <a:p>
            <a:r>
              <a:rPr lang="tr-TR" altLang="tr-TR" sz="4000" b="1" i="1" dirty="0" err="1" smtClean="0">
                <a:latin typeface="Calibri" panose="020F0502020204030204" pitchFamily="34" charset="0"/>
              </a:rPr>
              <a:t>BaşlIca</a:t>
            </a:r>
            <a:r>
              <a:rPr lang="tr-TR" altLang="tr-TR" sz="4000" b="1" i="1" dirty="0" smtClean="0">
                <a:latin typeface="Calibri" panose="020F0502020204030204" pitchFamily="34" charset="0"/>
              </a:rPr>
              <a:t> Dil ve konuşma </a:t>
            </a:r>
            <a:r>
              <a:rPr lang="tr-TR" altLang="tr-TR" sz="4000" b="1" i="1" dirty="0" err="1" smtClean="0">
                <a:latin typeface="Calibri" panose="020F0502020204030204" pitchFamily="34" charset="0"/>
              </a:rPr>
              <a:t>bozukluklarI</a:t>
            </a:r>
            <a:endParaRPr lang="tr-TR" altLang="tr-TR" sz="4000" b="1" i="1" dirty="0" smtClean="0">
              <a:latin typeface="Calibri" panose="020F0502020204030204" pitchFamily="34" charset="0"/>
            </a:endParaRPr>
          </a:p>
        </p:txBody>
      </p:sp>
      <p:sp>
        <p:nvSpPr>
          <p:cNvPr id="4099" name="Rectangle 3"/>
          <p:cNvSpPr>
            <a:spLocks noGrp="1" noRot="1" noChangeArrowheads="1"/>
          </p:cNvSpPr>
          <p:nvPr>
            <p:ph idx="1"/>
          </p:nvPr>
        </p:nvSpPr>
        <p:spPr>
          <a:xfrm>
            <a:off x="1117600" y="2133600"/>
            <a:ext cx="10676467" cy="3962400"/>
          </a:xfrm>
        </p:spPr>
        <p:txBody>
          <a:bodyPr>
            <a:normAutofit/>
          </a:bodyPr>
          <a:lstStyle/>
          <a:p>
            <a:pPr marL="0" lvl="0" indent="0">
              <a:lnSpc>
                <a:spcPct val="80000"/>
              </a:lnSpc>
              <a:buNone/>
            </a:pPr>
            <a:r>
              <a:rPr lang="tr-TR" sz="3600" b="1" i="1" u="sng" dirty="0" smtClean="0"/>
              <a:t>Artikülasyon </a:t>
            </a:r>
            <a:r>
              <a:rPr lang="tr-TR" sz="3600" b="1" i="1" u="sng" dirty="0"/>
              <a:t>(</a:t>
            </a:r>
            <a:r>
              <a:rPr lang="tr-TR" sz="3600" b="1" i="1" u="sng" dirty="0" err="1"/>
              <a:t>Sesletim</a:t>
            </a:r>
            <a:r>
              <a:rPr lang="tr-TR" sz="3600" b="1" i="1" u="sng" dirty="0"/>
              <a:t>) </a:t>
            </a:r>
            <a:r>
              <a:rPr lang="tr-TR" sz="3600" b="1" i="1" u="sng" dirty="0" smtClean="0"/>
              <a:t>bozuklukları</a:t>
            </a:r>
            <a:endParaRPr lang="tr-TR" sz="3600" dirty="0" smtClean="0"/>
          </a:p>
          <a:p>
            <a:pPr marL="0" lvl="0" indent="0">
              <a:lnSpc>
                <a:spcPct val="80000"/>
              </a:lnSpc>
              <a:buNone/>
            </a:pPr>
            <a:r>
              <a:rPr lang="tr-TR" sz="3600" dirty="0" smtClean="0"/>
              <a:t>Bireyin </a:t>
            </a:r>
            <a:r>
              <a:rPr lang="tr-TR" sz="3600" dirty="0"/>
              <a:t>konuşmada yer alan organlarının ardışık uyumlu hareketleriyle belirli bir dile ait konuşma seslerini doğru telaffuz etme becerisidir. </a:t>
            </a:r>
          </a:p>
          <a:p>
            <a:pPr marL="0" indent="0">
              <a:lnSpc>
                <a:spcPct val="80000"/>
              </a:lnSpc>
              <a:buNone/>
            </a:pPr>
            <a:r>
              <a:rPr lang="tr-TR" sz="3600" dirty="0"/>
              <a:t>Artikülasyon bozuklukları, konuşmada yer alan organların şekillendirilememesinden kaynaklanmaktadır. </a:t>
            </a:r>
          </a:p>
          <a:p>
            <a:pPr marL="0" indent="0">
              <a:lnSpc>
                <a:spcPct val="80000"/>
              </a:lnSpc>
              <a:buNone/>
            </a:pPr>
            <a:r>
              <a:rPr lang="tr-TR" sz="3600" b="1" dirty="0">
                <a:solidFill>
                  <a:srgbClr val="FF0000"/>
                </a:solidFill>
              </a:rPr>
              <a:t>Artikülasyon bozukluğu  bir konuşma bozukluğudur.</a:t>
            </a:r>
            <a:endParaRPr lang="tr-TR" sz="3600" dirty="0">
              <a:solidFill>
                <a:srgbClr val="FF0000"/>
              </a:solidFill>
            </a:endParaRPr>
          </a:p>
          <a:p>
            <a:pPr marL="0" indent="0">
              <a:lnSpc>
                <a:spcPct val="80000"/>
              </a:lnSpc>
              <a:buNone/>
            </a:pPr>
            <a:endParaRPr lang="tr-TR" altLang="tr-TR" sz="3500" dirty="0" smtClean="0">
              <a:latin typeface="Calibri" panose="020F0502020204030204" pitchFamily="34" charset="0"/>
            </a:endParaRPr>
          </a:p>
        </p:txBody>
      </p:sp>
    </p:spTree>
    <p:extLst>
      <p:ext uri="{BB962C8B-B14F-4D97-AF65-F5344CB8AC3E}">
        <p14:creationId xmlns:p14="http://schemas.microsoft.com/office/powerpoint/2010/main" val="2104950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b="1" i="1" u="sng" dirty="0"/>
              <a:t>Fonolojik  (</a:t>
            </a:r>
            <a:r>
              <a:rPr lang="tr-TR" b="1" i="1" u="sng" dirty="0" err="1"/>
              <a:t>Sesbilgisel</a:t>
            </a:r>
            <a:r>
              <a:rPr lang="tr-TR" b="1" i="1" u="sng" dirty="0"/>
              <a:t> )</a:t>
            </a:r>
            <a:r>
              <a:rPr lang="tr-TR" b="1" i="1" u="sng" dirty="0" smtClean="0"/>
              <a:t>Gelişim</a:t>
            </a:r>
            <a:r>
              <a:rPr lang="tr-TR" b="1" dirty="0"/>
              <a:t> </a:t>
            </a:r>
            <a:r>
              <a:rPr lang="tr-TR" b="1" dirty="0" smtClean="0"/>
              <a:t> </a:t>
            </a:r>
          </a:p>
          <a:p>
            <a:r>
              <a:rPr lang="tr-TR" sz="2800" dirty="0" smtClean="0"/>
              <a:t>Gelişim </a:t>
            </a:r>
            <a:r>
              <a:rPr lang="tr-TR" sz="2800" dirty="0"/>
              <a:t>süreci içinde  çocuklar yetişkin ses sistemini öğrenirken, pek çok hata yaparlar</a:t>
            </a:r>
            <a:r>
              <a:rPr lang="tr-TR" sz="2800" b="1" dirty="0"/>
              <a:t>. </a:t>
            </a:r>
            <a:r>
              <a:rPr lang="tr-TR" sz="2800" b="1" dirty="0">
                <a:solidFill>
                  <a:srgbClr val="FF0000"/>
                </a:solidFill>
              </a:rPr>
              <a:t>Konuşma seslerinin artikülasyonu gerçekleştirilse de,</a:t>
            </a:r>
            <a:r>
              <a:rPr lang="tr-TR" sz="2800" b="1" dirty="0"/>
              <a:t> </a:t>
            </a:r>
            <a:r>
              <a:rPr lang="tr-TR" sz="2800" dirty="0"/>
              <a:t>hedef sözcükte ses dizimi hatalı yapılır. Kimi zaman seslerin yerleri değiştirilir, kimi zaman atlanır, üretimde değişiklikler gözlenebilir. Fonolojik süreçler, doğal gelişim süreci yaklaşık 4-5 yaşlarında tamamlanır ve bu süreçte çocuklar pek çok hata yaparak yetişkin dil düzeyine erişirler. </a:t>
            </a:r>
            <a:endParaRPr lang="tr-TR" sz="2800" dirty="0" smtClean="0"/>
          </a:p>
          <a:p>
            <a:r>
              <a:rPr lang="tr-TR" sz="2800" b="1" dirty="0">
                <a:solidFill>
                  <a:srgbClr val="FF0000"/>
                </a:solidFill>
              </a:rPr>
              <a:t>Fonolojik bozukluklar bir dil bozukluğudur. </a:t>
            </a:r>
            <a:endParaRPr lang="tr-TR" sz="2800" dirty="0">
              <a:solidFill>
                <a:srgbClr val="FF0000"/>
              </a:solidFill>
            </a:endParaRPr>
          </a:p>
          <a:p>
            <a:r>
              <a:rPr lang="tr-TR" sz="2800" dirty="0" smtClean="0"/>
              <a:t>Fonemlerin </a:t>
            </a:r>
            <a:r>
              <a:rPr lang="tr-TR" sz="2800" dirty="0"/>
              <a:t>o dile ait kurallara uygun dizilememesi durumudur.</a:t>
            </a:r>
          </a:p>
          <a:p>
            <a:endParaRPr lang="tr-TR" sz="2800" dirty="0"/>
          </a:p>
          <a:p>
            <a:endParaRPr lang="tr-TR" dirty="0"/>
          </a:p>
          <a:p>
            <a:endParaRPr lang="tr-TR" dirty="0"/>
          </a:p>
        </p:txBody>
      </p:sp>
    </p:spTree>
    <p:extLst>
      <p:ext uri="{BB962C8B-B14F-4D97-AF65-F5344CB8AC3E}">
        <p14:creationId xmlns:p14="http://schemas.microsoft.com/office/powerpoint/2010/main" val="31424580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483156553"/>
              </p:ext>
            </p:extLst>
          </p:nvPr>
        </p:nvGraphicFramePr>
        <p:xfrm>
          <a:off x="931334" y="2247900"/>
          <a:ext cx="10329335" cy="2175314"/>
        </p:xfrm>
        <a:graphic>
          <a:graphicData uri="http://schemas.openxmlformats.org/drawingml/2006/table">
            <a:tbl>
              <a:tblPr firstRow="1" bandRow="1">
                <a:tableStyleId>{F5AB1C69-6EDB-4FF4-983F-18BD219EF322}</a:tableStyleId>
              </a:tblPr>
              <a:tblGrid>
                <a:gridCol w="2065867"/>
                <a:gridCol w="2065867"/>
                <a:gridCol w="2065867"/>
                <a:gridCol w="2065867"/>
                <a:gridCol w="2065867"/>
              </a:tblGrid>
              <a:tr h="986594">
                <a:tc>
                  <a:txBody>
                    <a:bodyPr/>
                    <a:lstStyle/>
                    <a:p>
                      <a:pPr algn="ctr"/>
                      <a:r>
                        <a:rPr lang="tr-TR" dirty="0" smtClean="0"/>
                        <a:t>2,5</a:t>
                      </a:r>
                    </a:p>
                    <a:p>
                      <a:pPr algn="ctr"/>
                      <a:r>
                        <a:rPr lang="tr-TR" dirty="0" smtClean="0"/>
                        <a:t>Seslerin yerini değiştirme</a:t>
                      </a:r>
                      <a:endParaRPr lang="tr-TR" dirty="0"/>
                    </a:p>
                  </a:txBody>
                  <a:tcPr marL="121920" marR="121920"/>
                </a:tc>
                <a:tc>
                  <a:txBody>
                    <a:bodyPr/>
                    <a:lstStyle/>
                    <a:p>
                      <a:pPr algn="ctr"/>
                      <a:r>
                        <a:rPr lang="tr-TR" dirty="0" smtClean="0"/>
                        <a:t>2,5</a:t>
                      </a:r>
                    </a:p>
                    <a:p>
                      <a:pPr algn="ctr"/>
                      <a:r>
                        <a:rPr lang="tr-TR" dirty="0" err="1" smtClean="0"/>
                        <a:t>sürtünmelileştirme</a:t>
                      </a:r>
                      <a:endParaRPr lang="tr-TR" dirty="0"/>
                    </a:p>
                  </a:txBody>
                  <a:tcPr marL="121920" marR="121920"/>
                </a:tc>
                <a:tc>
                  <a:txBody>
                    <a:bodyPr/>
                    <a:lstStyle/>
                    <a:p>
                      <a:pPr algn="ctr"/>
                      <a:r>
                        <a:rPr lang="tr-TR" dirty="0" smtClean="0"/>
                        <a:t>2,5</a:t>
                      </a:r>
                    </a:p>
                    <a:p>
                      <a:pPr algn="ctr"/>
                      <a:r>
                        <a:rPr lang="tr-TR" dirty="0" err="1" smtClean="0"/>
                        <a:t>artlaştırma</a:t>
                      </a:r>
                      <a:endParaRPr lang="tr-TR" dirty="0"/>
                    </a:p>
                  </a:txBody>
                  <a:tcPr marL="121920" marR="121920"/>
                </a:tc>
                <a:tc>
                  <a:txBody>
                    <a:bodyPr/>
                    <a:lstStyle/>
                    <a:p>
                      <a:pPr algn="ctr"/>
                      <a:r>
                        <a:rPr lang="tr-TR" dirty="0" smtClean="0"/>
                        <a:t>2,5</a:t>
                      </a:r>
                    </a:p>
                    <a:p>
                      <a:pPr algn="ctr"/>
                      <a:r>
                        <a:rPr lang="tr-TR" dirty="0" smtClean="0"/>
                        <a:t>Durak </a:t>
                      </a:r>
                      <a:r>
                        <a:rPr lang="tr-TR" dirty="0" err="1" smtClean="0"/>
                        <a:t>sürtünmelileştirme</a:t>
                      </a:r>
                      <a:endParaRPr lang="tr-TR" dirty="0"/>
                    </a:p>
                  </a:txBody>
                  <a:tcPr marL="121920" marR="121920"/>
                </a:tc>
                <a:tc>
                  <a:txBody>
                    <a:bodyPr/>
                    <a:lstStyle/>
                    <a:p>
                      <a:pPr algn="ctr"/>
                      <a:r>
                        <a:rPr lang="tr-TR" dirty="0" smtClean="0"/>
                        <a:t>3,0</a:t>
                      </a:r>
                    </a:p>
                    <a:p>
                      <a:pPr algn="ctr"/>
                      <a:r>
                        <a:rPr lang="tr-TR" dirty="0" smtClean="0"/>
                        <a:t>Hece yitimi</a:t>
                      </a:r>
                      <a:endParaRPr lang="tr-TR" dirty="0"/>
                    </a:p>
                  </a:txBody>
                  <a:tcPr marL="121920" marR="121920"/>
                </a:tc>
              </a:tr>
              <a:tr h="986594">
                <a:tc>
                  <a:txBody>
                    <a:bodyPr/>
                    <a:lstStyle/>
                    <a:p>
                      <a:r>
                        <a:rPr lang="tr-TR" dirty="0" smtClean="0"/>
                        <a:t>Şapka-</a:t>
                      </a:r>
                      <a:r>
                        <a:rPr lang="tr-TR" dirty="0" err="1" smtClean="0"/>
                        <a:t>şakpa</a:t>
                      </a:r>
                      <a:endParaRPr lang="tr-TR" dirty="0"/>
                    </a:p>
                  </a:txBody>
                  <a:tcPr marL="121920" marR="121920"/>
                </a:tc>
                <a:tc>
                  <a:txBody>
                    <a:bodyPr/>
                    <a:lstStyle/>
                    <a:p>
                      <a:r>
                        <a:rPr lang="tr-TR" dirty="0" smtClean="0"/>
                        <a:t>Bıçak-</a:t>
                      </a:r>
                      <a:r>
                        <a:rPr lang="tr-TR" dirty="0" err="1" smtClean="0"/>
                        <a:t>bışak</a:t>
                      </a:r>
                      <a:endParaRPr lang="tr-TR" dirty="0"/>
                    </a:p>
                  </a:txBody>
                  <a:tcPr marL="121920" marR="121920"/>
                </a:tc>
                <a:tc>
                  <a:txBody>
                    <a:bodyPr/>
                    <a:lstStyle/>
                    <a:p>
                      <a:r>
                        <a:rPr lang="tr-TR" dirty="0" smtClean="0"/>
                        <a:t>Tel-kel</a:t>
                      </a:r>
                      <a:endParaRPr lang="tr-TR" dirty="0"/>
                    </a:p>
                  </a:txBody>
                  <a:tcPr marL="121920" marR="121920"/>
                </a:tc>
                <a:tc>
                  <a:txBody>
                    <a:bodyPr/>
                    <a:lstStyle/>
                    <a:p>
                      <a:r>
                        <a:rPr lang="tr-TR" dirty="0" smtClean="0"/>
                        <a:t>Şişe-</a:t>
                      </a:r>
                      <a:r>
                        <a:rPr lang="tr-TR" dirty="0" err="1" smtClean="0"/>
                        <a:t>çice</a:t>
                      </a:r>
                      <a:endParaRPr lang="tr-TR" dirty="0"/>
                    </a:p>
                  </a:txBody>
                  <a:tcPr marL="121920" marR="121920"/>
                </a:tc>
                <a:tc>
                  <a:txBody>
                    <a:bodyPr/>
                    <a:lstStyle/>
                    <a:p>
                      <a:r>
                        <a:rPr lang="tr-TR" dirty="0" smtClean="0"/>
                        <a:t>Telefon-</a:t>
                      </a:r>
                      <a:r>
                        <a:rPr lang="tr-TR" dirty="0" err="1" smtClean="0"/>
                        <a:t>tefon</a:t>
                      </a:r>
                      <a:endParaRPr lang="tr-TR" dirty="0"/>
                    </a:p>
                  </a:txBody>
                  <a:tcPr marL="121920" marR="121920"/>
                </a:tc>
              </a:tr>
            </a:tbl>
          </a:graphicData>
        </a:graphic>
      </p:graphicFrame>
    </p:spTree>
    <p:extLst>
      <p:ext uri="{BB962C8B-B14F-4D97-AF65-F5344CB8AC3E}">
        <p14:creationId xmlns:p14="http://schemas.microsoft.com/office/powerpoint/2010/main" val="3408419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17324938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76739" y="5310554"/>
            <a:ext cx="11582400" cy="838200"/>
          </a:xfrm>
        </p:spPr>
        <p:txBody>
          <a:bodyPr>
            <a:normAutofit/>
          </a:bodyPr>
          <a:lstStyle/>
          <a:p>
            <a:r>
              <a:rPr lang="tr-TR" sz="1400" dirty="0" err="1" smtClean="0"/>
              <a:t>Bknz:Mavili</a:t>
            </a:r>
            <a:r>
              <a:rPr lang="tr-TR" sz="1400" dirty="0" smtClean="0"/>
              <a:t> çocuk</a:t>
            </a:r>
            <a:endParaRPr lang="tr-TR" sz="14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04169416"/>
              </p:ext>
            </p:extLst>
          </p:nvPr>
        </p:nvGraphicFramePr>
        <p:xfrm>
          <a:off x="623393" y="2348880"/>
          <a:ext cx="10273141" cy="2117204"/>
        </p:xfrm>
        <a:graphic>
          <a:graphicData uri="http://schemas.openxmlformats.org/drawingml/2006/table">
            <a:tbl>
              <a:tblPr firstRow="1" bandRow="1">
                <a:tableStyleId>{F5AB1C69-6EDB-4FF4-983F-18BD219EF322}</a:tableStyleId>
              </a:tblPr>
              <a:tblGrid>
                <a:gridCol w="2115059"/>
                <a:gridCol w="2920795"/>
                <a:gridCol w="2316492"/>
                <a:gridCol w="2920795"/>
              </a:tblGrid>
              <a:tr h="1058602">
                <a:tc>
                  <a:txBody>
                    <a:bodyPr/>
                    <a:lstStyle/>
                    <a:p>
                      <a:r>
                        <a:rPr lang="tr-TR" dirty="0" smtClean="0"/>
                        <a:t>3,0</a:t>
                      </a:r>
                    </a:p>
                    <a:p>
                      <a:r>
                        <a:rPr lang="tr-TR" dirty="0" err="1" smtClean="0"/>
                        <a:t>önleştirme</a:t>
                      </a:r>
                      <a:endParaRPr lang="tr-TR" dirty="0"/>
                    </a:p>
                  </a:txBody>
                  <a:tcPr marL="121920" marR="121920"/>
                </a:tc>
                <a:tc>
                  <a:txBody>
                    <a:bodyPr/>
                    <a:lstStyle/>
                    <a:p>
                      <a:r>
                        <a:rPr lang="tr-TR" dirty="0" smtClean="0"/>
                        <a:t>3, 0</a:t>
                      </a:r>
                    </a:p>
                    <a:p>
                      <a:r>
                        <a:rPr lang="tr-TR" dirty="0" err="1" smtClean="0"/>
                        <a:t>damaksıllaştırma</a:t>
                      </a:r>
                      <a:endParaRPr lang="tr-TR" dirty="0"/>
                    </a:p>
                  </a:txBody>
                  <a:tcPr marL="121920" marR="121920"/>
                </a:tc>
                <a:tc>
                  <a:txBody>
                    <a:bodyPr/>
                    <a:lstStyle/>
                    <a:p>
                      <a:r>
                        <a:rPr lang="tr-TR" dirty="0" smtClean="0"/>
                        <a:t>3,5</a:t>
                      </a:r>
                    </a:p>
                    <a:p>
                      <a:r>
                        <a:rPr lang="tr-TR" dirty="0" smtClean="0"/>
                        <a:t>Benzeşim</a:t>
                      </a:r>
                    </a:p>
                    <a:p>
                      <a:r>
                        <a:rPr lang="tr-TR" dirty="0" smtClean="0"/>
                        <a:t>işlemleri</a:t>
                      </a:r>
                      <a:endParaRPr lang="tr-TR" dirty="0"/>
                    </a:p>
                  </a:txBody>
                  <a:tcPr marL="121920" marR="121920"/>
                </a:tc>
                <a:tc>
                  <a:txBody>
                    <a:bodyPr/>
                    <a:lstStyle/>
                    <a:p>
                      <a:r>
                        <a:rPr lang="tr-TR" dirty="0" smtClean="0"/>
                        <a:t>3,5</a:t>
                      </a:r>
                    </a:p>
                    <a:p>
                      <a:r>
                        <a:rPr lang="tr-TR" dirty="0" err="1" smtClean="0"/>
                        <a:t>Ötümlüleştirme-ötümsüzleştirme</a:t>
                      </a:r>
                      <a:endParaRPr lang="tr-TR" dirty="0"/>
                    </a:p>
                  </a:txBody>
                  <a:tcPr marL="121920" marR="121920"/>
                </a:tc>
              </a:tr>
              <a:tr h="1058602">
                <a:tc>
                  <a:txBody>
                    <a:bodyPr/>
                    <a:lstStyle/>
                    <a:p>
                      <a:r>
                        <a:rPr lang="tr-TR" dirty="0" smtClean="0"/>
                        <a:t>Kuş-tuş</a:t>
                      </a:r>
                      <a:endParaRPr lang="tr-TR" dirty="0"/>
                    </a:p>
                  </a:txBody>
                  <a:tcPr marL="121920" marR="121920"/>
                </a:tc>
                <a:tc>
                  <a:txBody>
                    <a:bodyPr/>
                    <a:lstStyle/>
                    <a:p>
                      <a:r>
                        <a:rPr lang="tr-TR" dirty="0" smtClean="0"/>
                        <a:t>Su-şu</a:t>
                      </a:r>
                      <a:endParaRPr lang="tr-TR" dirty="0"/>
                    </a:p>
                  </a:txBody>
                  <a:tcPr marL="121920" marR="121920"/>
                </a:tc>
                <a:tc>
                  <a:txBody>
                    <a:bodyPr/>
                    <a:lstStyle/>
                    <a:p>
                      <a:r>
                        <a:rPr lang="tr-TR" dirty="0" smtClean="0"/>
                        <a:t>Yatak-</a:t>
                      </a:r>
                      <a:r>
                        <a:rPr lang="tr-TR" dirty="0" err="1" smtClean="0"/>
                        <a:t>yatat</a:t>
                      </a:r>
                      <a:endParaRPr lang="tr-TR" dirty="0" smtClean="0"/>
                    </a:p>
                    <a:p>
                      <a:r>
                        <a:rPr lang="tr-TR" dirty="0" smtClean="0"/>
                        <a:t>Kedi-</a:t>
                      </a:r>
                      <a:r>
                        <a:rPr lang="tr-TR" dirty="0" err="1" smtClean="0"/>
                        <a:t>tedi</a:t>
                      </a:r>
                      <a:endParaRPr lang="tr-TR" dirty="0"/>
                    </a:p>
                  </a:txBody>
                  <a:tcPr marL="121920" marR="121920"/>
                </a:tc>
                <a:tc>
                  <a:txBody>
                    <a:bodyPr/>
                    <a:lstStyle/>
                    <a:p>
                      <a:r>
                        <a:rPr lang="tr-TR" dirty="0" smtClean="0"/>
                        <a:t>Top-</a:t>
                      </a:r>
                      <a:r>
                        <a:rPr lang="tr-TR" dirty="0" err="1" smtClean="0"/>
                        <a:t>dop</a:t>
                      </a:r>
                      <a:endParaRPr lang="tr-TR" dirty="0" smtClean="0"/>
                    </a:p>
                    <a:p>
                      <a:r>
                        <a:rPr lang="tr-TR" dirty="0" smtClean="0"/>
                        <a:t>Kapat -</a:t>
                      </a:r>
                      <a:r>
                        <a:rPr lang="tr-TR" dirty="0" err="1" smtClean="0"/>
                        <a:t>kabat</a:t>
                      </a:r>
                      <a:endParaRPr lang="tr-TR" dirty="0"/>
                    </a:p>
                  </a:txBody>
                  <a:tcPr marL="121920" marR="121920"/>
                </a:tc>
              </a:tr>
            </a:tbl>
          </a:graphicData>
        </a:graphic>
      </p:graphicFrame>
    </p:spTree>
    <p:extLst>
      <p:ext uri="{BB962C8B-B14F-4D97-AF65-F5344CB8AC3E}">
        <p14:creationId xmlns:p14="http://schemas.microsoft.com/office/powerpoint/2010/main" val="13507015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707918666"/>
              </p:ext>
            </p:extLst>
          </p:nvPr>
        </p:nvGraphicFramePr>
        <p:xfrm>
          <a:off x="1199457" y="2852936"/>
          <a:ext cx="10329333" cy="1742492"/>
        </p:xfrm>
        <a:graphic>
          <a:graphicData uri="http://schemas.openxmlformats.org/drawingml/2006/table">
            <a:tbl>
              <a:tblPr firstRow="1" bandRow="1">
                <a:tableStyleId>{F5AB1C69-6EDB-4FF4-983F-18BD219EF322}</a:tableStyleId>
              </a:tblPr>
              <a:tblGrid>
                <a:gridCol w="3443111"/>
                <a:gridCol w="3443111"/>
                <a:gridCol w="3443111"/>
              </a:tblGrid>
              <a:tr h="828092">
                <a:tc>
                  <a:txBody>
                    <a:bodyPr/>
                    <a:lstStyle/>
                    <a:p>
                      <a:pPr algn="ctr"/>
                      <a:r>
                        <a:rPr lang="tr-TR" dirty="0" smtClean="0"/>
                        <a:t>3,5</a:t>
                      </a:r>
                    </a:p>
                    <a:p>
                      <a:pPr algn="ctr"/>
                      <a:r>
                        <a:rPr lang="tr-TR" dirty="0" err="1" smtClean="0"/>
                        <a:t>Duraklaştırma</a:t>
                      </a:r>
                      <a:endParaRPr lang="tr-TR" dirty="0" smtClean="0"/>
                    </a:p>
                    <a:p>
                      <a:pPr algn="ctr"/>
                      <a:endParaRPr lang="tr-TR" dirty="0"/>
                    </a:p>
                  </a:txBody>
                  <a:tcPr marL="121920" marR="121920"/>
                </a:tc>
                <a:tc>
                  <a:txBody>
                    <a:bodyPr/>
                    <a:lstStyle/>
                    <a:p>
                      <a:pPr algn="ctr"/>
                      <a:r>
                        <a:rPr lang="tr-TR" dirty="0" smtClean="0"/>
                        <a:t>5,0</a:t>
                      </a:r>
                    </a:p>
                    <a:p>
                      <a:pPr algn="ctr"/>
                      <a:r>
                        <a:rPr lang="tr-TR" baseline="0" dirty="0" smtClean="0"/>
                        <a:t>daralma</a:t>
                      </a:r>
                      <a:endParaRPr lang="tr-TR" dirty="0"/>
                    </a:p>
                  </a:txBody>
                  <a:tcPr marL="121920" marR="121920"/>
                </a:tc>
                <a:tc>
                  <a:txBody>
                    <a:bodyPr/>
                    <a:lstStyle/>
                    <a:p>
                      <a:pPr algn="ctr"/>
                      <a:r>
                        <a:rPr lang="tr-TR" dirty="0" smtClean="0"/>
                        <a:t>5,5</a:t>
                      </a:r>
                    </a:p>
                    <a:p>
                      <a:pPr algn="ctr"/>
                      <a:r>
                        <a:rPr lang="tr-TR" dirty="0" smtClean="0"/>
                        <a:t>Akıcıların değiştirilmesi</a:t>
                      </a:r>
                      <a:endParaRPr lang="tr-TR" dirty="0"/>
                    </a:p>
                  </a:txBody>
                  <a:tcPr marL="121920" marR="121920"/>
                </a:tc>
              </a:tr>
              <a:tr h="828092">
                <a:tc>
                  <a:txBody>
                    <a:bodyPr/>
                    <a:lstStyle/>
                    <a:p>
                      <a:r>
                        <a:rPr lang="tr-TR" dirty="0" smtClean="0"/>
                        <a:t>Fare-pare</a:t>
                      </a:r>
                      <a:endParaRPr lang="tr-TR" dirty="0"/>
                    </a:p>
                  </a:txBody>
                  <a:tcPr marL="121920" marR="121920"/>
                </a:tc>
                <a:tc>
                  <a:txBody>
                    <a:bodyPr/>
                    <a:lstStyle/>
                    <a:p>
                      <a:r>
                        <a:rPr lang="tr-TR" dirty="0" smtClean="0"/>
                        <a:t>Flüt-</a:t>
                      </a:r>
                      <a:r>
                        <a:rPr lang="tr-TR" dirty="0" err="1" smtClean="0"/>
                        <a:t>füt</a:t>
                      </a:r>
                      <a:endParaRPr lang="tr-TR" dirty="0"/>
                    </a:p>
                  </a:txBody>
                  <a:tcPr marL="121920" marR="121920"/>
                </a:tc>
                <a:tc>
                  <a:txBody>
                    <a:bodyPr/>
                    <a:lstStyle/>
                    <a:p>
                      <a:r>
                        <a:rPr lang="tr-TR" dirty="0" smtClean="0"/>
                        <a:t>Rüya-</a:t>
                      </a:r>
                      <a:r>
                        <a:rPr lang="tr-TR" dirty="0" err="1" smtClean="0"/>
                        <a:t>lüya</a:t>
                      </a:r>
                      <a:endParaRPr lang="tr-TR" dirty="0"/>
                    </a:p>
                  </a:txBody>
                  <a:tcPr marL="121920" marR="121920"/>
                </a:tc>
              </a:tr>
            </a:tbl>
          </a:graphicData>
        </a:graphic>
      </p:graphicFrame>
    </p:spTree>
    <p:extLst>
      <p:ext uri="{BB962C8B-B14F-4D97-AF65-F5344CB8AC3E}">
        <p14:creationId xmlns:p14="http://schemas.microsoft.com/office/powerpoint/2010/main" val="10771971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2487417" y="612387"/>
            <a:ext cx="8911687" cy="1280890"/>
          </a:xfrm>
        </p:spPr>
        <p:txBody>
          <a:bodyPr/>
          <a:lstStyle/>
          <a:p>
            <a:r>
              <a:rPr lang="tr-TR" altLang="tr-TR" sz="4000" b="1" dirty="0" smtClean="0"/>
              <a:t>2. Akıcı Konuşma </a:t>
            </a:r>
            <a:r>
              <a:rPr lang="tr-TR" altLang="tr-TR" sz="3600" b="1" dirty="0" smtClean="0"/>
              <a:t>Bozuklukları</a:t>
            </a:r>
          </a:p>
        </p:txBody>
      </p:sp>
      <p:sp>
        <p:nvSpPr>
          <p:cNvPr id="5123" name="Rectangle 3"/>
          <p:cNvSpPr>
            <a:spLocks noGrp="1" noRot="1" noChangeArrowheads="1"/>
          </p:cNvSpPr>
          <p:nvPr>
            <p:ph idx="1"/>
          </p:nvPr>
        </p:nvSpPr>
        <p:spPr>
          <a:xfrm>
            <a:off x="1102784" y="1700213"/>
            <a:ext cx="10676467" cy="4191000"/>
          </a:xfrm>
        </p:spPr>
        <p:txBody>
          <a:bodyPr>
            <a:normAutofit/>
          </a:bodyPr>
          <a:lstStyle/>
          <a:p>
            <a:r>
              <a:rPr lang="tr-TR" altLang="tr-TR" sz="3200" dirty="0" smtClean="0">
                <a:latin typeface="Calibri" panose="020F0502020204030204" pitchFamily="34" charset="0"/>
              </a:rPr>
              <a:t>Konuşmada beklenenden farklı hız, ritim gözlenmesi, ses, hece, sözcük ya da sözcük öbeği tekrarları, uzatmalar veya  bloklar biçiminde konuşma akışının kesintiye uğramasıdır. </a:t>
            </a:r>
          </a:p>
          <a:p>
            <a:r>
              <a:rPr lang="tr-TR" altLang="tr-TR" sz="3200" dirty="0" smtClean="0">
                <a:latin typeface="Calibri" panose="020F0502020204030204" pitchFamily="34" charset="0"/>
              </a:rPr>
              <a:t>Bunlara aşırı gerginlik, çabalama davranışları ve ikincil davranışlar eşlik edebilir.</a:t>
            </a:r>
          </a:p>
        </p:txBody>
      </p:sp>
    </p:spTree>
    <p:extLst>
      <p:ext uri="{BB962C8B-B14F-4D97-AF65-F5344CB8AC3E}">
        <p14:creationId xmlns:p14="http://schemas.microsoft.com/office/powerpoint/2010/main" val="39892181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b="1" i="1" u="sng" dirty="0"/>
              <a:t>Kekemelik:</a:t>
            </a:r>
            <a:r>
              <a:rPr lang="en-US" dirty="0"/>
              <a:t>“</a:t>
            </a:r>
            <a:r>
              <a:rPr lang="en-US" dirty="0" err="1" smtClean="0"/>
              <a:t>Kekemelik</a:t>
            </a:r>
            <a:r>
              <a:rPr lang="tr-TR" dirty="0" smtClean="0"/>
              <a:t> </a:t>
            </a:r>
            <a:r>
              <a:rPr lang="en-US" dirty="0" err="1" smtClean="0"/>
              <a:t>bir</a:t>
            </a:r>
            <a:r>
              <a:rPr lang="tr-TR" dirty="0" smtClean="0"/>
              <a:t> </a:t>
            </a:r>
            <a:r>
              <a:rPr lang="en-US" dirty="0" err="1" smtClean="0"/>
              <a:t>buz</a:t>
            </a:r>
            <a:r>
              <a:rPr lang="tr-TR" dirty="0" smtClean="0"/>
              <a:t> </a:t>
            </a:r>
            <a:r>
              <a:rPr lang="en-US" dirty="0" err="1" smtClean="0"/>
              <a:t>dağına</a:t>
            </a:r>
            <a:r>
              <a:rPr lang="tr-TR" dirty="0" smtClean="0"/>
              <a:t> </a:t>
            </a:r>
            <a:r>
              <a:rPr lang="en-US" dirty="0" err="1" smtClean="0"/>
              <a:t>benzer</a:t>
            </a:r>
            <a:r>
              <a:rPr lang="en-US" dirty="0"/>
              <a:t>, </a:t>
            </a:r>
            <a:r>
              <a:rPr lang="en-US" dirty="0" err="1" smtClean="0"/>
              <a:t>yalnızca</a:t>
            </a:r>
            <a:r>
              <a:rPr lang="tr-TR" dirty="0" smtClean="0"/>
              <a:t> </a:t>
            </a:r>
            <a:r>
              <a:rPr lang="en-US" dirty="0" err="1" smtClean="0"/>
              <a:t>küçük</a:t>
            </a:r>
            <a:r>
              <a:rPr lang="tr-TR" dirty="0" smtClean="0"/>
              <a:t> </a:t>
            </a:r>
            <a:r>
              <a:rPr lang="en-US" dirty="0" err="1" smtClean="0"/>
              <a:t>bir</a:t>
            </a:r>
            <a:r>
              <a:rPr lang="tr-TR" dirty="0" smtClean="0"/>
              <a:t> </a:t>
            </a:r>
            <a:r>
              <a:rPr lang="en-US" dirty="0" err="1" smtClean="0"/>
              <a:t>parçası</a:t>
            </a:r>
            <a:r>
              <a:rPr lang="tr-TR" dirty="0" smtClean="0"/>
              <a:t> </a:t>
            </a:r>
            <a:r>
              <a:rPr lang="en-US" dirty="0" err="1" smtClean="0"/>
              <a:t>suyun</a:t>
            </a:r>
            <a:r>
              <a:rPr lang="tr-TR" dirty="0" smtClean="0"/>
              <a:t> </a:t>
            </a:r>
            <a:r>
              <a:rPr lang="en-US" dirty="0" err="1" smtClean="0"/>
              <a:t>yüzeyindedir</a:t>
            </a:r>
            <a:r>
              <a:rPr lang="en-US" dirty="0" smtClean="0"/>
              <a:t> </a:t>
            </a:r>
            <a:r>
              <a:rPr lang="en-US" dirty="0" err="1"/>
              <a:t>ve</a:t>
            </a:r>
            <a:r>
              <a:rPr lang="en-US" dirty="0"/>
              <a:t> </a:t>
            </a:r>
            <a:r>
              <a:rPr lang="en-US" dirty="0" err="1" smtClean="0"/>
              <a:t>büyük</a:t>
            </a:r>
            <a:r>
              <a:rPr lang="tr-TR" dirty="0" smtClean="0"/>
              <a:t> </a:t>
            </a:r>
            <a:r>
              <a:rPr lang="en-US" dirty="0" err="1" smtClean="0"/>
              <a:t>bir</a:t>
            </a:r>
            <a:r>
              <a:rPr lang="tr-TR" dirty="0" smtClean="0"/>
              <a:t> </a:t>
            </a:r>
            <a:r>
              <a:rPr lang="en-US" dirty="0" err="1" smtClean="0"/>
              <a:t>bölümü</a:t>
            </a:r>
            <a:r>
              <a:rPr lang="tr-TR" dirty="0" smtClean="0"/>
              <a:t> </a:t>
            </a:r>
            <a:r>
              <a:rPr lang="en-US" dirty="0" err="1" smtClean="0"/>
              <a:t>altındadır</a:t>
            </a:r>
            <a:r>
              <a:rPr lang="en-US" dirty="0"/>
              <a:t>.” (Sheehan, 1970)</a:t>
            </a:r>
            <a:endParaRPr lang="tr-TR" dirty="0"/>
          </a:p>
          <a:p>
            <a:r>
              <a:rPr lang="tr-TR" dirty="0"/>
              <a:t>Kekemelikle ilişkili birçok davranış değişkendir. Sıklığı ve şiddeti artıp, azalabilir. Örneğin; bir süre çok şiddetli ve sık kekemelik mevcutken, zaman zaman neredeyse tamamen geçmiş gibi bir seyir izleyebilir, sonra tekrar farklı bir şiddette ortaya çıkabilir. </a:t>
            </a:r>
          </a:p>
        </p:txBody>
      </p:sp>
    </p:spTree>
    <p:extLst>
      <p:ext uri="{BB962C8B-B14F-4D97-AF65-F5344CB8AC3E}">
        <p14:creationId xmlns:p14="http://schemas.microsoft.com/office/powerpoint/2010/main" val="796824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Farklı kekemelik türleri mevcuttur; bunlar tek başlarına veya birden fazlası birlikte konuşma esnasında ortaya çıkabilirler. Bu durumu sanki kekemeliğin farklı maskeleri varmış gibi zihninizde canlandırabilirsiniz. Zaman geçtikçe maskesini değiştirebilir veya üst üste birden fazla maske takmayı tercih edebilir. </a:t>
            </a:r>
          </a:p>
          <a:p>
            <a:r>
              <a:rPr lang="tr-TR" dirty="0"/>
              <a:t> </a:t>
            </a:r>
            <a:endParaRPr lang="tr-TR" dirty="0" smtClean="0"/>
          </a:p>
          <a:p>
            <a:endParaRPr lang="tr-TR" dirty="0"/>
          </a:p>
          <a:p>
            <a:endParaRPr lang="tr-TR" dirty="0" smtClean="0"/>
          </a:p>
          <a:p>
            <a:r>
              <a:rPr lang="tr-TR" dirty="0" err="1" smtClean="0"/>
              <a:t>Bknz</a:t>
            </a:r>
            <a:r>
              <a:rPr lang="tr-TR" dirty="0" smtClean="0"/>
              <a:t> : </a:t>
            </a:r>
            <a:r>
              <a:rPr lang="tr-TR" dirty="0" err="1" smtClean="0"/>
              <a:t>hüseyin</a:t>
            </a:r>
            <a:r>
              <a:rPr lang="tr-TR" dirty="0" smtClean="0"/>
              <a:t> turan</a:t>
            </a:r>
            <a:endParaRPr lang="tr-TR" dirty="0"/>
          </a:p>
          <a:p>
            <a:endParaRPr lang="tr-TR" dirty="0"/>
          </a:p>
        </p:txBody>
      </p:sp>
    </p:spTree>
    <p:extLst>
      <p:ext uri="{BB962C8B-B14F-4D97-AF65-F5344CB8AC3E}">
        <p14:creationId xmlns:p14="http://schemas.microsoft.com/office/powerpoint/2010/main" val="32936050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b="1" dirty="0" err="1"/>
              <a:t>Cluttering</a:t>
            </a:r>
            <a:r>
              <a:rPr lang="tr-TR" b="1" dirty="0"/>
              <a:t>:</a:t>
            </a:r>
            <a:r>
              <a:rPr lang="tr-TR" dirty="0"/>
              <a:t> Hızlı-bozuk konuşma olarak da adlandırılmaktadır. Kekemelik yüksek oranda eşlik eder. </a:t>
            </a:r>
            <a:endParaRPr lang="tr-TR" dirty="0" smtClean="0"/>
          </a:p>
          <a:p>
            <a:endParaRPr lang="tr-TR" dirty="0"/>
          </a:p>
          <a:p>
            <a:endParaRPr lang="tr-TR" dirty="0" smtClean="0"/>
          </a:p>
          <a:p>
            <a:endParaRPr lang="tr-TR" dirty="0"/>
          </a:p>
          <a:p>
            <a:endParaRPr lang="tr-TR" dirty="0" smtClean="0"/>
          </a:p>
          <a:p>
            <a:endParaRPr lang="tr-TR" dirty="0"/>
          </a:p>
          <a:p>
            <a:r>
              <a:rPr lang="tr-TR" sz="1200" dirty="0" smtClean="0">
                <a:solidFill>
                  <a:srgbClr val="FF0000"/>
                </a:solidFill>
              </a:rPr>
              <a:t>BKNZ: HIZLI BOZUK KONUŞMA</a:t>
            </a:r>
            <a:endParaRPr lang="tr-TR" sz="1200" dirty="0">
              <a:solidFill>
                <a:srgbClr val="FF0000"/>
              </a:solidFill>
            </a:endParaRPr>
          </a:p>
          <a:p>
            <a:endParaRPr lang="tr-TR" dirty="0"/>
          </a:p>
        </p:txBody>
      </p:sp>
    </p:spTree>
    <p:extLst>
      <p:ext uri="{BB962C8B-B14F-4D97-AF65-F5344CB8AC3E}">
        <p14:creationId xmlns:p14="http://schemas.microsoft.com/office/powerpoint/2010/main" val="17574379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tr-TR" altLang="tr-TR" b="1" dirty="0" smtClean="0"/>
              <a:t>3</a:t>
            </a:r>
            <a:r>
              <a:rPr lang="tr-TR" altLang="tr-TR" sz="4800" b="1" dirty="0" smtClean="0">
                <a:latin typeface="Calibri" panose="020F0502020204030204" pitchFamily="34" charset="0"/>
              </a:rPr>
              <a:t>. Ses Bozuklukları</a:t>
            </a:r>
          </a:p>
        </p:txBody>
      </p:sp>
      <p:sp>
        <p:nvSpPr>
          <p:cNvPr id="6147" name="Rectangle 3"/>
          <p:cNvSpPr>
            <a:spLocks noGrp="1" noRot="1" noChangeArrowheads="1"/>
          </p:cNvSpPr>
          <p:nvPr>
            <p:ph idx="1"/>
          </p:nvPr>
        </p:nvSpPr>
        <p:spPr>
          <a:xfrm>
            <a:off x="1652954" y="1735015"/>
            <a:ext cx="9851658" cy="4176207"/>
          </a:xfrm>
        </p:spPr>
        <p:txBody>
          <a:bodyPr>
            <a:normAutofit/>
          </a:bodyPr>
          <a:lstStyle/>
          <a:p>
            <a:r>
              <a:rPr lang="tr-TR" altLang="tr-TR" sz="3200" dirty="0" smtClean="0">
                <a:latin typeface="Calibri" panose="020F0502020204030204" pitchFamily="34" charset="0"/>
              </a:rPr>
              <a:t>Bireyin yaşına ve cinsiyetine uygun olmayan ses üretimi ve/veya ses kalitesinin, perde (ton), şiddet, rezonans, ve/veya süre gibi özelliklerinde ortaya çıkan bozukluklardır. </a:t>
            </a:r>
          </a:p>
          <a:p>
            <a:r>
              <a:rPr lang="tr-TR" dirty="0">
                <a:latin typeface="Calibri" panose="020F0502020204030204" pitchFamily="34" charset="0"/>
              </a:rPr>
              <a:t>yaşlanma, işitme kaybı, </a:t>
            </a:r>
            <a:r>
              <a:rPr lang="tr-TR" dirty="0" smtClean="0">
                <a:latin typeface="Calibri" panose="020F0502020204030204" pitchFamily="34" charset="0"/>
              </a:rPr>
              <a:t>endokrin </a:t>
            </a:r>
            <a:r>
              <a:rPr lang="tr-TR" dirty="0" err="1" smtClean="0">
                <a:latin typeface="Calibri" panose="020F0502020204030204" pitchFamily="34" charset="0"/>
              </a:rPr>
              <a:t>disfonksiyon</a:t>
            </a:r>
            <a:r>
              <a:rPr lang="tr-TR" dirty="0" smtClean="0">
                <a:latin typeface="Calibri" panose="020F0502020204030204" pitchFamily="34" charset="0"/>
              </a:rPr>
              <a:t> ve </a:t>
            </a:r>
            <a:r>
              <a:rPr lang="tr-TR" dirty="0" err="1">
                <a:latin typeface="Calibri" panose="020F0502020204030204" pitchFamily="34" charset="0"/>
              </a:rPr>
              <a:t>reflü</a:t>
            </a:r>
            <a:r>
              <a:rPr lang="tr-TR" dirty="0">
                <a:latin typeface="Calibri" panose="020F0502020204030204" pitchFamily="34" charset="0"/>
              </a:rPr>
              <a:t>; nörolojik bozukluklar Parkinson, </a:t>
            </a:r>
            <a:r>
              <a:rPr lang="tr-TR" dirty="0" err="1" smtClean="0">
                <a:latin typeface="Calibri" panose="020F0502020204030204" pitchFamily="34" charset="0"/>
              </a:rPr>
              <a:t>multiple</a:t>
            </a:r>
            <a:r>
              <a:rPr lang="tr-TR" dirty="0" smtClean="0">
                <a:latin typeface="Calibri" panose="020F0502020204030204" pitchFamily="34" charset="0"/>
              </a:rPr>
              <a:t> </a:t>
            </a:r>
            <a:r>
              <a:rPr lang="tr-TR" dirty="0">
                <a:latin typeface="Calibri" panose="020F0502020204030204" pitchFamily="34" charset="0"/>
              </a:rPr>
              <a:t>skleroz </a:t>
            </a:r>
            <a:r>
              <a:rPr lang="tr-TR" dirty="0" smtClean="0">
                <a:latin typeface="Calibri" panose="020F0502020204030204" pitchFamily="34" charset="0"/>
              </a:rPr>
              <a:t>yapısal </a:t>
            </a:r>
            <a:r>
              <a:rPr lang="tr-TR" dirty="0">
                <a:latin typeface="Calibri" panose="020F0502020204030204" pitchFamily="34" charset="0"/>
              </a:rPr>
              <a:t>anormallikler başlığı altında da vokal nodül, polip, kist, </a:t>
            </a:r>
            <a:r>
              <a:rPr lang="tr-TR" dirty="0" smtClean="0">
                <a:latin typeface="Calibri" panose="020F0502020204030204" pitchFamily="34" charset="0"/>
              </a:rPr>
              <a:t>sayılabilir.</a:t>
            </a:r>
            <a:endParaRPr lang="tr-TR" altLang="tr-TR" sz="3200" dirty="0" smtClean="0">
              <a:latin typeface="Calibri" panose="020F0502020204030204" pitchFamily="34" charset="0"/>
            </a:endParaRPr>
          </a:p>
        </p:txBody>
      </p:sp>
    </p:spTree>
    <p:extLst>
      <p:ext uri="{BB962C8B-B14F-4D97-AF65-F5344CB8AC3E}">
        <p14:creationId xmlns:p14="http://schemas.microsoft.com/office/powerpoint/2010/main" val="20131989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i="1" u="sng" dirty="0" smtClean="0"/>
              <a:t>Rezonans </a:t>
            </a:r>
            <a:r>
              <a:rPr lang="tr-TR" i="1" u="sng" dirty="0"/>
              <a:t>bozukluğu</a:t>
            </a:r>
            <a:r>
              <a:rPr lang="tr-TR" u="sng" dirty="0"/>
              <a:t> </a:t>
            </a:r>
            <a:endParaRPr lang="tr-TR" dirty="0"/>
          </a:p>
          <a:p>
            <a:r>
              <a:rPr lang="tr-TR" dirty="0"/>
              <a:t>S</a:t>
            </a:r>
            <a:r>
              <a:rPr lang="tr-TR" dirty="0" smtClean="0"/>
              <a:t>es </a:t>
            </a:r>
            <a:r>
              <a:rPr lang="tr-TR" dirty="0"/>
              <a:t>üretim yolundaki boşluklardan biri veya birkaçının vibrasyon </a:t>
            </a:r>
            <a:r>
              <a:rPr lang="tr-TR" dirty="0" err="1"/>
              <a:t>paterninin</a:t>
            </a:r>
            <a:r>
              <a:rPr lang="tr-TR" dirty="0"/>
              <a:t> bozulması ile meydana gelen ses kalitesindeki </a:t>
            </a:r>
            <a:r>
              <a:rPr lang="tr-TR" dirty="0" smtClean="0"/>
              <a:t>bozukluk </a:t>
            </a:r>
            <a:r>
              <a:rPr lang="tr-TR" dirty="0"/>
              <a:t>olarak tanımlanır</a:t>
            </a:r>
            <a:r>
              <a:rPr lang="tr-TR" dirty="0" smtClean="0"/>
              <a:t>.</a:t>
            </a:r>
          </a:p>
          <a:p>
            <a:endParaRPr lang="tr-TR" sz="2800" dirty="0"/>
          </a:p>
          <a:p>
            <a:endParaRPr lang="tr-TR" sz="2800" dirty="0" smtClean="0"/>
          </a:p>
          <a:p>
            <a:endParaRPr lang="tr-TR" sz="2800" dirty="0"/>
          </a:p>
          <a:p>
            <a:r>
              <a:rPr lang="tr-TR" sz="2800" dirty="0" err="1" smtClean="0"/>
              <a:t>Bknz:mutasyonel</a:t>
            </a:r>
            <a:r>
              <a:rPr lang="tr-TR" sz="2800" dirty="0" smtClean="0"/>
              <a:t> </a:t>
            </a:r>
            <a:r>
              <a:rPr lang="tr-TR" sz="2800" dirty="0" err="1" smtClean="0"/>
              <a:t>falsepto</a:t>
            </a:r>
            <a:endParaRPr lang="tr-TR" sz="2800" dirty="0"/>
          </a:p>
          <a:p>
            <a:endParaRPr lang="tr-TR" dirty="0"/>
          </a:p>
        </p:txBody>
      </p:sp>
    </p:spTree>
    <p:extLst>
      <p:ext uri="{BB962C8B-B14F-4D97-AF65-F5344CB8AC3E}">
        <p14:creationId xmlns:p14="http://schemas.microsoft.com/office/powerpoint/2010/main" val="26252832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351692" y="539262"/>
            <a:ext cx="11637108" cy="6084275"/>
          </a:xfrm>
        </p:spPr>
        <p:txBody>
          <a:bodyPr>
            <a:noAutofit/>
          </a:bodyPr>
          <a:lstStyle/>
          <a:p>
            <a:pPr lvl="0"/>
            <a:r>
              <a:rPr lang="en-US" sz="1600" b="1" dirty="0" err="1"/>
              <a:t>Hipernazalite</a:t>
            </a:r>
            <a:endParaRPr lang="tr-TR" sz="1600" dirty="0"/>
          </a:p>
          <a:p>
            <a:pPr lvl="0"/>
            <a:r>
              <a:rPr lang="en-US" sz="1600" dirty="0" err="1"/>
              <a:t>Velofarengeal</a:t>
            </a:r>
            <a:r>
              <a:rPr lang="en-US" sz="1600" dirty="0"/>
              <a:t> </a:t>
            </a:r>
            <a:r>
              <a:rPr lang="en-US" sz="1600" dirty="0" err="1"/>
              <a:t>fonksiyon</a:t>
            </a:r>
            <a:r>
              <a:rPr lang="en-US" sz="1600" dirty="0"/>
              <a:t> </a:t>
            </a:r>
            <a:r>
              <a:rPr lang="en-US" sz="1600" dirty="0" err="1"/>
              <a:t>bozukluğuna</a:t>
            </a:r>
            <a:r>
              <a:rPr lang="en-US" sz="1600" dirty="0"/>
              <a:t> </a:t>
            </a:r>
            <a:r>
              <a:rPr lang="en-US" sz="1600" dirty="0" err="1"/>
              <a:t>bağlı</a:t>
            </a:r>
            <a:r>
              <a:rPr lang="en-US" sz="1600" dirty="0"/>
              <a:t> </a:t>
            </a:r>
            <a:r>
              <a:rPr lang="en-US" sz="1600" dirty="0" err="1"/>
              <a:t>olarak</a:t>
            </a:r>
            <a:r>
              <a:rPr lang="en-US" sz="1600" dirty="0"/>
              <a:t> </a:t>
            </a:r>
            <a:r>
              <a:rPr lang="en-US" sz="1600" dirty="0" err="1"/>
              <a:t>konuşma</a:t>
            </a:r>
            <a:r>
              <a:rPr lang="en-US" sz="1600" dirty="0"/>
              <a:t> </a:t>
            </a:r>
            <a:r>
              <a:rPr lang="en-US" sz="1600" dirty="0" err="1"/>
              <a:t>sırasında</a:t>
            </a:r>
            <a:r>
              <a:rPr lang="en-US" sz="1600" dirty="0"/>
              <a:t> </a:t>
            </a:r>
            <a:r>
              <a:rPr lang="en-US" sz="1600" dirty="0" err="1"/>
              <a:t>ağızdan</a:t>
            </a:r>
            <a:r>
              <a:rPr lang="en-US" sz="1600" dirty="0"/>
              <a:t> </a:t>
            </a:r>
            <a:r>
              <a:rPr lang="en-US" sz="1600" dirty="0" err="1"/>
              <a:t>söylenmesi</a:t>
            </a:r>
            <a:r>
              <a:rPr lang="en-US" sz="1600" dirty="0"/>
              <a:t> </a:t>
            </a:r>
            <a:r>
              <a:rPr lang="en-US" sz="1600" dirty="0" err="1"/>
              <a:t>gereken</a:t>
            </a:r>
            <a:r>
              <a:rPr lang="en-US" sz="1600" dirty="0"/>
              <a:t> </a:t>
            </a:r>
            <a:r>
              <a:rPr lang="en-US" sz="1600" dirty="0" err="1"/>
              <a:t>ünlü</a:t>
            </a:r>
            <a:r>
              <a:rPr lang="en-US" sz="1600" dirty="0"/>
              <a:t> </a:t>
            </a:r>
            <a:r>
              <a:rPr lang="en-US" sz="1600" dirty="0" err="1"/>
              <a:t>ve</a:t>
            </a:r>
            <a:r>
              <a:rPr lang="en-US" sz="1600" dirty="0"/>
              <a:t> </a:t>
            </a:r>
            <a:r>
              <a:rPr lang="en-US" sz="1600" dirty="0" err="1"/>
              <a:t>titreşimli</a:t>
            </a:r>
            <a:r>
              <a:rPr lang="en-US" sz="1600" dirty="0"/>
              <a:t> </a:t>
            </a:r>
            <a:r>
              <a:rPr lang="en-US" sz="1600" dirty="0" err="1"/>
              <a:t>ünsüz</a:t>
            </a:r>
            <a:r>
              <a:rPr lang="en-US" sz="1600" dirty="0"/>
              <a:t> </a:t>
            </a:r>
            <a:r>
              <a:rPr lang="en-US" sz="1600" dirty="0" err="1"/>
              <a:t>seslerin</a:t>
            </a:r>
            <a:r>
              <a:rPr lang="en-US" sz="1600" dirty="0"/>
              <a:t> </a:t>
            </a:r>
            <a:r>
              <a:rPr lang="en-US" sz="1600" dirty="0" err="1"/>
              <a:t>burundan</a:t>
            </a:r>
            <a:r>
              <a:rPr lang="en-US" sz="1600" dirty="0"/>
              <a:t> </a:t>
            </a:r>
            <a:r>
              <a:rPr lang="en-US" sz="1600" dirty="0" err="1"/>
              <a:t>söylenmesi</a:t>
            </a:r>
            <a:endParaRPr lang="tr-TR" sz="1600" dirty="0"/>
          </a:p>
          <a:p>
            <a:pPr marL="0" indent="0">
              <a:buNone/>
            </a:pPr>
            <a:endParaRPr lang="tr-TR" sz="1600" dirty="0"/>
          </a:p>
          <a:p>
            <a:pPr lvl="0"/>
            <a:r>
              <a:rPr lang="en-US" sz="1600" b="1" dirty="0" err="1"/>
              <a:t>Hiponazalite</a:t>
            </a:r>
            <a:endParaRPr lang="tr-TR" sz="1600" dirty="0"/>
          </a:p>
          <a:p>
            <a:pPr lvl="0"/>
            <a:r>
              <a:rPr lang="en-US" sz="1600" dirty="0" err="1"/>
              <a:t>Burundan</a:t>
            </a:r>
            <a:r>
              <a:rPr lang="en-US" sz="1600" dirty="0"/>
              <a:t> </a:t>
            </a:r>
            <a:r>
              <a:rPr lang="en-US" sz="1600" dirty="0" err="1"/>
              <a:t>üretimesi</a:t>
            </a:r>
            <a:r>
              <a:rPr lang="en-US" sz="1600" dirty="0"/>
              <a:t> </a:t>
            </a:r>
            <a:r>
              <a:rPr lang="en-US" sz="1600" dirty="0" err="1"/>
              <a:t>gereken</a:t>
            </a:r>
            <a:r>
              <a:rPr lang="en-US" sz="1600" dirty="0"/>
              <a:t> /m/ </a:t>
            </a:r>
            <a:r>
              <a:rPr lang="en-US" sz="1600" dirty="0" err="1"/>
              <a:t>ve</a:t>
            </a:r>
            <a:r>
              <a:rPr lang="en-US" sz="1600" dirty="0"/>
              <a:t> /n/ </a:t>
            </a:r>
            <a:r>
              <a:rPr lang="en-US" sz="1600" dirty="0" err="1"/>
              <a:t>seslerinin</a:t>
            </a:r>
            <a:r>
              <a:rPr lang="en-US" sz="1600" dirty="0"/>
              <a:t>, </a:t>
            </a:r>
            <a:r>
              <a:rPr lang="en-US" sz="1600" dirty="0" err="1"/>
              <a:t>ağızdan</a:t>
            </a:r>
            <a:r>
              <a:rPr lang="en-US" sz="1600" dirty="0"/>
              <a:t> </a:t>
            </a:r>
            <a:r>
              <a:rPr lang="en-US" sz="1600" dirty="0" err="1"/>
              <a:t>söylenmesidir</a:t>
            </a:r>
            <a:r>
              <a:rPr lang="en-US" sz="1600" dirty="0"/>
              <a:t>. </a:t>
            </a:r>
            <a:endParaRPr lang="tr-TR" sz="1600" dirty="0" smtClean="0"/>
          </a:p>
          <a:p>
            <a:pPr marL="0" lvl="0" indent="0">
              <a:buNone/>
            </a:pPr>
            <a:endParaRPr lang="tr-TR" sz="1600" dirty="0"/>
          </a:p>
          <a:p>
            <a:pPr lvl="0"/>
            <a:r>
              <a:rPr lang="en-US" sz="1600" b="1" dirty="0" err="1"/>
              <a:t>Cul</a:t>
            </a:r>
            <a:r>
              <a:rPr lang="en-US" sz="1600" b="1" dirty="0"/>
              <a:t> de Sac (</a:t>
            </a:r>
            <a:r>
              <a:rPr lang="en-US" sz="1600" b="1" dirty="0" err="1"/>
              <a:t>Çıkmaz</a:t>
            </a:r>
            <a:r>
              <a:rPr lang="en-US" sz="1600" b="1" dirty="0"/>
              <a:t> </a:t>
            </a:r>
            <a:r>
              <a:rPr lang="en-US" sz="1600" b="1" dirty="0" err="1"/>
              <a:t>sokak</a:t>
            </a:r>
            <a:r>
              <a:rPr lang="en-US" sz="1600" b="1" dirty="0"/>
              <a:t>)</a:t>
            </a:r>
            <a:endParaRPr lang="tr-TR" sz="1600" dirty="0"/>
          </a:p>
          <a:p>
            <a:pPr lvl="0"/>
            <a:r>
              <a:rPr lang="en-US" sz="1600" dirty="0" err="1"/>
              <a:t>ses</a:t>
            </a:r>
            <a:r>
              <a:rPr lang="en-US" sz="1600" dirty="0"/>
              <a:t> </a:t>
            </a:r>
            <a:r>
              <a:rPr lang="en-US" sz="1600" dirty="0" err="1"/>
              <a:t>enerjisinin</a:t>
            </a:r>
            <a:r>
              <a:rPr lang="en-US" sz="1600" dirty="0"/>
              <a:t>, </a:t>
            </a:r>
            <a:r>
              <a:rPr lang="en-US" sz="1600" dirty="0" err="1"/>
              <a:t>ağız</a:t>
            </a:r>
            <a:r>
              <a:rPr lang="en-US" sz="1600" dirty="0"/>
              <a:t> </a:t>
            </a:r>
            <a:r>
              <a:rPr lang="en-US" sz="1600" dirty="0" err="1"/>
              <a:t>ve</a:t>
            </a:r>
            <a:r>
              <a:rPr lang="en-US" sz="1600" dirty="0"/>
              <a:t>/</a:t>
            </a:r>
            <a:r>
              <a:rPr lang="en-US" sz="1600" dirty="0" err="1"/>
              <a:t>veya</a:t>
            </a:r>
            <a:r>
              <a:rPr lang="en-US" sz="1600" dirty="0"/>
              <a:t> </a:t>
            </a:r>
            <a:r>
              <a:rPr lang="en-US" sz="1600" dirty="0" err="1"/>
              <a:t>burun</a:t>
            </a:r>
            <a:r>
              <a:rPr lang="en-US" sz="1600" dirty="0"/>
              <a:t> </a:t>
            </a:r>
            <a:r>
              <a:rPr lang="en-US" sz="1600" dirty="0" err="1"/>
              <a:t>boşluğundan</a:t>
            </a:r>
            <a:r>
              <a:rPr lang="en-US" sz="1600" dirty="0"/>
              <a:t> </a:t>
            </a:r>
            <a:r>
              <a:rPr lang="en-US" sz="1600" dirty="0" err="1"/>
              <a:t>dışarı</a:t>
            </a:r>
            <a:r>
              <a:rPr lang="en-US" sz="1600" dirty="0"/>
              <a:t> </a:t>
            </a:r>
            <a:r>
              <a:rPr lang="en-US" sz="1600" dirty="0" err="1"/>
              <a:t>çıkamamasıdır</a:t>
            </a:r>
            <a:r>
              <a:rPr lang="en-US" sz="1600" dirty="0"/>
              <a:t>. </a:t>
            </a:r>
            <a:r>
              <a:rPr lang="en-US" sz="1600" dirty="0" err="1"/>
              <a:t>Örneğin</a:t>
            </a:r>
            <a:r>
              <a:rPr lang="en-US" sz="1600" dirty="0"/>
              <a:t>, </a:t>
            </a:r>
            <a:r>
              <a:rPr lang="en-US" sz="1600" dirty="0" err="1"/>
              <a:t>aşırı</a:t>
            </a:r>
            <a:r>
              <a:rPr lang="en-US" sz="1600" dirty="0"/>
              <a:t> </a:t>
            </a:r>
            <a:r>
              <a:rPr lang="en-US" sz="1600" dirty="0" err="1"/>
              <a:t>büyük</a:t>
            </a:r>
            <a:r>
              <a:rPr lang="en-US" sz="1600" dirty="0"/>
              <a:t> </a:t>
            </a:r>
            <a:r>
              <a:rPr lang="en-US" sz="1600" dirty="0" err="1"/>
              <a:t>bademcikler</a:t>
            </a:r>
            <a:r>
              <a:rPr lang="en-US" sz="1600" dirty="0"/>
              <a:t>, </a:t>
            </a:r>
            <a:r>
              <a:rPr lang="en-US" sz="1600" dirty="0" err="1"/>
              <a:t>ses</a:t>
            </a:r>
            <a:r>
              <a:rPr lang="en-US" sz="1600" dirty="0"/>
              <a:t> </a:t>
            </a:r>
            <a:r>
              <a:rPr lang="en-US" sz="1600" dirty="0" err="1"/>
              <a:t>enerjisinin</a:t>
            </a:r>
            <a:r>
              <a:rPr lang="en-US" sz="1600" dirty="0"/>
              <a:t> </a:t>
            </a:r>
            <a:r>
              <a:rPr lang="en-US" sz="1600" dirty="0" err="1"/>
              <a:t>ağız</a:t>
            </a:r>
            <a:r>
              <a:rPr lang="en-US" sz="1600" dirty="0"/>
              <a:t> </a:t>
            </a:r>
            <a:r>
              <a:rPr lang="en-US" sz="1600" dirty="0" err="1"/>
              <a:t>ve</a:t>
            </a:r>
            <a:r>
              <a:rPr lang="en-US" sz="1600" dirty="0"/>
              <a:t>/</a:t>
            </a:r>
            <a:r>
              <a:rPr lang="en-US" sz="1600" dirty="0" err="1"/>
              <a:t>veya</a:t>
            </a:r>
            <a:r>
              <a:rPr lang="en-US" sz="1600" dirty="0"/>
              <a:t> </a:t>
            </a:r>
            <a:r>
              <a:rPr lang="en-US" sz="1600" dirty="0" err="1"/>
              <a:t>burun</a:t>
            </a:r>
            <a:r>
              <a:rPr lang="en-US" sz="1600" dirty="0"/>
              <a:t> </a:t>
            </a:r>
            <a:r>
              <a:rPr lang="en-US" sz="1600" dirty="0" err="1"/>
              <a:t>boşluğuna</a:t>
            </a:r>
            <a:r>
              <a:rPr lang="en-US" sz="1600" dirty="0"/>
              <a:t> </a:t>
            </a:r>
            <a:r>
              <a:rPr lang="en-US" sz="1600" dirty="0" err="1"/>
              <a:t>ilerlemesini</a:t>
            </a:r>
            <a:r>
              <a:rPr lang="en-US" sz="1600" dirty="0"/>
              <a:t> </a:t>
            </a:r>
            <a:r>
              <a:rPr lang="en-US" sz="1600" dirty="0" err="1"/>
              <a:t>engelleyerek</a:t>
            </a:r>
            <a:r>
              <a:rPr lang="en-US" sz="1600" dirty="0"/>
              <a:t> </a:t>
            </a:r>
            <a:r>
              <a:rPr lang="en-US" sz="1600" dirty="0" err="1"/>
              <a:t>hava</a:t>
            </a:r>
            <a:r>
              <a:rPr lang="en-US" sz="1600" dirty="0"/>
              <a:t> </a:t>
            </a:r>
            <a:r>
              <a:rPr lang="en-US" sz="1600" dirty="0" err="1"/>
              <a:t>akımının</a:t>
            </a:r>
            <a:r>
              <a:rPr lang="en-US" sz="1600" dirty="0"/>
              <a:t> </a:t>
            </a:r>
            <a:r>
              <a:rPr lang="en-US" sz="1600" dirty="0" err="1"/>
              <a:t>yutakta</a:t>
            </a:r>
            <a:r>
              <a:rPr lang="en-US" sz="1600" dirty="0"/>
              <a:t> (</a:t>
            </a:r>
            <a:r>
              <a:rPr lang="en-US" sz="1600" dirty="0" err="1"/>
              <a:t>farinkste</a:t>
            </a:r>
            <a:r>
              <a:rPr lang="en-US" sz="1600" dirty="0"/>
              <a:t>) </a:t>
            </a:r>
            <a:r>
              <a:rPr lang="en-US" sz="1600" dirty="0" err="1"/>
              <a:t>hapsolmasına</a:t>
            </a:r>
            <a:r>
              <a:rPr lang="en-US" sz="1600" dirty="0"/>
              <a:t> </a:t>
            </a:r>
            <a:r>
              <a:rPr lang="en-US" sz="1600" dirty="0" err="1"/>
              <a:t>neden</a:t>
            </a:r>
            <a:r>
              <a:rPr lang="en-US" sz="1600" dirty="0"/>
              <a:t> </a:t>
            </a:r>
            <a:r>
              <a:rPr lang="en-US" sz="1600" dirty="0" err="1"/>
              <a:t>olabilir</a:t>
            </a:r>
            <a:r>
              <a:rPr lang="en-US" sz="1600" dirty="0"/>
              <a:t> </a:t>
            </a:r>
            <a:endParaRPr lang="tr-TR" sz="1600" dirty="0" smtClean="0"/>
          </a:p>
          <a:p>
            <a:pPr marL="0" lvl="0" indent="0">
              <a:buNone/>
            </a:pPr>
            <a:endParaRPr lang="tr-TR" sz="1600" dirty="0"/>
          </a:p>
          <a:p>
            <a:pPr lvl="0"/>
            <a:r>
              <a:rPr lang="en-US" sz="1600" b="1" dirty="0" err="1"/>
              <a:t>Mikst</a:t>
            </a:r>
            <a:r>
              <a:rPr lang="en-US" sz="1600" b="1" dirty="0"/>
              <a:t> </a:t>
            </a:r>
            <a:r>
              <a:rPr lang="en-US" sz="1600" b="1" dirty="0" err="1"/>
              <a:t>Nazalite</a:t>
            </a:r>
            <a:r>
              <a:rPr lang="en-US" sz="1600" b="1" dirty="0"/>
              <a:t> (Karma)</a:t>
            </a:r>
            <a:endParaRPr lang="tr-TR" sz="1600" dirty="0"/>
          </a:p>
          <a:p>
            <a:pPr lvl="0"/>
            <a:r>
              <a:rPr lang="en-US" sz="1600" dirty="0" err="1"/>
              <a:t>Hipernazalite</a:t>
            </a:r>
            <a:r>
              <a:rPr lang="en-US" sz="1600" dirty="0"/>
              <a:t>, </a:t>
            </a:r>
            <a:r>
              <a:rPr lang="en-US" sz="1600" dirty="0" err="1"/>
              <a:t>hiponazalite</a:t>
            </a:r>
            <a:r>
              <a:rPr lang="en-US" sz="1600" dirty="0"/>
              <a:t> </a:t>
            </a:r>
            <a:r>
              <a:rPr lang="en-US" sz="1600" dirty="0" err="1"/>
              <a:t>ve</a:t>
            </a:r>
            <a:r>
              <a:rPr lang="en-US" sz="1600" dirty="0"/>
              <a:t> cul-de-sac </a:t>
            </a:r>
            <a:r>
              <a:rPr lang="en-US" sz="1600" dirty="0" err="1"/>
              <a:t>rezonansın</a:t>
            </a:r>
            <a:r>
              <a:rPr lang="en-US" sz="1600" dirty="0"/>
              <a:t> </a:t>
            </a:r>
            <a:r>
              <a:rPr lang="en-US" sz="1600" dirty="0" err="1"/>
              <a:t>birlikte</a:t>
            </a:r>
            <a:r>
              <a:rPr lang="en-US" sz="1600" dirty="0"/>
              <a:t> </a:t>
            </a:r>
            <a:r>
              <a:rPr lang="en-US" sz="1600" dirty="0" err="1"/>
              <a:t>görülmesi</a:t>
            </a:r>
            <a:r>
              <a:rPr lang="en-US" sz="1600" dirty="0"/>
              <a:t> </a:t>
            </a:r>
            <a:r>
              <a:rPr lang="en-US" sz="1600" dirty="0" err="1"/>
              <a:t>ile</a:t>
            </a:r>
            <a:r>
              <a:rPr lang="en-US" sz="1600" dirty="0"/>
              <a:t> </a:t>
            </a:r>
            <a:r>
              <a:rPr lang="en-US" sz="1600" dirty="0" err="1"/>
              <a:t>ortaya</a:t>
            </a:r>
            <a:r>
              <a:rPr lang="en-US" sz="1600" dirty="0"/>
              <a:t> </a:t>
            </a:r>
            <a:r>
              <a:rPr lang="en-US" sz="1600" dirty="0" err="1"/>
              <a:t>çıkar</a:t>
            </a:r>
            <a:r>
              <a:rPr lang="en-US" sz="1600" dirty="0"/>
              <a:t>. Her ne </a:t>
            </a:r>
            <a:r>
              <a:rPr lang="en-US" sz="1600" dirty="0" err="1"/>
              <a:t>kadar</a:t>
            </a:r>
            <a:r>
              <a:rPr lang="en-US" sz="1600" dirty="0"/>
              <a:t>, </a:t>
            </a:r>
            <a:r>
              <a:rPr lang="en-US" sz="1600" dirty="0" err="1"/>
              <a:t>hipernazalite</a:t>
            </a:r>
            <a:r>
              <a:rPr lang="en-US" sz="1600" dirty="0"/>
              <a:t> </a:t>
            </a:r>
            <a:r>
              <a:rPr lang="en-US" sz="1600" dirty="0" err="1"/>
              <a:t>ve</a:t>
            </a:r>
            <a:r>
              <a:rPr lang="en-US" sz="1600" dirty="0"/>
              <a:t> </a:t>
            </a:r>
            <a:r>
              <a:rPr lang="en-US" sz="1600" dirty="0" err="1"/>
              <a:t>hiponazalite</a:t>
            </a:r>
            <a:r>
              <a:rPr lang="en-US" sz="1600" dirty="0"/>
              <a:t> </a:t>
            </a:r>
            <a:r>
              <a:rPr lang="en-US" sz="1600" dirty="0" err="1"/>
              <a:t>es</a:t>
            </a:r>
            <a:r>
              <a:rPr lang="en-US" sz="1600" dirty="0"/>
              <a:t>̧ </a:t>
            </a:r>
            <a:r>
              <a:rPr lang="en-US" sz="1600" dirty="0" err="1"/>
              <a:t>zamanlı</a:t>
            </a:r>
            <a:r>
              <a:rPr lang="en-US" sz="1600" dirty="0"/>
              <a:t> </a:t>
            </a:r>
            <a:r>
              <a:rPr lang="en-US" sz="1600" dirty="0" err="1"/>
              <a:t>olarak</a:t>
            </a:r>
            <a:r>
              <a:rPr lang="en-US" sz="1600" dirty="0"/>
              <a:t> </a:t>
            </a:r>
            <a:r>
              <a:rPr lang="en-US" sz="1600" dirty="0" err="1"/>
              <a:t>görülmese</a:t>
            </a:r>
            <a:r>
              <a:rPr lang="en-US" sz="1600" dirty="0"/>
              <a:t> de </a:t>
            </a:r>
            <a:r>
              <a:rPr lang="en-US" sz="1600" dirty="0" err="1"/>
              <a:t>konuşma</a:t>
            </a:r>
            <a:r>
              <a:rPr lang="en-US" sz="1600" dirty="0"/>
              <a:t> </a:t>
            </a:r>
            <a:r>
              <a:rPr lang="en-US" sz="1600" dirty="0" err="1"/>
              <a:t>sırasında</a:t>
            </a:r>
            <a:r>
              <a:rPr lang="en-US" sz="1600" dirty="0"/>
              <a:t> </a:t>
            </a:r>
            <a:r>
              <a:rPr lang="en-US" sz="1600" dirty="0" err="1"/>
              <a:t>farklı</a:t>
            </a:r>
            <a:r>
              <a:rPr lang="en-US" sz="1600" dirty="0"/>
              <a:t> </a:t>
            </a:r>
            <a:r>
              <a:rPr lang="en-US" sz="1600" dirty="0" err="1"/>
              <a:t>zamanlarda</a:t>
            </a:r>
            <a:r>
              <a:rPr lang="en-US" sz="1600" dirty="0"/>
              <a:t> </a:t>
            </a:r>
            <a:r>
              <a:rPr lang="en-US" sz="1600" dirty="0" err="1"/>
              <a:t>gözlenebilir.konuşma</a:t>
            </a:r>
            <a:r>
              <a:rPr lang="en-US" sz="1600" dirty="0"/>
              <a:t> </a:t>
            </a:r>
            <a:r>
              <a:rPr lang="en-US" sz="1600" dirty="0" err="1"/>
              <a:t>apraksisi</a:t>
            </a:r>
            <a:r>
              <a:rPr lang="en-US" sz="1600" dirty="0"/>
              <a:t> </a:t>
            </a:r>
            <a:r>
              <a:rPr lang="en-US" sz="1600" dirty="0" err="1"/>
              <a:t>olan</a:t>
            </a:r>
            <a:r>
              <a:rPr lang="en-US" sz="1600" dirty="0"/>
              <a:t> </a:t>
            </a:r>
            <a:r>
              <a:rPr lang="en-US" sz="1600" dirty="0" err="1"/>
              <a:t>bireylerde</a:t>
            </a:r>
            <a:r>
              <a:rPr lang="en-US" sz="1600" dirty="0"/>
              <a:t> </a:t>
            </a:r>
            <a:r>
              <a:rPr lang="en-US" sz="1600" dirty="0" err="1"/>
              <a:t>sık</a:t>
            </a:r>
            <a:r>
              <a:rPr lang="en-US" sz="1600" dirty="0"/>
              <a:t> </a:t>
            </a:r>
            <a:r>
              <a:rPr lang="en-US" sz="1600" dirty="0" err="1"/>
              <a:t>görülen</a:t>
            </a:r>
            <a:r>
              <a:rPr lang="en-US" sz="1600" dirty="0"/>
              <a:t> </a:t>
            </a:r>
            <a:r>
              <a:rPr lang="en-US" sz="1600" dirty="0" err="1"/>
              <a:t>bir</a:t>
            </a:r>
            <a:r>
              <a:rPr lang="en-US" sz="1600" dirty="0"/>
              <a:t> </a:t>
            </a:r>
            <a:r>
              <a:rPr lang="en-US" sz="1600" dirty="0" err="1"/>
              <a:t>durumdur</a:t>
            </a:r>
            <a:r>
              <a:rPr lang="en-US" sz="1600" dirty="0"/>
              <a:t> </a:t>
            </a:r>
            <a:endParaRPr lang="tr-TR" sz="1600" dirty="0" smtClean="0"/>
          </a:p>
          <a:p>
            <a:pPr lvl="0"/>
            <a:endParaRPr lang="tr-TR" sz="1600" dirty="0"/>
          </a:p>
          <a:p>
            <a:pPr lvl="0"/>
            <a:r>
              <a:rPr lang="en-US" sz="1600" b="1" dirty="0" err="1"/>
              <a:t>Nazal</a:t>
            </a:r>
            <a:r>
              <a:rPr lang="en-US" sz="1600" b="1" dirty="0"/>
              <a:t> </a:t>
            </a:r>
            <a:r>
              <a:rPr lang="en-US" sz="1600" b="1" dirty="0" err="1"/>
              <a:t>Emisyon</a:t>
            </a:r>
            <a:endParaRPr lang="tr-TR" sz="1600" dirty="0"/>
          </a:p>
          <a:p>
            <a:pPr lvl="0"/>
            <a:r>
              <a:rPr lang="en-US" sz="1600" dirty="0" err="1"/>
              <a:t>vokal</a:t>
            </a:r>
            <a:r>
              <a:rPr lang="en-US" sz="1600" dirty="0"/>
              <a:t> </a:t>
            </a:r>
            <a:r>
              <a:rPr lang="en-US" sz="1600" dirty="0" err="1"/>
              <a:t>yolda</a:t>
            </a:r>
            <a:r>
              <a:rPr lang="en-US" sz="1600" dirty="0"/>
              <a:t> </a:t>
            </a:r>
            <a:r>
              <a:rPr lang="en-US" sz="1600" dirty="0" err="1"/>
              <a:t>bir</a:t>
            </a:r>
            <a:r>
              <a:rPr lang="en-US" sz="1600" dirty="0"/>
              <a:t> </a:t>
            </a:r>
            <a:r>
              <a:rPr lang="en-US" sz="1600" dirty="0" err="1"/>
              <a:t>kaçak</a:t>
            </a:r>
            <a:r>
              <a:rPr lang="en-US" sz="1600" dirty="0"/>
              <a:t> (</a:t>
            </a:r>
            <a:r>
              <a:rPr lang="en-US" sz="1600" dirty="0" err="1"/>
              <a:t>velofarengeal</a:t>
            </a:r>
            <a:r>
              <a:rPr lang="en-US" sz="1600" dirty="0"/>
              <a:t> </a:t>
            </a:r>
            <a:r>
              <a:rPr lang="en-US" sz="1600" dirty="0" err="1"/>
              <a:t>fonksiyon</a:t>
            </a:r>
            <a:r>
              <a:rPr lang="en-US" sz="1600" dirty="0"/>
              <a:t> </a:t>
            </a:r>
            <a:r>
              <a:rPr lang="en-US" sz="1600" dirty="0" err="1"/>
              <a:t>bozukluğu</a:t>
            </a:r>
            <a:r>
              <a:rPr lang="en-US" sz="1600" dirty="0"/>
              <a:t> </a:t>
            </a:r>
            <a:r>
              <a:rPr lang="en-US" sz="1600" dirty="0" err="1"/>
              <a:t>veya</a:t>
            </a:r>
            <a:r>
              <a:rPr lang="en-US" sz="1600" dirty="0"/>
              <a:t> </a:t>
            </a:r>
            <a:r>
              <a:rPr lang="en-US" sz="1600" dirty="0" err="1"/>
              <a:t>damakta</a:t>
            </a:r>
            <a:r>
              <a:rPr lang="en-US" sz="1600" dirty="0"/>
              <a:t> </a:t>
            </a:r>
            <a:r>
              <a:rPr lang="en-US" sz="1600" dirty="0" err="1"/>
              <a:t>delik</a:t>
            </a:r>
            <a:r>
              <a:rPr lang="en-US" sz="1600" dirty="0"/>
              <a:t> </a:t>
            </a:r>
            <a:r>
              <a:rPr lang="en-US" sz="1600" dirty="0" err="1"/>
              <a:t>olması</a:t>
            </a:r>
            <a:r>
              <a:rPr lang="en-US" sz="1600" dirty="0"/>
              <a:t>), </a:t>
            </a:r>
            <a:r>
              <a:rPr lang="en-US" sz="1600" dirty="0" err="1"/>
              <a:t>ünsüz</a:t>
            </a:r>
            <a:r>
              <a:rPr lang="en-US" sz="1600" dirty="0"/>
              <a:t> </a:t>
            </a:r>
            <a:r>
              <a:rPr lang="en-US" sz="1600" dirty="0" err="1"/>
              <a:t>seslerin</a:t>
            </a:r>
            <a:r>
              <a:rPr lang="en-US" sz="1600" dirty="0"/>
              <a:t> </a:t>
            </a:r>
            <a:r>
              <a:rPr lang="en-US" sz="1600" dirty="0" err="1"/>
              <a:t>üretilmesi</a:t>
            </a:r>
            <a:r>
              <a:rPr lang="en-US" sz="1600" dirty="0"/>
              <a:t> </a:t>
            </a:r>
            <a:r>
              <a:rPr lang="en-US" sz="1600" dirty="0" err="1"/>
              <a:t>için</a:t>
            </a:r>
            <a:r>
              <a:rPr lang="en-US" sz="1600" dirty="0"/>
              <a:t> </a:t>
            </a:r>
            <a:r>
              <a:rPr lang="en-US" sz="1600" dirty="0" err="1"/>
              <a:t>ağıziçi</a:t>
            </a:r>
            <a:r>
              <a:rPr lang="en-US" sz="1600" dirty="0"/>
              <a:t> </a:t>
            </a:r>
            <a:r>
              <a:rPr lang="en-US" sz="1600" dirty="0" err="1"/>
              <a:t>hava</a:t>
            </a:r>
            <a:r>
              <a:rPr lang="en-US" sz="1600" dirty="0"/>
              <a:t> </a:t>
            </a:r>
            <a:r>
              <a:rPr lang="en-US" sz="1600" dirty="0" err="1"/>
              <a:t>basıncının</a:t>
            </a:r>
            <a:r>
              <a:rPr lang="en-US" sz="1600" dirty="0"/>
              <a:t> </a:t>
            </a:r>
            <a:r>
              <a:rPr lang="en-US" sz="1600" dirty="0" err="1"/>
              <a:t>oluşturulmaya</a:t>
            </a:r>
            <a:r>
              <a:rPr lang="en-US" sz="1600" dirty="0"/>
              <a:t> </a:t>
            </a:r>
            <a:r>
              <a:rPr lang="en-US" sz="1600" dirty="0" err="1"/>
              <a:t>çalışıldığı</a:t>
            </a:r>
            <a:r>
              <a:rPr lang="en-US" sz="1600" dirty="0"/>
              <a:t> </a:t>
            </a:r>
            <a:r>
              <a:rPr lang="en-US" sz="1600" dirty="0" err="1"/>
              <a:t>sırada</a:t>
            </a:r>
            <a:r>
              <a:rPr lang="en-US" sz="1600" dirty="0"/>
              <a:t> </a:t>
            </a:r>
            <a:r>
              <a:rPr lang="en-US" sz="1600" dirty="0" err="1"/>
              <a:t>meydana</a:t>
            </a:r>
            <a:r>
              <a:rPr lang="en-US" sz="1600" dirty="0"/>
              <a:t> </a:t>
            </a:r>
            <a:r>
              <a:rPr lang="en-US" sz="1600" dirty="0" err="1"/>
              <a:t>gelir</a:t>
            </a:r>
            <a:r>
              <a:rPr lang="en-US" sz="1600" dirty="0"/>
              <a:t> </a:t>
            </a:r>
            <a:endParaRPr lang="tr-TR" sz="1600" dirty="0" smtClean="0"/>
          </a:p>
          <a:p>
            <a:pPr lvl="0"/>
            <a:endParaRPr lang="tr-TR" sz="1600" dirty="0"/>
          </a:p>
          <a:p>
            <a:pPr lvl="0"/>
            <a:r>
              <a:rPr lang="en-US" sz="1600" b="1" dirty="0" err="1"/>
              <a:t>Foneme</a:t>
            </a:r>
            <a:r>
              <a:rPr lang="en-US" sz="1600" b="1" dirty="0"/>
              <a:t> </a:t>
            </a:r>
            <a:r>
              <a:rPr lang="en-US" sz="1600" b="1" dirty="0" err="1"/>
              <a:t>Spesifik</a:t>
            </a:r>
            <a:r>
              <a:rPr lang="en-US" sz="1600" b="1" dirty="0"/>
              <a:t> </a:t>
            </a:r>
            <a:r>
              <a:rPr lang="en-US" sz="1600" b="1" dirty="0" err="1"/>
              <a:t>Nazal</a:t>
            </a:r>
            <a:r>
              <a:rPr lang="en-US" sz="1600" b="1" dirty="0"/>
              <a:t> </a:t>
            </a:r>
            <a:r>
              <a:rPr lang="en-US" sz="1600" b="1" dirty="0" err="1"/>
              <a:t>Emisyon</a:t>
            </a:r>
            <a:endParaRPr lang="tr-TR" sz="1600" dirty="0"/>
          </a:p>
          <a:p>
            <a:pPr lvl="0"/>
            <a:r>
              <a:rPr lang="en-US" sz="1600" dirty="0" err="1"/>
              <a:t>Çoğunlukla</a:t>
            </a:r>
            <a:r>
              <a:rPr lang="en-US" sz="1600" dirty="0"/>
              <a:t> </a:t>
            </a:r>
            <a:r>
              <a:rPr lang="en-US" sz="1600" dirty="0" err="1"/>
              <a:t>yanlış</a:t>
            </a:r>
            <a:r>
              <a:rPr lang="en-US" sz="1600" dirty="0"/>
              <a:t> </a:t>
            </a:r>
            <a:r>
              <a:rPr lang="en-US" sz="1600" dirty="0" err="1"/>
              <a:t>öğrenmeye</a:t>
            </a:r>
            <a:r>
              <a:rPr lang="en-US" sz="1600" dirty="0"/>
              <a:t> </a:t>
            </a:r>
            <a:r>
              <a:rPr lang="en-US" sz="1600" dirty="0" err="1"/>
              <a:t>bağlı</a:t>
            </a:r>
            <a:r>
              <a:rPr lang="en-US" sz="1600" dirty="0"/>
              <a:t>, </a:t>
            </a:r>
            <a:r>
              <a:rPr lang="en-US" sz="1600" dirty="0" err="1"/>
              <a:t>bazı</a:t>
            </a:r>
            <a:r>
              <a:rPr lang="en-US" sz="1600" dirty="0"/>
              <a:t> </a:t>
            </a:r>
            <a:r>
              <a:rPr lang="en-US" sz="1600" dirty="0" err="1"/>
              <a:t>seslerde</a:t>
            </a:r>
            <a:r>
              <a:rPr lang="en-US" sz="1600" dirty="0"/>
              <a:t> </a:t>
            </a:r>
            <a:r>
              <a:rPr lang="en-US" sz="1600" dirty="0" err="1"/>
              <a:t>görülen</a:t>
            </a:r>
            <a:r>
              <a:rPr lang="en-US" sz="1600" dirty="0"/>
              <a:t> </a:t>
            </a:r>
            <a:r>
              <a:rPr lang="en-US" sz="1600" dirty="0" err="1"/>
              <a:t>nazal</a:t>
            </a:r>
            <a:r>
              <a:rPr lang="en-US" sz="1600" dirty="0"/>
              <a:t> </a:t>
            </a:r>
            <a:r>
              <a:rPr lang="en-US" sz="1600" dirty="0" err="1"/>
              <a:t>emisyondur</a:t>
            </a:r>
            <a:r>
              <a:rPr lang="en-US" sz="1600" dirty="0"/>
              <a:t>. </a:t>
            </a:r>
            <a:r>
              <a:rPr lang="en-US" sz="1600" dirty="0" err="1"/>
              <a:t>Geriye</a:t>
            </a:r>
            <a:r>
              <a:rPr lang="en-US" sz="1600" dirty="0"/>
              <a:t> </a:t>
            </a:r>
            <a:r>
              <a:rPr lang="en-US" sz="1600" dirty="0" err="1"/>
              <a:t>kalan</a:t>
            </a:r>
            <a:r>
              <a:rPr lang="en-US" sz="1600" dirty="0"/>
              <a:t> </a:t>
            </a:r>
            <a:r>
              <a:rPr lang="en-US" sz="1600" dirty="0" err="1"/>
              <a:t>sesler</a:t>
            </a:r>
            <a:r>
              <a:rPr lang="en-US" sz="1600" dirty="0"/>
              <a:t> </a:t>
            </a:r>
            <a:r>
              <a:rPr lang="en-US" sz="1600" dirty="0" err="1"/>
              <a:t>doğru</a:t>
            </a:r>
            <a:r>
              <a:rPr lang="en-US" sz="1600" dirty="0"/>
              <a:t> </a:t>
            </a:r>
            <a:r>
              <a:rPr lang="en-US" sz="1600" dirty="0" err="1"/>
              <a:t>olarak</a:t>
            </a:r>
            <a:r>
              <a:rPr lang="en-US" sz="1600" dirty="0"/>
              <a:t> </a:t>
            </a:r>
            <a:r>
              <a:rPr lang="en-US" sz="1600" dirty="0" err="1"/>
              <a:t>üretilmektedir</a:t>
            </a:r>
            <a:r>
              <a:rPr lang="en-US" sz="1600" dirty="0"/>
              <a:t>.</a:t>
            </a:r>
            <a:endParaRPr lang="tr-TR" sz="1600" dirty="0"/>
          </a:p>
          <a:p>
            <a:endParaRPr lang="tr-TR" sz="1600" dirty="0"/>
          </a:p>
        </p:txBody>
      </p:sp>
    </p:spTree>
    <p:extLst>
      <p:ext uri="{BB962C8B-B14F-4D97-AF65-F5344CB8AC3E}">
        <p14:creationId xmlns:p14="http://schemas.microsoft.com/office/powerpoint/2010/main" val="6374042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r>
              <a:rPr lang="tr-TR" altLang="tr-TR" sz="4000" b="1" dirty="0" smtClean="0"/>
              <a:t>4. Gelişimsel Dil Bozuklukları</a:t>
            </a:r>
          </a:p>
        </p:txBody>
      </p:sp>
      <p:sp>
        <p:nvSpPr>
          <p:cNvPr id="7171" name="Rectangle 3"/>
          <p:cNvSpPr>
            <a:spLocks noGrp="1" noRot="1" noChangeArrowheads="1"/>
          </p:cNvSpPr>
          <p:nvPr>
            <p:ph idx="1"/>
          </p:nvPr>
        </p:nvSpPr>
        <p:spPr/>
        <p:txBody>
          <a:bodyPr>
            <a:noAutofit/>
          </a:bodyPr>
          <a:lstStyle/>
          <a:p>
            <a:pPr>
              <a:lnSpc>
                <a:spcPct val="90000"/>
              </a:lnSpc>
            </a:pPr>
            <a:r>
              <a:rPr lang="tr-TR" altLang="tr-TR" sz="3200" dirty="0" smtClean="0">
                <a:latin typeface="Calibri" panose="020F0502020204030204" pitchFamily="34" charset="0"/>
              </a:rPr>
              <a:t>Konuşma, yazı ve/veya diğer sembol sistemlerinin alıcı (algılanması-anlaşılması) ve/veya ifade edici (kullanılması) boyutlarında dilin biçim bilgisi (morfoloji), söz dizimi (sentaks), anlam bilgisi (semantik), edim bilgisi/kullanım bilgisi (pragmatik)  alt sistemlerini kapsayan bozukluklardır. </a:t>
            </a:r>
          </a:p>
          <a:p>
            <a:pPr>
              <a:lnSpc>
                <a:spcPct val="90000"/>
              </a:lnSpc>
            </a:pPr>
            <a:r>
              <a:rPr lang="tr-TR" altLang="tr-TR" sz="3200" dirty="0" smtClean="0">
                <a:latin typeface="Calibri" panose="020F0502020204030204" pitchFamily="34" charset="0"/>
              </a:rPr>
              <a:t>Bu bozukluklar doğuştan veya bebeklik/çocukluk çağında ortaya çıkan gelişimsel nitelik taşırlar. </a:t>
            </a:r>
          </a:p>
        </p:txBody>
      </p:sp>
    </p:spTree>
    <p:extLst>
      <p:ext uri="{BB962C8B-B14F-4D97-AF65-F5344CB8AC3E}">
        <p14:creationId xmlns:p14="http://schemas.microsoft.com/office/powerpoint/2010/main" val="16823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7620229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smtClean="0"/>
              <a:t>Genetik</a:t>
            </a:r>
          </a:p>
          <a:p>
            <a:r>
              <a:rPr lang="tr-TR" b="1" dirty="0"/>
              <a:t>Ebeveyn </a:t>
            </a:r>
            <a:r>
              <a:rPr lang="tr-TR" b="1" dirty="0" smtClean="0"/>
              <a:t>Etkisi</a:t>
            </a:r>
          </a:p>
          <a:p>
            <a:r>
              <a:rPr lang="tr-TR" b="1" dirty="0"/>
              <a:t>İşitme </a:t>
            </a:r>
            <a:r>
              <a:rPr lang="tr-TR" b="1" dirty="0" smtClean="0"/>
              <a:t>Kaybı</a:t>
            </a:r>
          </a:p>
          <a:p>
            <a:r>
              <a:rPr lang="tr-TR" b="1" dirty="0"/>
              <a:t>Bilişsel, Nörolojik veya Gelişimsel Bir </a:t>
            </a:r>
            <a:r>
              <a:rPr lang="tr-TR" b="1" dirty="0" smtClean="0"/>
              <a:t>Bozukluk</a:t>
            </a:r>
          </a:p>
          <a:p>
            <a:endParaRPr lang="tr-TR" dirty="0"/>
          </a:p>
        </p:txBody>
      </p:sp>
    </p:spTree>
    <p:extLst>
      <p:ext uri="{BB962C8B-B14F-4D97-AF65-F5344CB8AC3E}">
        <p14:creationId xmlns:p14="http://schemas.microsoft.com/office/powerpoint/2010/main" val="4103770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23405" y="650236"/>
            <a:ext cx="9806441" cy="917307"/>
          </a:xfrm>
        </p:spPr>
        <p:txBody>
          <a:bodyPr>
            <a:normAutofit fontScale="90000"/>
          </a:bodyPr>
          <a:lstStyle/>
          <a:p>
            <a:pPr marL="457200" lvl="1" indent="0"/>
            <a:r>
              <a:rPr lang="tr-TR" sz="3600" b="1" dirty="0">
                <a:solidFill>
                  <a:srgbClr val="0070C0"/>
                </a:solidFill>
                <a:latin typeface="Calibri" panose="020F0502020204030204" pitchFamily="34" charset="0"/>
                <a:ea typeface="Times New Roman" panose="02020603050405020304" pitchFamily="18" charset="0"/>
              </a:rPr>
              <a:t>Dil Ve Konuşma Gecikmesini Öngören Erken Belirtiler</a:t>
            </a:r>
          </a:p>
        </p:txBody>
      </p:sp>
      <p:sp>
        <p:nvSpPr>
          <p:cNvPr id="3" name="İçerik Yer Tutucusu 2"/>
          <p:cNvSpPr>
            <a:spLocks noGrp="1"/>
          </p:cNvSpPr>
          <p:nvPr>
            <p:ph idx="1"/>
          </p:nvPr>
        </p:nvSpPr>
        <p:spPr>
          <a:xfrm>
            <a:off x="1985554" y="2133600"/>
            <a:ext cx="9091749" cy="3777622"/>
          </a:xfrm>
        </p:spPr>
        <p:txBody>
          <a:bodyPr/>
          <a:lstStyle/>
          <a:p>
            <a:r>
              <a:rPr lang="tr-TR" sz="3600" dirty="0">
                <a:latin typeface="Calibri" panose="020F0502020204030204" pitchFamily="34" charset="0"/>
                <a:ea typeface="Calibri" panose="020F0502020204030204" pitchFamily="34" charset="0"/>
              </a:rPr>
              <a:t>Aşağıdaki tabloda gelişimsel dil becerilerinde gecikme olduğunu belirten bazı erken işaretlere yer verilmiştir.</a:t>
            </a:r>
          </a:p>
          <a:p>
            <a:endParaRPr lang="tr-TR" dirty="0"/>
          </a:p>
        </p:txBody>
      </p:sp>
    </p:spTree>
    <p:extLst>
      <p:ext uri="{BB962C8B-B14F-4D97-AF65-F5344CB8AC3E}">
        <p14:creationId xmlns:p14="http://schemas.microsoft.com/office/powerpoint/2010/main" val="39204306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a:extLst>
              <a:ext uri="{FF2B5EF4-FFF2-40B4-BE49-F238E27FC236}">
                <a16:creationId xmlns:a16="http://schemas.microsoft.com/office/drawing/2014/main" xmlns="" id="{BD425880-52C7-49FF-A74F-1F0270E2B22E}"/>
              </a:ext>
            </a:extLst>
          </p:cNvPr>
          <p:cNvGraphicFramePr>
            <a:graphicFrameLocks noGrp="1"/>
          </p:cNvGraphicFramePr>
          <p:nvPr>
            <p:ph idx="1"/>
            <p:extLst>
              <p:ext uri="{D42A27DB-BD31-4B8C-83A1-F6EECF244321}">
                <p14:modId xmlns:p14="http://schemas.microsoft.com/office/powerpoint/2010/main" val="944508908"/>
              </p:ext>
            </p:extLst>
          </p:nvPr>
        </p:nvGraphicFramePr>
        <p:xfrm>
          <a:off x="1" y="0"/>
          <a:ext cx="12192000" cy="6858000"/>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xmlns="" val="806477071"/>
                    </a:ext>
                  </a:extLst>
                </a:gridCol>
                <a:gridCol w="4064000">
                  <a:extLst>
                    <a:ext uri="{9D8B030D-6E8A-4147-A177-3AD203B41FA5}">
                      <a16:colId xmlns:a16="http://schemas.microsoft.com/office/drawing/2014/main" xmlns="" val="524982946"/>
                    </a:ext>
                  </a:extLst>
                </a:gridCol>
                <a:gridCol w="4064000">
                  <a:extLst>
                    <a:ext uri="{9D8B030D-6E8A-4147-A177-3AD203B41FA5}">
                      <a16:colId xmlns:a16="http://schemas.microsoft.com/office/drawing/2014/main" xmlns="" val="983545061"/>
                    </a:ext>
                  </a:extLst>
                </a:gridCol>
              </a:tblGrid>
              <a:tr h="1126077">
                <a:tc>
                  <a:txBody>
                    <a:bodyPr/>
                    <a:lstStyle/>
                    <a:p>
                      <a:pPr algn="just">
                        <a:spcAft>
                          <a:spcPts val="0"/>
                        </a:spcAft>
                      </a:pPr>
                      <a:r>
                        <a:rPr lang="tr-TR" sz="2400" dirty="0">
                          <a:effectLst/>
                          <a:latin typeface="Calibri" panose="020F0502020204030204" pitchFamily="34" charset="0"/>
                        </a:rPr>
                        <a:t>Yaş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tr-TR" sz="2400">
                          <a:effectLst/>
                          <a:latin typeface="Calibri" panose="020F0502020204030204" pitchFamily="34" charset="0"/>
                        </a:rPr>
                        <a:t>İşaretler</a:t>
                      </a:r>
                    </a:p>
                    <a:p>
                      <a:pPr algn="just">
                        <a:spcAft>
                          <a:spcPts val="0"/>
                        </a:spcAft>
                      </a:pPr>
                      <a:r>
                        <a:rPr lang="tr-TR" sz="2400">
                          <a:effectLst/>
                          <a:latin typeface="Calibri" panose="020F0502020204030204" pitchFamily="34" charset="0"/>
                        </a:rPr>
                        <a:t>(Eğer...... yapmıyorsa......)</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tr-TR" sz="2400" dirty="0">
                          <a:effectLst/>
                          <a:latin typeface="Calibri" panose="020F0502020204030204" pitchFamily="34" charset="0"/>
                        </a:rPr>
                        <a:t>Etkilenen Gelişim Alanları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21521391"/>
                  </a:ext>
                </a:extLst>
              </a:tr>
              <a:tr h="1685859">
                <a:tc>
                  <a:txBody>
                    <a:bodyPr/>
                    <a:lstStyle/>
                    <a:p>
                      <a:pPr algn="just">
                        <a:spcAft>
                          <a:spcPts val="0"/>
                        </a:spcAft>
                      </a:pPr>
                      <a:r>
                        <a:rPr lang="tr-TR" sz="2400" dirty="0">
                          <a:effectLst/>
                          <a:latin typeface="Calibri" panose="020F0502020204030204" pitchFamily="34" charset="0"/>
                        </a:rPr>
                        <a:t>Doğumdan itibaren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tr-TR" sz="2400">
                          <a:effectLst/>
                          <a:latin typeface="Calibri" panose="020F0502020204030204" pitchFamily="34" charset="0"/>
                        </a:rPr>
                        <a:t>Seslere, özellikle de anne sesine, tepki vermeme</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tr-TR" sz="2400">
                          <a:effectLst/>
                          <a:latin typeface="Calibri" panose="020F0502020204030204" pitchFamily="34" charset="0"/>
                        </a:rPr>
                        <a:t>Alıcı dil gelişiminde sorun, işitme açısından değerlendirme gereklidir.</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30801677"/>
                  </a:ext>
                </a:extLst>
              </a:tr>
              <a:tr h="1348689">
                <a:tc>
                  <a:txBody>
                    <a:bodyPr/>
                    <a:lstStyle/>
                    <a:p>
                      <a:pPr algn="just">
                        <a:spcAft>
                          <a:spcPts val="0"/>
                        </a:spcAft>
                      </a:pPr>
                      <a:r>
                        <a:rPr lang="tr-TR" sz="2400">
                          <a:effectLst/>
                          <a:latin typeface="Calibri" panose="020F0502020204030204" pitchFamily="34" charset="0"/>
                        </a:rPr>
                        <a:t>6-9 ay </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tr-TR" sz="2400" dirty="0" err="1">
                          <a:effectLst/>
                          <a:latin typeface="Calibri" panose="020F0502020204030204" pitchFamily="34" charset="0"/>
                        </a:rPr>
                        <a:t>Babıldama</a:t>
                      </a:r>
                      <a:r>
                        <a:rPr lang="tr-TR" sz="2400" dirty="0">
                          <a:effectLst/>
                          <a:latin typeface="Calibri" panose="020F0502020204030204" pitchFamily="34" charset="0"/>
                        </a:rPr>
                        <a:t> davranışının bulunmaması</a:t>
                      </a:r>
                    </a:p>
                    <a:p>
                      <a:pPr>
                        <a:spcAft>
                          <a:spcPts val="0"/>
                        </a:spcAft>
                      </a:pPr>
                      <a:r>
                        <a:rPr lang="tr-TR" sz="2400" dirty="0">
                          <a:effectLst/>
                          <a:latin typeface="Calibri" panose="020F0502020204030204" pitchFamily="34" charset="0"/>
                        </a:rPr>
                        <a:t>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tr-TR" sz="2400" dirty="0">
                          <a:effectLst/>
                          <a:latin typeface="Calibri" panose="020F0502020204030204" pitchFamily="34" charset="0"/>
                        </a:rPr>
                        <a:t>İfade edici dil gelişimi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60450504"/>
                  </a:ext>
                </a:extLst>
              </a:tr>
              <a:tr h="2697375">
                <a:tc>
                  <a:txBody>
                    <a:bodyPr/>
                    <a:lstStyle/>
                    <a:p>
                      <a:pPr algn="just">
                        <a:spcAft>
                          <a:spcPts val="0"/>
                        </a:spcAft>
                      </a:pPr>
                      <a:r>
                        <a:rPr lang="tr-TR" sz="2400" dirty="0">
                          <a:effectLst/>
                          <a:latin typeface="Calibri" panose="020F0502020204030204" pitchFamily="34" charset="0"/>
                        </a:rPr>
                        <a:t>12 ay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tr-TR" sz="2400" dirty="0">
                          <a:effectLst/>
                          <a:latin typeface="Calibri" panose="020F0502020204030204" pitchFamily="34" charset="0"/>
                        </a:rPr>
                        <a:t>Tek sözcük üretimlerinin henüz ortaya çıkmamış </a:t>
                      </a:r>
                      <a:r>
                        <a:rPr lang="tr-TR" sz="2400" dirty="0" smtClean="0">
                          <a:effectLst/>
                          <a:latin typeface="Calibri" panose="020F0502020204030204" pitchFamily="34" charset="0"/>
                        </a:rPr>
                        <a:t>olması</a:t>
                      </a:r>
                    </a:p>
                    <a:p>
                      <a:pPr algn="just">
                        <a:spcAft>
                          <a:spcPts val="0"/>
                        </a:spcAft>
                      </a:pPr>
                      <a:endParaRPr lang="tr-TR" sz="2400" dirty="0" smtClean="0">
                        <a:effectLst/>
                        <a:latin typeface="Calibri" panose="020F0502020204030204" pitchFamily="34" charset="0"/>
                      </a:endParaRPr>
                    </a:p>
                    <a:p>
                      <a:pPr algn="just">
                        <a:spcAft>
                          <a:spcPts val="0"/>
                        </a:spcAft>
                      </a:pPr>
                      <a:endParaRPr lang="tr-TR" sz="2400" dirty="0">
                        <a:effectLst/>
                        <a:latin typeface="Calibri" panose="020F0502020204030204" pitchFamily="34" charset="0"/>
                      </a:endParaRPr>
                    </a:p>
                    <a:p>
                      <a:pPr algn="just">
                        <a:spcAft>
                          <a:spcPts val="0"/>
                        </a:spcAft>
                      </a:pPr>
                      <a:r>
                        <a:rPr lang="tr-TR" sz="2400" dirty="0">
                          <a:effectLst/>
                          <a:latin typeface="Calibri" panose="020F0502020204030204" pitchFamily="34" charset="0"/>
                        </a:rPr>
                        <a:t>Anne ve babayı çağırırken sözel ifadeler kullanmaması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tr-TR" sz="2400" dirty="0">
                          <a:effectLst/>
                          <a:latin typeface="Calibri" panose="020F0502020204030204" pitchFamily="34" charset="0"/>
                        </a:rPr>
                        <a:t>İfade edici dil gelişimi</a:t>
                      </a:r>
                    </a:p>
                    <a:p>
                      <a:pPr algn="just">
                        <a:spcAft>
                          <a:spcPts val="0"/>
                        </a:spcAft>
                      </a:pPr>
                      <a:endParaRPr lang="tr-TR" sz="2400" dirty="0">
                        <a:effectLst/>
                        <a:latin typeface="Calibri" panose="020F0502020204030204" pitchFamily="34" charset="0"/>
                      </a:endParaRPr>
                    </a:p>
                    <a:p>
                      <a:pPr algn="just">
                        <a:spcAft>
                          <a:spcPts val="0"/>
                        </a:spcAft>
                      </a:pPr>
                      <a:endParaRPr lang="tr-TR" sz="2400" dirty="0">
                        <a:effectLst/>
                        <a:latin typeface="Calibri" panose="020F0502020204030204" pitchFamily="34" charset="0"/>
                      </a:endParaRPr>
                    </a:p>
                    <a:p>
                      <a:pPr algn="just">
                        <a:spcAft>
                          <a:spcPts val="0"/>
                        </a:spcAft>
                      </a:pPr>
                      <a:endParaRPr lang="tr-TR" sz="2400" dirty="0">
                        <a:effectLst/>
                        <a:latin typeface="Calibri" panose="020F0502020204030204" pitchFamily="34" charset="0"/>
                      </a:endParaRPr>
                    </a:p>
                    <a:p>
                      <a:pPr algn="just">
                        <a:spcAft>
                          <a:spcPts val="0"/>
                        </a:spcAft>
                      </a:pPr>
                      <a:r>
                        <a:rPr lang="tr-TR" sz="2400" dirty="0">
                          <a:effectLst/>
                          <a:latin typeface="Calibri" panose="020F0502020204030204" pitchFamily="34" charset="0"/>
                        </a:rPr>
                        <a:t>İfade edici dil gelişimi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74072151"/>
                  </a:ext>
                </a:extLst>
              </a:tr>
            </a:tbl>
          </a:graphicData>
        </a:graphic>
      </p:graphicFrame>
    </p:spTree>
    <p:extLst>
      <p:ext uri="{BB962C8B-B14F-4D97-AF65-F5344CB8AC3E}">
        <p14:creationId xmlns:p14="http://schemas.microsoft.com/office/powerpoint/2010/main" val="20142601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a:extLst>
              <a:ext uri="{FF2B5EF4-FFF2-40B4-BE49-F238E27FC236}">
                <a16:creationId xmlns:a16="http://schemas.microsoft.com/office/drawing/2014/main" xmlns="" id="{BD425880-52C7-49FF-A74F-1F0270E2B22E}"/>
              </a:ext>
            </a:extLst>
          </p:cNvPr>
          <p:cNvGraphicFramePr>
            <a:graphicFrameLocks noGrp="1"/>
          </p:cNvGraphicFramePr>
          <p:nvPr>
            <p:ph idx="1"/>
            <p:extLst>
              <p:ext uri="{D42A27DB-BD31-4B8C-83A1-F6EECF244321}">
                <p14:modId xmlns:p14="http://schemas.microsoft.com/office/powerpoint/2010/main" val="3357557282"/>
              </p:ext>
            </p:extLst>
          </p:nvPr>
        </p:nvGraphicFramePr>
        <p:xfrm>
          <a:off x="0" y="5609"/>
          <a:ext cx="12192000" cy="7154556"/>
        </p:xfrm>
        <a:graphic>
          <a:graphicData uri="http://schemas.openxmlformats.org/drawingml/2006/table">
            <a:tbl>
              <a:tblPr firstRow="1" bandRow="1">
                <a:tableStyleId>{21E4AEA4-8DFA-4A89-87EB-49C32662AFE0}</a:tableStyleId>
              </a:tblPr>
              <a:tblGrid>
                <a:gridCol w="1581186">
                  <a:extLst>
                    <a:ext uri="{9D8B030D-6E8A-4147-A177-3AD203B41FA5}">
                      <a16:colId xmlns:a16="http://schemas.microsoft.com/office/drawing/2014/main" xmlns="" val="806477071"/>
                    </a:ext>
                  </a:extLst>
                </a:gridCol>
                <a:gridCol w="7190282">
                  <a:extLst>
                    <a:ext uri="{9D8B030D-6E8A-4147-A177-3AD203B41FA5}">
                      <a16:colId xmlns:a16="http://schemas.microsoft.com/office/drawing/2014/main" xmlns="" val="524982946"/>
                    </a:ext>
                  </a:extLst>
                </a:gridCol>
                <a:gridCol w="3420532">
                  <a:extLst>
                    <a:ext uri="{9D8B030D-6E8A-4147-A177-3AD203B41FA5}">
                      <a16:colId xmlns:a16="http://schemas.microsoft.com/office/drawing/2014/main" xmlns="" val="983545061"/>
                    </a:ext>
                  </a:extLst>
                </a:gridCol>
              </a:tblGrid>
              <a:tr h="917948">
                <a:tc>
                  <a:txBody>
                    <a:bodyPr/>
                    <a:lstStyle/>
                    <a:p>
                      <a:pPr algn="just">
                        <a:spcAft>
                          <a:spcPts val="0"/>
                        </a:spcAft>
                      </a:pPr>
                      <a:r>
                        <a:rPr lang="tr-TR" sz="2400" dirty="0">
                          <a:effectLst/>
                          <a:latin typeface="Calibri" panose="020F0502020204030204" pitchFamily="34" charset="0"/>
                        </a:rPr>
                        <a:t>Yaş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tr-TR" sz="2400">
                          <a:effectLst/>
                          <a:latin typeface="Calibri" panose="020F0502020204030204" pitchFamily="34" charset="0"/>
                        </a:rPr>
                        <a:t>İşaretler</a:t>
                      </a:r>
                    </a:p>
                    <a:p>
                      <a:pPr algn="just">
                        <a:spcAft>
                          <a:spcPts val="0"/>
                        </a:spcAft>
                      </a:pPr>
                      <a:r>
                        <a:rPr lang="tr-TR" sz="2400">
                          <a:effectLst/>
                          <a:latin typeface="Calibri" panose="020F0502020204030204" pitchFamily="34" charset="0"/>
                        </a:rPr>
                        <a:t>(Eğer...... yapmıyorsa......)</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tr-TR" sz="2400" dirty="0">
                          <a:effectLst/>
                          <a:latin typeface="Calibri" panose="020F0502020204030204" pitchFamily="34" charset="0"/>
                        </a:rPr>
                        <a:t>Etkilenen Gelişim Alanları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21521391"/>
                  </a:ext>
                </a:extLst>
              </a:tr>
              <a:tr h="1383280">
                <a:tc>
                  <a:txBody>
                    <a:bodyPr/>
                    <a:lstStyle/>
                    <a:p>
                      <a:pPr algn="just">
                        <a:spcAft>
                          <a:spcPts val="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15 ay</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Sözcük üretimlerinin sınırlı </a:t>
                      </a:r>
                      <a:r>
                        <a:rPr lang="tr-TR" sz="2400" dirty="0" smtClean="0">
                          <a:effectLst/>
                          <a:latin typeface="Calibri" panose="020F0502020204030204" pitchFamily="34" charset="0"/>
                          <a:ea typeface="Calibri" panose="020F0502020204030204" pitchFamily="34" charset="0"/>
                          <a:cs typeface="Times New Roman" panose="02020603050405020304" pitchFamily="18" charset="0"/>
                        </a:rPr>
                        <a:t>olması</a:t>
                      </a:r>
                    </a:p>
                    <a:p>
                      <a:pPr algn="just">
                        <a:spcAft>
                          <a:spcPts val="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Uzakta bulunan bir nesneyi talep etmek için işaret kullanmaması </a:t>
                      </a:r>
                    </a:p>
                  </a:txBody>
                  <a:tcPr marL="68580" marR="68580" marT="0" marB="0"/>
                </a:tc>
                <a:tc>
                  <a:txBody>
                    <a:bodyPr/>
                    <a:lstStyle/>
                    <a:p>
                      <a:pPr algn="just">
                        <a:spcAft>
                          <a:spcPts val="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İfade edici dil gelişimi</a:t>
                      </a:r>
                    </a:p>
                    <a:p>
                      <a:pPr algn="just">
                        <a:spcAft>
                          <a:spcPts val="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Sözel olmayan iletişim becerileri </a:t>
                      </a:r>
                    </a:p>
                  </a:txBody>
                  <a:tcPr marL="68580" marR="68580" marT="0" marB="0"/>
                </a:tc>
                <a:extLst>
                  <a:ext uri="{0D108BD9-81ED-4DB2-BD59-A6C34878D82A}">
                    <a16:rowId xmlns:a16="http://schemas.microsoft.com/office/drawing/2014/main" xmlns="" val="3030801677"/>
                  </a:ext>
                </a:extLst>
              </a:tr>
              <a:tr h="2337916">
                <a:tc>
                  <a:txBody>
                    <a:bodyPr/>
                    <a:lstStyle/>
                    <a:p>
                      <a:pPr algn="just">
                        <a:spcAft>
                          <a:spcPts val="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18 ay</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Nesne adlandırmak için, yorumda bulunmak için ya da bir nesneyi talep etmek için sözcük kullanmaması </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Tek basamaklı yönergeleri takip etmede zorluk </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Ortak ilgi kurmada güçlük, işaret kullanmanın, göz kontağı becerisinin sınırlı olması </a:t>
                      </a:r>
                    </a:p>
                  </a:txBody>
                  <a:tcPr marL="68580" marR="68580" marT="0" marB="0"/>
                </a:tc>
                <a:tc>
                  <a:txBody>
                    <a:bodyPr/>
                    <a:lstStyle/>
                    <a:p>
                      <a:pPr algn="just">
                        <a:spcAft>
                          <a:spcPts val="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İfade edici dil gelişimi</a:t>
                      </a:r>
                    </a:p>
                    <a:p>
                      <a:pPr algn="just">
                        <a:spcAft>
                          <a:spcPts val="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Alıcı dil </a:t>
                      </a:r>
                      <a:r>
                        <a:rPr lang="tr-TR" sz="2400" dirty="0" smtClean="0">
                          <a:effectLst/>
                          <a:latin typeface="Calibri" panose="020F0502020204030204" pitchFamily="34" charset="0"/>
                          <a:ea typeface="Calibri" panose="020F0502020204030204" pitchFamily="34" charset="0"/>
                          <a:cs typeface="Times New Roman" panose="02020603050405020304" pitchFamily="18" charset="0"/>
                        </a:rPr>
                        <a:t>gelişimi</a:t>
                      </a:r>
                    </a:p>
                    <a:p>
                      <a:pPr algn="just">
                        <a:spcAft>
                          <a:spcPts val="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Sözel olmayan iletişim becerileri </a:t>
                      </a:r>
                    </a:p>
                  </a:txBody>
                  <a:tcPr marL="68580" marR="68580" marT="0" marB="0"/>
                </a:tc>
                <a:extLst>
                  <a:ext uri="{0D108BD9-81ED-4DB2-BD59-A6C34878D82A}">
                    <a16:rowId xmlns:a16="http://schemas.microsoft.com/office/drawing/2014/main" xmlns="" val="1760450504"/>
                  </a:ext>
                </a:extLst>
              </a:tr>
              <a:tr h="2213248">
                <a:tc>
                  <a:txBody>
                    <a:bodyPr/>
                    <a:lstStyle/>
                    <a:p>
                      <a:pPr algn="just">
                        <a:spcAft>
                          <a:spcPts val="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24 ay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50’den az sözcük </a:t>
                      </a:r>
                      <a:r>
                        <a:rPr lang="tr-TR" sz="2400" dirty="0" smtClean="0">
                          <a:effectLst/>
                          <a:latin typeface="Calibri" panose="020F0502020204030204" pitchFamily="34" charset="0"/>
                          <a:ea typeface="Calibri" panose="020F0502020204030204" pitchFamily="34" charset="0"/>
                          <a:cs typeface="Times New Roman" panose="02020603050405020304" pitchFamily="18" charset="0"/>
                        </a:rPr>
                        <a:t>üretimi</a:t>
                      </a:r>
                    </a:p>
                    <a:p>
                      <a:pPr algn="just">
                        <a:spcAft>
                          <a:spcPts val="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İki kelimeli kombinasyonlarının bulunmaması </a:t>
                      </a:r>
                      <a:endParaRPr lang="tr-TR"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Sözel üretimlerin zor anlaşılması</a:t>
                      </a:r>
                    </a:p>
                  </a:txBody>
                  <a:tcPr marL="68580" marR="68580" marT="0" marB="0"/>
                </a:tc>
                <a:tc>
                  <a:txBody>
                    <a:bodyPr/>
                    <a:lstStyle/>
                    <a:p>
                      <a:pPr algn="just">
                        <a:spcAft>
                          <a:spcPts val="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İfade edici dil </a:t>
                      </a:r>
                      <a:r>
                        <a:rPr lang="tr-TR" sz="2400" dirty="0" smtClean="0">
                          <a:effectLst/>
                          <a:latin typeface="Calibri" panose="020F0502020204030204" pitchFamily="34" charset="0"/>
                          <a:ea typeface="Calibri" panose="020F0502020204030204" pitchFamily="34" charset="0"/>
                          <a:cs typeface="Times New Roman" panose="02020603050405020304" pitchFamily="18" charset="0"/>
                        </a:rPr>
                        <a:t>gelişimi</a:t>
                      </a:r>
                    </a:p>
                    <a:p>
                      <a:pPr algn="just">
                        <a:spcAft>
                          <a:spcPts val="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İfade edici dil gelişimi</a:t>
                      </a:r>
                    </a:p>
                    <a:p>
                      <a:pPr algn="just">
                        <a:spcAft>
                          <a:spcPts val="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İfade edici dil gelişimi </a:t>
                      </a:r>
                    </a:p>
                  </a:txBody>
                  <a:tcPr marL="68580" marR="68580" marT="0" marB="0"/>
                </a:tc>
                <a:extLst>
                  <a:ext uri="{0D108BD9-81ED-4DB2-BD59-A6C34878D82A}">
                    <a16:rowId xmlns:a16="http://schemas.microsoft.com/office/drawing/2014/main" xmlns="" val="4274072151"/>
                  </a:ext>
                </a:extLst>
              </a:tr>
            </a:tbl>
          </a:graphicData>
        </a:graphic>
      </p:graphicFrame>
    </p:spTree>
    <p:extLst>
      <p:ext uri="{BB962C8B-B14F-4D97-AF65-F5344CB8AC3E}">
        <p14:creationId xmlns:p14="http://schemas.microsoft.com/office/powerpoint/2010/main" val="2445728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995055" y="723319"/>
            <a:ext cx="9268690" cy="5721499"/>
          </a:xfrm>
        </p:spPr>
        <p:txBody>
          <a:bodyPr/>
          <a:lstStyle/>
          <a:p>
            <a:r>
              <a:rPr lang="tr-TR" sz="4000" dirty="0">
                <a:latin typeface="Calibri" panose="020F0502020204030204" pitchFamily="34" charset="0"/>
                <a:ea typeface="Calibri" panose="020F0502020204030204" pitchFamily="34" charset="0"/>
              </a:rPr>
              <a:t>Gecikmiş dil ve konuşmanın erken belirtilerini yakalamak ve </a:t>
            </a:r>
            <a:r>
              <a:rPr lang="tr-TR" sz="4000" dirty="0">
                <a:solidFill>
                  <a:srgbClr val="FF0000"/>
                </a:solidFill>
                <a:latin typeface="Calibri" panose="020F0502020204030204" pitchFamily="34" charset="0"/>
                <a:ea typeface="Calibri" panose="020F0502020204030204" pitchFamily="34" charset="0"/>
              </a:rPr>
              <a:t>‘bekle-gör</a:t>
            </a:r>
            <a:r>
              <a:rPr lang="tr-TR" sz="4000" dirty="0">
                <a:latin typeface="Calibri" panose="020F0502020204030204" pitchFamily="34" charset="0"/>
                <a:ea typeface="Calibri" panose="020F0502020204030204" pitchFamily="34" charset="0"/>
              </a:rPr>
              <a:t>’ yaklaşımının uygulanmaması önerilmektedir. </a:t>
            </a:r>
            <a:r>
              <a:rPr lang="tr-TR" sz="4000" dirty="0">
                <a:solidFill>
                  <a:srgbClr val="FF0000"/>
                </a:solidFill>
                <a:latin typeface="Calibri" panose="020F0502020204030204" pitchFamily="34" charset="0"/>
                <a:ea typeface="Calibri" panose="020F0502020204030204" pitchFamily="34" charset="0"/>
              </a:rPr>
              <a:t>0-3 </a:t>
            </a:r>
            <a:r>
              <a:rPr lang="tr-TR" sz="4000" dirty="0">
                <a:latin typeface="Calibri" panose="020F0502020204030204" pitchFamily="34" charset="0"/>
                <a:ea typeface="Calibri" panose="020F0502020204030204" pitchFamily="34" charset="0"/>
              </a:rPr>
              <a:t>yaş erken tanı ve erken müdahale dönemidir bu yüzden çocukların </a:t>
            </a:r>
            <a:r>
              <a:rPr lang="tr-TR" sz="4000" dirty="0">
                <a:solidFill>
                  <a:srgbClr val="FF0000"/>
                </a:solidFill>
                <a:latin typeface="Calibri" panose="020F0502020204030204" pitchFamily="34" charset="0"/>
                <a:ea typeface="Calibri" panose="020F0502020204030204" pitchFamily="34" charset="0"/>
              </a:rPr>
              <a:t>3</a:t>
            </a:r>
            <a:r>
              <a:rPr lang="tr-TR" sz="4000" dirty="0">
                <a:latin typeface="Calibri" panose="020F0502020204030204" pitchFamily="34" charset="0"/>
                <a:ea typeface="Calibri" panose="020F0502020204030204" pitchFamily="34" charset="0"/>
              </a:rPr>
              <a:t> yaş altında erken belirtilerinin taranması son derece önemlidir. </a:t>
            </a:r>
          </a:p>
          <a:p>
            <a:endParaRPr lang="tr-TR" dirty="0"/>
          </a:p>
        </p:txBody>
      </p:sp>
    </p:spTree>
    <p:extLst>
      <p:ext uri="{BB962C8B-B14F-4D97-AF65-F5344CB8AC3E}">
        <p14:creationId xmlns:p14="http://schemas.microsoft.com/office/powerpoint/2010/main" val="4226609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2077110" y="553771"/>
            <a:ext cx="8911687" cy="1280890"/>
          </a:xfrm>
        </p:spPr>
        <p:txBody>
          <a:bodyPr/>
          <a:lstStyle/>
          <a:p>
            <a:r>
              <a:rPr lang="tr-TR" altLang="tr-TR" sz="4000" b="1" dirty="0" smtClean="0"/>
              <a:t>5. Edinilmiş Dil Bozuklukları</a:t>
            </a:r>
          </a:p>
        </p:txBody>
      </p:sp>
      <p:sp>
        <p:nvSpPr>
          <p:cNvPr id="8195" name="Rectangle 3"/>
          <p:cNvSpPr>
            <a:spLocks noGrp="1" noRot="1" noChangeArrowheads="1"/>
          </p:cNvSpPr>
          <p:nvPr>
            <p:ph idx="1"/>
          </p:nvPr>
        </p:nvSpPr>
        <p:spPr>
          <a:xfrm>
            <a:off x="1102784" y="1628775"/>
            <a:ext cx="10676467" cy="4191000"/>
          </a:xfrm>
        </p:spPr>
        <p:txBody>
          <a:bodyPr>
            <a:normAutofit/>
          </a:bodyPr>
          <a:lstStyle/>
          <a:p>
            <a:r>
              <a:rPr lang="tr-TR" sz="2800" b="1" dirty="0"/>
              <a:t>Edinilmiş Dil Bozukluğu: </a:t>
            </a:r>
            <a:r>
              <a:rPr lang="tr-TR" sz="2800" b="1" dirty="0" smtClean="0"/>
              <a:t>Afazi</a:t>
            </a:r>
            <a:r>
              <a:rPr lang="tr-TR" sz="2800" b="1" dirty="0"/>
              <a:t/>
            </a:r>
            <a:br>
              <a:rPr lang="tr-TR" sz="2800" b="1" dirty="0"/>
            </a:br>
            <a:r>
              <a:rPr lang="tr-TR" sz="2800" b="1" dirty="0" smtClean="0"/>
              <a:t>  </a:t>
            </a:r>
            <a:r>
              <a:rPr lang="tr-TR" sz="2800" dirty="0" err="1" smtClean="0"/>
              <a:t>Afazi</a:t>
            </a:r>
            <a:r>
              <a:rPr lang="tr-TR" sz="2800" dirty="0"/>
              <a:t>, genellikle bir </a:t>
            </a:r>
            <a:r>
              <a:rPr lang="tr-TR" sz="2800" dirty="0">
                <a:solidFill>
                  <a:srgbClr val="0070C0"/>
                </a:solidFill>
              </a:rPr>
              <a:t>inme ya da kafa travması </a:t>
            </a:r>
            <a:r>
              <a:rPr lang="tr-TR" sz="2800" dirty="0"/>
              <a:t>sonucunda aniden ortaya çıkan ve beynin dilden sorumlu alanlarının hasarlanmasından kaynaklanan </a:t>
            </a:r>
            <a:r>
              <a:rPr lang="tr-TR" sz="2800" dirty="0">
                <a:solidFill>
                  <a:srgbClr val="FF0000"/>
                </a:solidFill>
              </a:rPr>
              <a:t>bir dil bozukluğudur</a:t>
            </a:r>
            <a:r>
              <a:rPr lang="tr-TR" sz="2800" dirty="0"/>
              <a:t>.	</a:t>
            </a:r>
          </a:p>
          <a:p>
            <a:r>
              <a:rPr lang="tr-TR" sz="2800" dirty="0"/>
              <a:t>Çoğu insanda dil alanları beynin sol yarı küresinde yer almaktadır. Dolayısıyla, afazide beynin sol yarısındaki dil alanları hasarlanırken, kişinin de sağ tarafına inme inebilir/felç gelebilir. </a:t>
            </a:r>
          </a:p>
          <a:p>
            <a:endParaRPr lang="tr-TR" altLang="tr-TR" sz="2800" dirty="0" smtClean="0"/>
          </a:p>
        </p:txBody>
      </p:sp>
    </p:spTree>
    <p:extLst>
      <p:ext uri="{BB962C8B-B14F-4D97-AF65-F5344CB8AC3E}">
        <p14:creationId xmlns:p14="http://schemas.microsoft.com/office/powerpoint/2010/main" val="4056819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b="1" i="1" dirty="0" err="1"/>
              <a:t>Serebrovasküler</a:t>
            </a:r>
            <a:r>
              <a:rPr lang="tr-TR" b="1" i="1" dirty="0"/>
              <a:t> Olay </a:t>
            </a:r>
            <a:r>
              <a:rPr lang="tr-TR" b="1" i="1" dirty="0" smtClean="0"/>
              <a:t>,</a:t>
            </a:r>
            <a:r>
              <a:rPr lang="tr-TR" dirty="0" smtClean="0"/>
              <a:t>beyni </a:t>
            </a:r>
            <a:r>
              <a:rPr lang="tr-TR" dirty="0"/>
              <a:t>besleyen damarların tıkanması veya kanaması ile ortaya çıkan, hasar </a:t>
            </a:r>
            <a:endParaRPr lang="tr-TR" b="1" i="1" dirty="0" smtClean="0"/>
          </a:p>
          <a:p>
            <a:r>
              <a:rPr lang="tr-TR" b="1" i="1" dirty="0" err="1" smtClean="0"/>
              <a:t>Travmatik</a:t>
            </a:r>
            <a:r>
              <a:rPr lang="tr-TR" b="1" i="1" dirty="0" smtClean="0"/>
              <a:t> </a:t>
            </a:r>
            <a:r>
              <a:rPr lang="tr-TR" b="1" i="1" dirty="0"/>
              <a:t>Beyin </a:t>
            </a:r>
            <a:r>
              <a:rPr lang="tr-TR" b="1" i="1" dirty="0" smtClean="0"/>
              <a:t>Hasarı,</a:t>
            </a:r>
          </a:p>
          <a:p>
            <a:r>
              <a:rPr lang="tr-TR" b="1" i="1" dirty="0" smtClean="0"/>
              <a:t>Nöbetler,</a:t>
            </a:r>
          </a:p>
          <a:p>
            <a:r>
              <a:rPr lang="tr-TR" b="1" i="1" dirty="0" smtClean="0"/>
              <a:t>Tümörler</a:t>
            </a:r>
            <a:r>
              <a:rPr lang="tr-TR" b="1" i="1" dirty="0"/>
              <a:t>,</a:t>
            </a:r>
            <a:r>
              <a:rPr lang="tr-TR" b="1" i="1" dirty="0" smtClean="0"/>
              <a:t> </a:t>
            </a:r>
          </a:p>
          <a:p>
            <a:r>
              <a:rPr lang="tr-TR" b="1" i="1" dirty="0" err="1" smtClean="0"/>
              <a:t>Demans</a:t>
            </a:r>
            <a:r>
              <a:rPr lang="tr-TR" b="1" i="1" dirty="0"/>
              <a:t>,</a:t>
            </a:r>
            <a:endParaRPr lang="tr-TR" b="1" i="1" dirty="0" smtClean="0"/>
          </a:p>
          <a:p>
            <a:r>
              <a:rPr lang="tr-TR" b="1" i="1" dirty="0" smtClean="0"/>
              <a:t>Alzheimer hastalığı,</a:t>
            </a:r>
          </a:p>
          <a:p>
            <a:r>
              <a:rPr lang="tr-TR" b="1" i="1" dirty="0" smtClean="0"/>
              <a:t> </a:t>
            </a:r>
            <a:r>
              <a:rPr lang="tr-TR" b="1" i="1" dirty="0" err="1"/>
              <a:t>Pick</a:t>
            </a:r>
            <a:r>
              <a:rPr lang="tr-TR" b="1" i="1" dirty="0"/>
              <a:t> </a:t>
            </a:r>
            <a:r>
              <a:rPr lang="tr-TR" b="1" i="1" dirty="0" smtClean="0"/>
              <a:t>hastalığı</a:t>
            </a:r>
            <a:r>
              <a:rPr lang="tr-TR" dirty="0" smtClean="0"/>
              <a:t>(aşırı </a:t>
            </a:r>
            <a:r>
              <a:rPr lang="tr-TR" dirty="0"/>
              <a:t>protein birikiminden ötürü beyin hücrelerinin yavaş yavaş </a:t>
            </a:r>
            <a:r>
              <a:rPr lang="tr-TR" dirty="0" smtClean="0"/>
              <a:t>büzülmesi)</a:t>
            </a:r>
            <a:r>
              <a:rPr lang="tr-TR" dirty="0"/>
              <a:t> </a:t>
            </a:r>
          </a:p>
        </p:txBody>
      </p:sp>
    </p:spTree>
    <p:extLst>
      <p:ext uri="{BB962C8B-B14F-4D97-AF65-F5344CB8AC3E}">
        <p14:creationId xmlns:p14="http://schemas.microsoft.com/office/powerpoint/2010/main" val="7814497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7200" y="539263"/>
            <a:ext cx="11531600" cy="5540864"/>
          </a:xfrm>
        </p:spPr>
        <p:txBody>
          <a:bodyPr/>
          <a:lstStyle/>
          <a:p>
            <a:pPr marL="342900" lvl="2" indent="-342900">
              <a:buFont typeface="Wingdings 2"/>
              <a:buChar char=""/>
            </a:pPr>
            <a:r>
              <a:rPr lang="tr-TR" sz="2800" b="1" dirty="0">
                <a:latin typeface="Calibri" panose="020F0502020204030204" pitchFamily="34" charset="0"/>
              </a:rPr>
              <a:t>Motor Konuşma </a:t>
            </a:r>
            <a:r>
              <a:rPr lang="tr-TR" sz="2800" b="1" dirty="0" smtClean="0">
                <a:latin typeface="Calibri" panose="020F0502020204030204" pitchFamily="34" charset="0"/>
              </a:rPr>
              <a:t>Bozuklukları</a:t>
            </a:r>
            <a:endParaRPr lang="tr-TR" sz="2800" dirty="0">
              <a:latin typeface="Calibri" panose="020F0502020204030204" pitchFamily="34" charset="0"/>
            </a:endParaRPr>
          </a:p>
          <a:p>
            <a:r>
              <a:rPr lang="tr-TR" dirty="0"/>
              <a:t>Konuşmanın motor planlamasını ve </a:t>
            </a:r>
            <a:r>
              <a:rPr lang="tr-TR" dirty="0" err="1"/>
              <a:t>nöromusküler</a:t>
            </a:r>
            <a:r>
              <a:rPr lang="tr-TR" dirty="0"/>
              <a:t> kontrolünü etkileyen, nörolojik hasarların neden olduğu </a:t>
            </a:r>
            <a:r>
              <a:rPr lang="tr-TR" dirty="0">
                <a:solidFill>
                  <a:srgbClr val="FF0000"/>
                </a:solidFill>
              </a:rPr>
              <a:t>konuşma </a:t>
            </a:r>
            <a:r>
              <a:rPr lang="tr-TR" dirty="0" smtClean="0">
                <a:solidFill>
                  <a:srgbClr val="FF0000"/>
                </a:solidFill>
              </a:rPr>
              <a:t>bozukluklarıdır.</a:t>
            </a:r>
          </a:p>
          <a:p>
            <a:r>
              <a:rPr lang="tr-TR" dirty="0"/>
              <a:t>Konuşma apraksisi ve </a:t>
            </a:r>
            <a:r>
              <a:rPr lang="tr-TR" dirty="0" err="1"/>
              <a:t>dizartrileri</a:t>
            </a:r>
            <a:r>
              <a:rPr lang="tr-TR" dirty="0"/>
              <a:t> kapsar. Edinilmiş dil ve konuşma bozukluklarının %36,5 ‘i </a:t>
            </a:r>
            <a:r>
              <a:rPr lang="tr-TR" dirty="0" err="1"/>
              <a:t>MKB’dir</a:t>
            </a:r>
            <a:r>
              <a:rPr lang="tr-TR" dirty="0" smtClean="0"/>
              <a:t>.</a:t>
            </a:r>
          </a:p>
          <a:p>
            <a:endParaRPr lang="tr-TR" dirty="0"/>
          </a:p>
          <a:p>
            <a:endParaRPr lang="tr-TR" dirty="0" smtClean="0"/>
          </a:p>
          <a:p>
            <a:r>
              <a:rPr lang="tr-TR" dirty="0" err="1" smtClean="0"/>
              <a:t>Bknz</a:t>
            </a:r>
            <a:r>
              <a:rPr lang="tr-TR" dirty="0" smtClean="0"/>
              <a:t> </a:t>
            </a:r>
            <a:r>
              <a:rPr lang="tr-TR" dirty="0" err="1" smtClean="0"/>
              <a:t>dizartri</a:t>
            </a:r>
            <a:r>
              <a:rPr lang="tr-TR" dirty="0" smtClean="0"/>
              <a:t>-apraksi</a:t>
            </a:r>
            <a:endParaRPr lang="tr-TR" dirty="0"/>
          </a:p>
        </p:txBody>
      </p:sp>
    </p:spTree>
    <p:extLst>
      <p:ext uri="{BB962C8B-B14F-4D97-AF65-F5344CB8AC3E}">
        <p14:creationId xmlns:p14="http://schemas.microsoft.com/office/powerpoint/2010/main" val="23665476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stretch>
            <a:fillRect/>
          </a:stretch>
        </p:blipFill>
        <p:spPr>
          <a:xfrm>
            <a:off x="0" y="0"/>
            <a:ext cx="12192000" cy="6949439"/>
          </a:xfrm>
          <a:prstGeom prst="rect">
            <a:avLst/>
          </a:prstGeom>
        </p:spPr>
      </p:pic>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2294709" y="168275"/>
            <a:ext cx="8229600" cy="3298373"/>
          </a:xfrm>
        </p:spPr>
        <p:txBody>
          <a:bodyPr/>
          <a:lstStyle/>
          <a:p>
            <a:pPr marL="0" indent="0" algn="ctr">
              <a:buNone/>
            </a:pPr>
            <a:r>
              <a:rPr lang="tr-TR" sz="6600" b="1" dirty="0" smtClean="0">
                <a:solidFill>
                  <a:srgbClr val="FF0000"/>
                </a:solidFill>
                <a:latin typeface="Calibri" panose="020F0502020204030204" pitchFamily="34" charset="0"/>
                <a:ea typeface="Times New Roman" panose="02020603050405020304" pitchFamily="18" charset="0"/>
              </a:rPr>
              <a:t>3. EĞİTSEL </a:t>
            </a:r>
            <a:r>
              <a:rPr lang="tr-TR" sz="6600" b="1" dirty="0">
                <a:solidFill>
                  <a:srgbClr val="FF0000"/>
                </a:solidFill>
                <a:latin typeface="Calibri" panose="020F0502020204030204" pitchFamily="34" charset="0"/>
                <a:ea typeface="Times New Roman" panose="02020603050405020304" pitchFamily="18" charset="0"/>
              </a:rPr>
              <a:t>DEĞERLENDİRME VE  TANILAMA SÜRECİ</a:t>
            </a:r>
            <a:endParaRPr lang="tr-TR" sz="6600" dirty="0">
              <a:solidFill>
                <a:srgbClr val="FF0000"/>
              </a:solidFill>
              <a:latin typeface="Calibri" panose="020F0502020204030204" pitchFamily="34" charset="0"/>
              <a:ea typeface="Times New Roman" panose="02020603050405020304" pitchFamily="18" charset="0"/>
            </a:endParaRPr>
          </a:p>
          <a:p>
            <a:endParaRPr lang="tr-TR" dirty="0"/>
          </a:p>
        </p:txBody>
      </p:sp>
      <p:sp>
        <p:nvSpPr>
          <p:cNvPr id="5" name="AutoShape 4" descr="dil konuşma bozuklukları eğitsel değerlendirme ile ilgili görsel sonucu"/>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7983122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6400" y="281354"/>
            <a:ext cx="11582400" cy="838200"/>
          </a:xfrm>
        </p:spPr>
        <p:txBody>
          <a:bodyPr/>
          <a:lstStyle/>
          <a:p>
            <a:endParaRPr lang="tr-TR"/>
          </a:p>
        </p:txBody>
      </p:sp>
      <p:grpSp>
        <p:nvGrpSpPr>
          <p:cNvPr id="4" name="Group 1"/>
          <p:cNvGrpSpPr>
            <a:grpSpLocks noChangeAspect="1"/>
          </p:cNvGrpSpPr>
          <p:nvPr/>
        </p:nvGrpSpPr>
        <p:grpSpPr bwMode="auto">
          <a:xfrm>
            <a:off x="420951" y="1261932"/>
            <a:ext cx="11342472" cy="4757192"/>
            <a:chOff x="2188" y="7093"/>
            <a:chExt cx="11113" cy="5460"/>
          </a:xfrm>
        </p:grpSpPr>
        <p:sp>
          <p:nvSpPr>
            <p:cNvPr id="5" name="AutoShape 13"/>
            <p:cNvSpPr>
              <a:spLocks noChangeAspect="1" noChangeArrowheads="1" noTextEdit="1"/>
            </p:cNvSpPr>
            <p:nvPr/>
          </p:nvSpPr>
          <p:spPr bwMode="auto">
            <a:xfrm>
              <a:off x="2188" y="7093"/>
              <a:ext cx="10988" cy="54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tr-TR" dirty="0">
                  <a:solidFill>
                    <a:srgbClr val="000000"/>
                  </a:solidFill>
                  <a:latin typeface="Arial" pitchFamily="34" charset="0"/>
                  <a:ea typeface="Times New Roman" pitchFamily="18" charset="0"/>
                  <a:cs typeface="Arial" pitchFamily="34" charset="0"/>
                </a:rPr>
                <a:t>→</a:t>
              </a:r>
              <a:endParaRPr lang="tr-TR" dirty="0"/>
            </a:p>
          </p:txBody>
        </p:sp>
        <p:sp>
          <p:nvSpPr>
            <p:cNvPr id="6" name="Rectangle 11"/>
            <p:cNvSpPr>
              <a:spLocks noChangeArrowheads="1"/>
            </p:cNvSpPr>
            <p:nvPr/>
          </p:nvSpPr>
          <p:spPr bwMode="auto">
            <a:xfrm>
              <a:off x="2198" y="7103"/>
              <a:ext cx="10978" cy="5450"/>
            </a:xfrm>
            <a:prstGeom prst="rect">
              <a:avLst/>
            </a:prstGeom>
            <a:noFill/>
            <a:ln>
              <a:noFill/>
            </a:ln>
            <a:effectLst/>
            <a:extLst>
              <a:ext uri="{909E8E84-426E-40DD-AFC4-6F175D3DCCD1}">
                <a14:hiddenFill xmlns:a14="http://schemas.microsoft.com/office/drawing/2010/main">
                  <a:solidFill>
                    <a:srgbClr val="C4709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square" lIns="60350" tIns="30175" rIns="60350" bIns="3017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2198" y="7195"/>
              <a:ext cx="1525" cy="816"/>
            </a:xfrm>
            <a:prstGeom prst="rect">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square" lIns="60350" tIns="30175" rIns="60350" bIns="301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3333CC"/>
                  </a:solidFill>
                  <a:effectLst/>
                  <a:latin typeface="Arial" pitchFamily="34" charset="0"/>
                  <a:ea typeface="Times New Roman" pitchFamily="18" charset="0"/>
                  <a:cs typeface="Verdana" pitchFamily="34" charset="0"/>
                </a:rPr>
                <a:t>FARKINA</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rgbClr val="3333CC"/>
                  </a:solidFill>
                  <a:effectLst/>
                  <a:latin typeface="Arial" pitchFamily="34" charset="0"/>
                  <a:ea typeface="Times New Roman" pitchFamily="18" charset="0"/>
                  <a:cs typeface="Verdana" pitchFamily="34" charset="0"/>
                </a:rPr>
                <a:t>VARMA</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9"/>
            <p:cNvSpPr>
              <a:spLocks noChangeArrowheads="1"/>
            </p:cNvSpPr>
            <p:nvPr/>
          </p:nvSpPr>
          <p:spPr bwMode="auto">
            <a:xfrm>
              <a:off x="4158" y="7103"/>
              <a:ext cx="1743" cy="816"/>
            </a:xfrm>
            <a:prstGeom prst="rect">
              <a:avLst/>
            </a:prstGeom>
            <a:solidFill>
              <a:srgbClr val="33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square" lIns="60350" tIns="30175" rIns="60350" bIns="301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4B4EB5"/>
                  </a:solidFill>
                  <a:effectLst/>
                  <a:latin typeface="Arial" pitchFamily="34" charset="0"/>
                  <a:ea typeface="Times New Roman" pitchFamily="18" charset="0"/>
                  <a:cs typeface="Verdana" pitchFamily="34" charset="0"/>
                </a:rPr>
                <a:t>HEKİME</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rgbClr val="4B4EB5"/>
                  </a:solidFill>
                  <a:effectLst/>
                  <a:latin typeface="Arial" pitchFamily="34" charset="0"/>
                  <a:ea typeface="Times New Roman" pitchFamily="18" charset="0"/>
                  <a:cs typeface="Verdana" pitchFamily="34" charset="0"/>
                </a:rPr>
                <a:t>BAŞVURMA</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10145" y="7212"/>
              <a:ext cx="1296" cy="1090"/>
            </a:xfrm>
            <a:prstGeom prst="rect">
              <a:avLst/>
            </a:prstGeom>
            <a:solidFill>
              <a:srgbClr val="99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square" lIns="60350" tIns="30175" rIns="60350" bIns="301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4B4EB5"/>
                  </a:solidFill>
                  <a:effectLst/>
                  <a:latin typeface="Arial" pitchFamily="34" charset="0"/>
                  <a:ea typeface="Times New Roman" pitchFamily="18" charset="0"/>
                  <a:cs typeface="Verdana" pitchFamily="34" charset="0"/>
                </a:rPr>
                <a:t>R.A.M</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2198" y="8720"/>
              <a:ext cx="2702" cy="1661"/>
            </a:xfrm>
            <a:prstGeom prst="rect">
              <a:avLst/>
            </a:prstGeom>
            <a:solidFill>
              <a:srgbClr val="CC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square" lIns="60350" tIns="30175" rIns="60350" bIns="301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400" b="1" dirty="0" smtClean="0">
                  <a:solidFill>
                    <a:srgbClr val="4B4EB5"/>
                  </a:solidFill>
                  <a:latin typeface="Arial" pitchFamily="34" charset="0"/>
                  <a:ea typeface="Times New Roman" pitchFamily="18" charset="0"/>
                  <a:cs typeface="Arial Black" pitchFamily="34" charset="0"/>
                </a:rPr>
                <a:t>OKULDA: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EĞİİTSEL</a:t>
              </a:r>
              <a:r>
                <a:rPr kumimoji="0" lang="tr-TR" sz="1400" b="1" i="0" u="none" strike="noStrike" cap="none" normalizeH="0" dirty="0" smtClean="0">
                  <a:ln>
                    <a:noFill/>
                  </a:ln>
                  <a:solidFill>
                    <a:srgbClr val="4B4EB5"/>
                  </a:solidFill>
                  <a:effectLst/>
                  <a:latin typeface="Arial" pitchFamily="34" charset="0"/>
                  <a:ea typeface="Times New Roman" pitchFamily="18" charset="0"/>
                  <a:cs typeface="Arial Black" pitchFamily="34" charset="0"/>
                </a:rPr>
                <a:t> DEĞERLENDİRME İSTEĞİ ÖNCESİ FORMU HAZIRLANIYOR, RAM RANDEVUSU ALINIYOR</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6"/>
            <p:cNvSpPr>
              <a:spLocks noChangeArrowheads="1"/>
            </p:cNvSpPr>
            <p:nvPr/>
          </p:nvSpPr>
          <p:spPr bwMode="auto">
            <a:xfrm>
              <a:off x="7380" y="8810"/>
              <a:ext cx="1882" cy="1361"/>
            </a:xfrm>
            <a:prstGeom prst="rect">
              <a:avLst/>
            </a:prstGeom>
            <a:solidFill>
              <a:srgbClr val="FF66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none" lIns="60350" tIns="30175" rIns="60350" bIns="301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ÖZEL EĞİTİM </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HİZMETLERİ</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KURULU</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5"/>
            <p:cNvSpPr>
              <a:spLocks noChangeArrowheads="1"/>
            </p:cNvSpPr>
            <p:nvPr/>
          </p:nvSpPr>
          <p:spPr bwMode="auto">
            <a:xfrm>
              <a:off x="9950" y="8720"/>
              <a:ext cx="2191" cy="1542"/>
            </a:xfrm>
            <a:prstGeom prst="rect">
              <a:avLst/>
            </a:prstGeom>
            <a:solidFill>
              <a:srgbClr val="CC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none" lIns="60350" tIns="30175" rIns="60350" bIns="301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EĞİTİM</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ORTAMINA </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YERLEŞTİRME</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4"/>
            <p:cNvSpPr>
              <a:spLocks noChangeArrowheads="1"/>
            </p:cNvSpPr>
            <p:nvPr/>
          </p:nvSpPr>
          <p:spPr bwMode="auto">
            <a:xfrm>
              <a:off x="11329" y="10737"/>
              <a:ext cx="1972" cy="1816"/>
            </a:xfrm>
            <a:prstGeom prst="rect">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none" lIns="60350" tIns="30175" rIns="60350" bIns="301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b="1" dirty="0" smtClean="0">
                  <a:solidFill>
                    <a:srgbClr val="4B4EB5"/>
                  </a:solidFill>
                  <a:latin typeface="Arial" pitchFamily="34" charset="0"/>
                  <a:ea typeface="Times New Roman" pitchFamily="18" charset="0"/>
                  <a:cs typeface="Arial Black" pitchFamily="34" charset="0"/>
                </a:rPr>
                <a:t>BEP</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GEİŞTİRME</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rgbClr val="4B4EB5"/>
                  </a:solidFill>
                  <a:effectLst/>
                  <a:latin typeface="Arial" pitchFamily="34" charset="0"/>
                  <a:ea typeface="Times New Roman" pitchFamily="18" charset="0"/>
                  <a:cs typeface="Arial Black" pitchFamily="34" charset="0"/>
                </a:rPr>
                <a:t>BİRİMİ</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Line 3"/>
            <p:cNvSpPr>
              <a:spLocks noChangeShapeType="1"/>
            </p:cNvSpPr>
            <p:nvPr/>
          </p:nvSpPr>
          <p:spPr bwMode="auto">
            <a:xfrm>
              <a:off x="6732" y="9377"/>
              <a:ext cx="65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16" name="Rectangle 6"/>
          <p:cNvSpPr>
            <a:spLocks noGrp="1" noChangeArrowheads="1"/>
          </p:cNvSpPr>
          <p:nvPr>
            <p:ph idx="1"/>
          </p:nvPr>
        </p:nvSpPr>
        <p:spPr bwMode="auto">
          <a:xfrm>
            <a:off x="5478678" y="1142426"/>
            <a:ext cx="2153781" cy="1177045"/>
          </a:xfrm>
          <a:prstGeom prst="rect">
            <a:avLst/>
          </a:prstGeom>
          <a:solidFill>
            <a:srgbClr val="FF66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none" lIns="60350" tIns="30175" rIns="60350" bIns="30175" numCol="1" anchor="ctr" anchorCtr="0" compatLnSpc="1">
            <a:prstTxWarp prst="textNoShape">
              <a:avLst/>
            </a:prstTxWarp>
            <a:normAutofit/>
          </a:bodyPr>
          <a:lstStyle/>
          <a:p>
            <a:pPr marL="0" lvl="0" indent="0" algn="ctr" fontAlgn="base">
              <a:spcBef>
                <a:spcPct val="0"/>
              </a:spcBef>
              <a:spcAft>
                <a:spcPct val="0"/>
              </a:spcAft>
              <a:buClrTx/>
              <a:buSzTx/>
              <a:buNone/>
            </a:pPr>
            <a:r>
              <a:rPr lang="tr-TR" sz="1200" b="1" dirty="0">
                <a:solidFill>
                  <a:srgbClr val="4B4EB5"/>
                </a:solidFill>
                <a:latin typeface="Arial" pitchFamily="34" charset="0"/>
                <a:ea typeface="Times New Roman" pitchFamily="18" charset="0"/>
                <a:cs typeface="Arial Black" pitchFamily="34" charset="0"/>
              </a:rPr>
              <a:t>OKULDA:</a:t>
            </a:r>
          </a:p>
          <a:p>
            <a:pPr marL="0" lvl="0" indent="0" algn="ctr" fontAlgn="base">
              <a:spcBef>
                <a:spcPct val="0"/>
              </a:spcBef>
              <a:spcAft>
                <a:spcPct val="0"/>
              </a:spcAft>
              <a:buClrTx/>
              <a:buSzTx/>
              <a:buNone/>
            </a:pPr>
            <a:r>
              <a:rPr lang="tr-TR" sz="1200" b="1" dirty="0">
                <a:solidFill>
                  <a:srgbClr val="4B4EB5"/>
                </a:solidFill>
                <a:latin typeface="Arial" pitchFamily="34" charset="0"/>
                <a:ea typeface="Times New Roman" pitchFamily="18" charset="0"/>
                <a:cs typeface="Arial Black" pitchFamily="34" charset="0"/>
              </a:rPr>
              <a:t>EĞİİTSEL </a:t>
            </a:r>
            <a:r>
              <a:rPr lang="tr-TR" sz="1200" b="1" dirty="0" smtClean="0">
                <a:solidFill>
                  <a:srgbClr val="4B4EB5"/>
                </a:solidFill>
                <a:latin typeface="Arial" pitchFamily="34" charset="0"/>
                <a:ea typeface="Times New Roman" pitchFamily="18" charset="0"/>
                <a:cs typeface="Arial Black" pitchFamily="34" charset="0"/>
              </a:rPr>
              <a:t>DEĞERLENDİRME</a:t>
            </a:r>
          </a:p>
          <a:p>
            <a:pPr marL="0" lvl="0" indent="0" algn="ctr" fontAlgn="base">
              <a:spcBef>
                <a:spcPct val="0"/>
              </a:spcBef>
              <a:spcAft>
                <a:spcPct val="0"/>
              </a:spcAft>
              <a:buClrTx/>
              <a:buSzTx/>
              <a:buNone/>
            </a:pPr>
            <a:r>
              <a:rPr lang="tr-TR" sz="1200" b="1" dirty="0" smtClean="0">
                <a:solidFill>
                  <a:srgbClr val="4B4EB5"/>
                </a:solidFill>
                <a:latin typeface="Arial" pitchFamily="34" charset="0"/>
                <a:ea typeface="Times New Roman" pitchFamily="18" charset="0"/>
                <a:cs typeface="Arial Black" pitchFamily="34" charset="0"/>
              </a:rPr>
              <a:t> </a:t>
            </a:r>
            <a:r>
              <a:rPr lang="tr-TR" sz="1200" b="1" dirty="0">
                <a:solidFill>
                  <a:srgbClr val="4B4EB5"/>
                </a:solidFill>
                <a:latin typeface="Arial" pitchFamily="34" charset="0"/>
                <a:ea typeface="Times New Roman" pitchFamily="18" charset="0"/>
                <a:cs typeface="Arial Black" pitchFamily="34" charset="0"/>
              </a:rPr>
              <a:t>İSTEĞİ ÖNCESİ FORMU </a:t>
            </a:r>
            <a:endParaRPr lang="tr-TR" sz="1200" b="1" dirty="0" smtClean="0">
              <a:solidFill>
                <a:srgbClr val="4B4EB5"/>
              </a:solidFill>
              <a:latin typeface="Arial" pitchFamily="34" charset="0"/>
              <a:ea typeface="Times New Roman" pitchFamily="18" charset="0"/>
              <a:cs typeface="Arial Black" pitchFamily="34" charset="0"/>
            </a:endParaRPr>
          </a:p>
          <a:p>
            <a:pPr marL="0" lvl="0" indent="0" algn="ctr" fontAlgn="base">
              <a:spcBef>
                <a:spcPct val="0"/>
              </a:spcBef>
              <a:spcAft>
                <a:spcPct val="0"/>
              </a:spcAft>
              <a:buClrTx/>
              <a:buSzTx/>
              <a:buNone/>
            </a:pPr>
            <a:r>
              <a:rPr lang="tr-TR" sz="1200" b="1" dirty="0" smtClean="0">
                <a:solidFill>
                  <a:srgbClr val="4B4EB5"/>
                </a:solidFill>
                <a:latin typeface="Arial" pitchFamily="34" charset="0"/>
                <a:ea typeface="Times New Roman" pitchFamily="18" charset="0"/>
                <a:cs typeface="Arial Black" pitchFamily="34" charset="0"/>
              </a:rPr>
              <a:t>HAZIRLANIYOR</a:t>
            </a:r>
            <a:r>
              <a:rPr lang="tr-TR" sz="1200" b="1" dirty="0">
                <a:solidFill>
                  <a:srgbClr val="4B4EB5"/>
                </a:solidFill>
                <a:latin typeface="Arial" pitchFamily="34" charset="0"/>
                <a:ea typeface="Times New Roman" pitchFamily="18" charset="0"/>
                <a:cs typeface="Arial Black" pitchFamily="34" charset="0"/>
              </a:rPr>
              <a:t>, </a:t>
            </a:r>
            <a:endParaRPr lang="tr-TR" sz="1200" b="1" dirty="0" smtClean="0">
              <a:solidFill>
                <a:srgbClr val="4B4EB5"/>
              </a:solidFill>
              <a:latin typeface="Arial" pitchFamily="34" charset="0"/>
              <a:ea typeface="Times New Roman" pitchFamily="18" charset="0"/>
              <a:cs typeface="Arial Black" pitchFamily="34" charset="0"/>
            </a:endParaRPr>
          </a:p>
          <a:p>
            <a:pPr marL="0" lvl="0" indent="0" algn="ctr" fontAlgn="base">
              <a:spcBef>
                <a:spcPct val="0"/>
              </a:spcBef>
              <a:spcAft>
                <a:spcPct val="0"/>
              </a:spcAft>
              <a:buClrTx/>
              <a:buSzTx/>
              <a:buNone/>
            </a:pPr>
            <a:r>
              <a:rPr lang="tr-TR" sz="1200" b="1" dirty="0" smtClean="0">
                <a:solidFill>
                  <a:srgbClr val="4B4EB5"/>
                </a:solidFill>
                <a:latin typeface="Arial" pitchFamily="34" charset="0"/>
                <a:ea typeface="Times New Roman" pitchFamily="18" charset="0"/>
                <a:cs typeface="Arial Black" pitchFamily="34" charset="0"/>
              </a:rPr>
              <a:t>RAM </a:t>
            </a:r>
            <a:r>
              <a:rPr lang="tr-TR" sz="1200" b="1" dirty="0">
                <a:solidFill>
                  <a:srgbClr val="4B4EB5"/>
                </a:solidFill>
                <a:latin typeface="Arial" pitchFamily="34" charset="0"/>
                <a:ea typeface="Times New Roman" pitchFamily="18" charset="0"/>
                <a:cs typeface="Arial Black" pitchFamily="34" charset="0"/>
              </a:rPr>
              <a:t>RANDEVUSU ALINIYOR</a:t>
            </a:r>
            <a:endParaRPr lang="tr-TR" sz="1200" dirty="0">
              <a:solidFill>
                <a:schemeClr val="tx1"/>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8"/>
          <p:cNvSpPr>
            <a:spLocks noChangeArrowheads="1"/>
          </p:cNvSpPr>
          <p:nvPr/>
        </p:nvSpPr>
        <p:spPr bwMode="auto">
          <a:xfrm>
            <a:off x="3652607" y="2679310"/>
            <a:ext cx="1322761" cy="949696"/>
          </a:xfrm>
          <a:prstGeom prst="rect">
            <a:avLst/>
          </a:prstGeom>
          <a:solidFill>
            <a:srgbClr val="99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333333"/>
                  </a:outerShdw>
                </a:effectLst>
              </a14:hiddenEffects>
            </a:ext>
          </a:extLst>
        </p:spPr>
        <p:txBody>
          <a:bodyPr vert="horz" wrap="square" lIns="60350" tIns="30175" rIns="60350" bIns="301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rgbClr val="4B4EB5"/>
                </a:solidFill>
                <a:effectLst/>
                <a:latin typeface="Arial" pitchFamily="34" charset="0"/>
                <a:ea typeface="Times New Roman" pitchFamily="18" charset="0"/>
                <a:cs typeface="Verdana" pitchFamily="34" charset="0"/>
              </a:rPr>
              <a:t>R.A.M</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Line 3"/>
          <p:cNvSpPr>
            <a:spLocks noChangeShapeType="1"/>
          </p:cNvSpPr>
          <p:nvPr/>
        </p:nvSpPr>
        <p:spPr bwMode="auto">
          <a:xfrm>
            <a:off x="7679408" y="3334949"/>
            <a:ext cx="5510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 name="Line 3"/>
          <p:cNvSpPr>
            <a:spLocks noChangeShapeType="1"/>
          </p:cNvSpPr>
          <p:nvPr/>
        </p:nvSpPr>
        <p:spPr bwMode="auto">
          <a:xfrm>
            <a:off x="3188521" y="3179763"/>
            <a:ext cx="37524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 name="Line 3"/>
          <p:cNvSpPr>
            <a:spLocks noChangeShapeType="1"/>
          </p:cNvSpPr>
          <p:nvPr/>
        </p:nvSpPr>
        <p:spPr bwMode="auto">
          <a:xfrm flipV="1">
            <a:off x="7795741" y="1710447"/>
            <a:ext cx="527643" cy="203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 name="Line 3"/>
          <p:cNvSpPr>
            <a:spLocks noChangeShapeType="1"/>
          </p:cNvSpPr>
          <p:nvPr/>
        </p:nvSpPr>
        <p:spPr bwMode="auto">
          <a:xfrm flipV="1">
            <a:off x="4313988" y="1630288"/>
            <a:ext cx="949674" cy="553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2" name="Line 3"/>
          <p:cNvSpPr>
            <a:spLocks noChangeShapeType="1"/>
          </p:cNvSpPr>
          <p:nvPr/>
        </p:nvSpPr>
        <p:spPr bwMode="auto">
          <a:xfrm>
            <a:off x="2027885" y="1825760"/>
            <a:ext cx="27996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3" name="Line 3"/>
          <p:cNvSpPr>
            <a:spLocks noChangeShapeType="1"/>
          </p:cNvSpPr>
          <p:nvPr/>
        </p:nvSpPr>
        <p:spPr bwMode="auto">
          <a:xfrm flipH="1">
            <a:off x="7679408" y="2234202"/>
            <a:ext cx="796714" cy="60278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4" name="Line 3"/>
          <p:cNvSpPr>
            <a:spLocks noChangeShapeType="1"/>
          </p:cNvSpPr>
          <p:nvPr/>
        </p:nvSpPr>
        <p:spPr bwMode="auto">
          <a:xfrm flipH="1">
            <a:off x="1169332" y="2140974"/>
            <a:ext cx="6210" cy="5270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 name="Line 3"/>
          <p:cNvSpPr>
            <a:spLocks noChangeShapeType="1"/>
          </p:cNvSpPr>
          <p:nvPr/>
        </p:nvSpPr>
        <p:spPr bwMode="auto">
          <a:xfrm>
            <a:off x="10594250" y="3339740"/>
            <a:ext cx="812304" cy="10856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66757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1483196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967346" y="665312"/>
            <a:ext cx="9310254" cy="6192688"/>
          </a:xfrm>
        </p:spPr>
        <p:txBody>
          <a:bodyPr>
            <a:noAutofit/>
          </a:bodyPr>
          <a:lstStyle/>
          <a:p>
            <a:r>
              <a:rPr lang="tr-TR" sz="4400" dirty="0">
                <a:latin typeface="Calibri" panose="020F0502020204030204" pitchFamily="34" charset="0"/>
                <a:ea typeface="Times New Roman" panose="02020603050405020304" pitchFamily="18" charset="0"/>
              </a:rPr>
              <a:t>Eğitsel değerlendirme ve tanılama sürecinde, eğitsel amaçla bireyin tüm gelişim alanındaki özellikleri ve akademik disiplin alanlarındaki yeterlilikleri ile eğitim ihtiyaçları belirlenerek </a:t>
            </a:r>
            <a:r>
              <a:rPr lang="tr-TR" sz="4400" u="sng" dirty="0">
                <a:latin typeface="Calibri" panose="020F0502020204030204" pitchFamily="34" charset="0"/>
                <a:ea typeface="Times New Roman" panose="02020603050405020304" pitchFamily="18" charset="0"/>
              </a:rPr>
              <a:t>en az sınırlandırılmış eğitim ortamına</a:t>
            </a:r>
            <a:r>
              <a:rPr lang="tr-TR" sz="4400" dirty="0">
                <a:latin typeface="Calibri" panose="020F0502020204030204" pitchFamily="34" charset="0"/>
                <a:ea typeface="Times New Roman" panose="02020603050405020304" pitchFamily="18" charset="0"/>
              </a:rPr>
              <a:t> ve özel eğitim hizmetine karar verilir. </a:t>
            </a:r>
            <a:endParaRPr lang="tr-TR" sz="4400" dirty="0">
              <a:latin typeface="Calibri" panose="020F0502020204030204" pitchFamily="34" charset="0"/>
            </a:endParaRPr>
          </a:p>
        </p:txBody>
      </p:sp>
    </p:spTree>
    <p:extLst>
      <p:ext uri="{BB962C8B-B14F-4D97-AF65-F5344CB8AC3E}">
        <p14:creationId xmlns:p14="http://schemas.microsoft.com/office/powerpoint/2010/main" val="37522289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2008908" y="582319"/>
            <a:ext cx="8617527" cy="5721499"/>
          </a:xfrm>
        </p:spPr>
        <p:txBody>
          <a:bodyPr>
            <a:normAutofit/>
          </a:bodyPr>
          <a:lstStyle/>
          <a:p>
            <a:r>
              <a:rPr lang="tr-TR" sz="4400" dirty="0">
                <a:latin typeface="Calibri" panose="020F0502020204030204" pitchFamily="34" charset="0"/>
                <a:ea typeface="Times New Roman" panose="02020603050405020304" pitchFamily="18" charset="0"/>
              </a:rPr>
              <a:t>Bireyin eğitsel değerlendirme ve tanılaması rehberlik ve araştırma merkezinde oluşturulan özel eğitim değerlendirme kurulu tarafından nesnel, standart testler ve bireyin özelliklerine uygun ölçme araçlarıyla yapılır. </a:t>
            </a:r>
            <a:endParaRPr lang="tr-TR" sz="4400" dirty="0">
              <a:latin typeface="Calibri" panose="020F0502020204030204" pitchFamily="34" charset="0"/>
            </a:endParaRPr>
          </a:p>
        </p:txBody>
      </p:sp>
    </p:spTree>
    <p:extLst>
      <p:ext uri="{BB962C8B-B14F-4D97-AF65-F5344CB8AC3E}">
        <p14:creationId xmlns:p14="http://schemas.microsoft.com/office/powerpoint/2010/main" val="19405808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995055" y="654047"/>
            <a:ext cx="8950036" cy="5721499"/>
          </a:xfrm>
        </p:spPr>
        <p:txBody>
          <a:bodyPr>
            <a:normAutofit/>
          </a:bodyPr>
          <a:lstStyle/>
          <a:p>
            <a:r>
              <a:rPr lang="tr-TR" sz="4000" dirty="0">
                <a:latin typeface="Calibri" panose="020F0502020204030204" pitchFamily="34" charset="0"/>
                <a:ea typeface="Times New Roman" panose="02020603050405020304" pitchFamily="18" charset="0"/>
              </a:rPr>
              <a:t>Tanılamada bireyin; tıbbî değerlendirme raporu ile zihinsel, fiziksel, ruhsal, sosyal gelişim öyküsü, tüm gelişim alanlarındaki özellikleri, akademik disiplin alanlarındaki yeterlilikleri, eğitim performansı, ihtiyaçları, eğitim hizmetlerinden yararlanma süresi ve bireysel gelişim raporu dikkate </a:t>
            </a:r>
            <a:r>
              <a:rPr lang="tr-TR" sz="4000" dirty="0" smtClean="0">
                <a:latin typeface="Calibri" panose="020F0502020204030204" pitchFamily="34" charset="0"/>
                <a:ea typeface="Times New Roman" panose="02020603050405020304" pitchFamily="18" charset="0"/>
              </a:rPr>
              <a:t>alınır.</a:t>
            </a:r>
            <a:endParaRPr lang="tr-TR" sz="4000" dirty="0">
              <a:latin typeface="Calibri" panose="020F0502020204030204" pitchFamily="34" charset="0"/>
            </a:endParaRPr>
          </a:p>
        </p:txBody>
      </p:sp>
    </p:spTree>
    <p:extLst>
      <p:ext uri="{BB962C8B-B14F-4D97-AF65-F5344CB8AC3E}">
        <p14:creationId xmlns:p14="http://schemas.microsoft.com/office/powerpoint/2010/main" val="42576514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981199" y="612483"/>
            <a:ext cx="8825345" cy="5721499"/>
          </a:xfrm>
        </p:spPr>
        <p:txBody>
          <a:bodyPr>
            <a:noAutofit/>
          </a:bodyPr>
          <a:lstStyle/>
          <a:p>
            <a:r>
              <a:rPr lang="tr-TR" sz="4800" dirty="0">
                <a:latin typeface="Calibri" panose="020F0502020204030204" pitchFamily="34" charset="0"/>
                <a:ea typeface="Times New Roman" panose="02020603050405020304" pitchFamily="18" charset="0"/>
              </a:rPr>
              <a:t>Eğitsel değerlendirme ve tanılama; eğitimin her tür ve kademesindeki geçişler ile bireylerin eğitim performansı ve eğitim ihtiyaçları dikkate alınarak veli ya da okulun/kurumun isteği üzerine gerektiğinde tekrarlanır. </a:t>
            </a:r>
            <a:endParaRPr lang="tr-TR" sz="4800" dirty="0">
              <a:latin typeface="Calibri" panose="020F0502020204030204" pitchFamily="34" charset="0"/>
            </a:endParaRPr>
          </a:p>
        </p:txBody>
      </p:sp>
    </p:spTree>
    <p:extLst>
      <p:ext uri="{BB962C8B-B14F-4D97-AF65-F5344CB8AC3E}">
        <p14:creationId xmlns:p14="http://schemas.microsoft.com/office/powerpoint/2010/main" val="36753452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928254" y="592277"/>
            <a:ext cx="8229600" cy="5721499"/>
          </a:xfrm>
        </p:spPr>
        <p:txBody>
          <a:bodyPr>
            <a:normAutofit/>
          </a:bodyPr>
          <a:lstStyle/>
          <a:p>
            <a:r>
              <a:rPr lang="tr-TR" sz="4800" dirty="0">
                <a:solidFill>
                  <a:srgbClr val="FF0000"/>
                </a:solidFill>
                <a:latin typeface="Calibri" panose="020F0502020204030204" pitchFamily="34" charset="0"/>
                <a:ea typeface="Calibri" panose="020F0502020204030204" pitchFamily="34" charset="0"/>
              </a:rPr>
              <a:t>Dil ve konuşma alanındaki değerlendirmenin amacı; </a:t>
            </a:r>
            <a:r>
              <a:rPr lang="tr-TR" sz="4800" dirty="0">
                <a:latin typeface="Calibri" panose="020F0502020204030204" pitchFamily="34" charset="0"/>
                <a:ea typeface="Calibri" panose="020F0502020204030204" pitchFamily="34" charset="0"/>
              </a:rPr>
              <a:t>bireyin sözel iletişim becerilerine ilişkin bilgi ve becerilerinin kullanımı ile iletişimdeki güçlü ve zayıf yönlerini belirlemektir. </a:t>
            </a:r>
            <a:endParaRPr lang="tr-TR" sz="4800" dirty="0">
              <a:latin typeface="Calibri" panose="020F0502020204030204" pitchFamily="34"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5637" y="3259062"/>
            <a:ext cx="3796146" cy="3390467"/>
          </a:xfrm>
          <a:prstGeom prst="rect">
            <a:avLst/>
          </a:prstGeom>
        </p:spPr>
      </p:pic>
    </p:spTree>
    <p:extLst>
      <p:ext uri="{BB962C8B-B14F-4D97-AF65-F5344CB8AC3E}">
        <p14:creationId xmlns:p14="http://schemas.microsoft.com/office/powerpoint/2010/main" val="32483119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704109" y="803993"/>
            <a:ext cx="9989127" cy="4336044"/>
          </a:xfrm>
        </p:spPr>
        <p:txBody>
          <a:bodyPr>
            <a:normAutofit lnSpcReduction="10000"/>
          </a:bodyPr>
          <a:lstStyle/>
          <a:p>
            <a:r>
              <a:rPr lang="tr-TR" sz="3200" b="1" dirty="0">
                <a:latin typeface="Calibri" panose="020F0502020204030204" pitchFamily="34" charset="0"/>
              </a:rPr>
              <a:t>PROGRAMDA YER ALAN MODÜLLER VE SÜRELERİ </a:t>
            </a:r>
            <a:endParaRPr lang="tr-TR" sz="3200" b="1" dirty="0" smtClean="0">
              <a:latin typeface="Calibri" panose="020F0502020204030204" pitchFamily="34" charset="0"/>
            </a:endParaRPr>
          </a:p>
          <a:p>
            <a:pPr marL="0" indent="0">
              <a:buNone/>
            </a:pPr>
            <a:endParaRPr lang="tr-TR" sz="3200" b="1" dirty="0" smtClean="0">
              <a:latin typeface="Calibri" panose="020F0502020204030204" pitchFamily="34" charset="0"/>
            </a:endParaRPr>
          </a:p>
          <a:p>
            <a:r>
              <a:rPr lang="tr-TR" sz="3200" b="1" dirty="0" smtClean="0">
                <a:latin typeface="Calibri" panose="020F0502020204030204" pitchFamily="34" charset="0"/>
              </a:rPr>
              <a:t>Modülün </a:t>
            </a:r>
            <a:r>
              <a:rPr lang="tr-TR" sz="3200" b="1" dirty="0">
                <a:latin typeface="Calibri" panose="020F0502020204030204" pitchFamily="34" charset="0"/>
              </a:rPr>
              <a:t>adı </a:t>
            </a:r>
            <a:r>
              <a:rPr lang="tr-TR" sz="3200" dirty="0">
                <a:latin typeface="Calibri" panose="020F0502020204030204" pitchFamily="34" charset="0"/>
              </a:rPr>
              <a:t>	</a:t>
            </a:r>
            <a:r>
              <a:rPr lang="tr-TR" sz="3200" dirty="0" smtClean="0">
                <a:latin typeface="Calibri" panose="020F0502020204030204" pitchFamily="34" charset="0"/>
              </a:rPr>
              <a:t>                                                            </a:t>
            </a:r>
            <a:r>
              <a:rPr lang="tr-TR" sz="3200" b="1" dirty="0" smtClean="0">
                <a:latin typeface="Calibri" panose="020F0502020204030204" pitchFamily="34" charset="0"/>
              </a:rPr>
              <a:t>Süre </a:t>
            </a:r>
            <a:r>
              <a:rPr lang="tr-TR" sz="3200" dirty="0">
                <a:latin typeface="Calibri" panose="020F0502020204030204" pitchFamily="34" charset="0"/>
              </a:rPr>
              <a:t>	</a:t>
            </a:r>
          </a:p>
          <a:p>
            <a:r>
              <a:rPr lang="tr-TR" sz="3200" dirty="0" err="1">
                <a:latin typeface="Calibri" panose="020F0502020204030204" pitchFamily="34" charset="0"/>
              </a:rPr>
              <a:t>Sesletim</a:t>
            </a:r>
            <a:r>
              <a:rPr lang="tr-TR" sz="3200" dirty="0">
                <a:latin typeface="Calibri" panose="020F0502020204030204" pitchFamily="34" charset="0"/>
              </a:rPr>
              <a:t> ve Ses Bilgisi 	</a:t>
            </a:r>
            <a:r>
              <a:rPr lang="tr-TR" sz="3200" dirty="0" smtClean="0">
                <a:latin typeface="Calibri" panose="020F0502020204030204" pitchFamily="34" charset="0"/>
              </a:rPr>
              <a:t>                                          48</a:t>
            </a:r>
            <a:endParaRPr lang="tr-TR" sz="3200" dirty="0">
              <a:latin typeface="Calibri" panose="020F0502020204030204" pitchFamily="34" charset="0"/>
            </a:endParaRPr>
          </a:p>
          <a:p>
            <a:r>
              <a:rPr lang="tr-TR" sz="3200" dirty="0">
                <a:latin typeface="Calibri" panose="020F0502020204030204" pitchFamily="34" charset="0"/>
              </a:rPr>
              <a:t>Akıcı Konuşma </a:t>
            </a:r>
            <a:r>
              <a:rPr lang="tr-TR" sz="3200" dirty="0" smtClean="0">
                <a:latin typeface="Calibri" panose="020F0502020204030204" pitchFamily="34" charset="0"/>
              </a:rPr>
              <a:t>                                                             48</a:t>
            </a:r>
            <a:endParaRPr lang="tr-TR" sz="3200" dirty="0">
              <a:latin typeface="Calibri" panose="020F0502020204030204" pitchFamily="34" charset="0"/>
            </a:endParaRPr>
          </a:p>
          <a:p>
            <a:r>
              <a:rPr lang="tr-TR" sz="3200" dirty="0">
                <a:latin typeface="Calibri" panose="020F0502020204030204" pitchFamily="34" charset="0"/>
              </a:rPr>
              <a:t>Ses Bozukluklarının Sağaltımı 	</a:t>
            </a:r>
            <a:r>
              <a:rPr lang="tr-TR" sz="3200" dirty="0" smtClean="0">
                <a:latin typeface="Calibri" panose="020F0502020204030204" pitchFamily="34" charset="0"/>
              </a:rPr>
              <a:t>                                12</a:t>
            </a:r>
            <a:endParaRPr lang="tr-TR" sz="3200" dirty="0">
              <a:latin typeface="Calibri" panose="020F0502020204030204" pitchFamily="34" charset="0"/>
            </a:endParaRPr>
          </a:p>
          <a:p>
            <a:r>
              <a:rPr lang="tr-TR" sz="3200" dirty="0">
                <a:latin typeface="Calibri" panose="020F0502020204030204" pitchFamily="34" charset="0"/>
              </a:rPr>
              <a:t>Gelişimsel Dil 	</a:t>
            </a:r>
            <a:r>
              <a:rPr lang="tr-TR" sz="3200" dirty="0" smtClean="0">
                <a:latin typeface="Calibri" panose="020F0502020204030204" pitchFamily="34" charset="0"/>
              </a:rPr>
              <a:t>                                                              96</a:t>
            </a:r>
            <a:endParaRPr lang="tr-TR" sz="3200" dirty="0">
              <a:latin typeface="Calibri" panose="020F0502020204030204" pitchFamily="34" charset="0"/>
            </a:endParaRPr>
          </a:p>
          <a:p>
            <a:r>
              <a:rPr lang="tr-TR" sz="3200" dirty="0">
                <a:latin typeface="Calibri" panose="020F0502020204030204" pitchFamily="34" charset="0"/>
              </a:rPr>
              <a:t>Edinilmiş Dil Bozukluklarının </a:t>
            </a:r>
            <a:r>
              <a:rPr lang="tr-TR" sz="3200" dirty="0" smtClean="0">
                <a:latin typeface="Calibri" panose="020F0502020204030204" pitchFamily="34" charset="0"/>
              </a:rPr>
              <a:t>Sağaltımı                     96</a:t>
            </a:r>
            <a:endParaRPr lang="tr-TR" sz="3200" dirty="0">
              <a:latin typeface="Calibri" panose="020F0502020204030204" pitchFamily="34" charset="0"/>
            </a:endParaRPr>
          </a:p>
          <a:p>
            <a:endParaRPr lang="tr-TR" dirty="0"/>
          </a:p>
        </p:txBody>
      </p:sp>
    </p:spTree>
    <p:extLst>
      <p:ext uri="{BB962C8B-B14F-4D97-AF65-F5344CB8AC3E}">
        <p14:creationId xmlns:p14="http://schemas.microsoft.com/office/powerpoint/2010/main" val="9077961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0" y="0"/>
            <a:ext cx="12192000" cy="6858000"/>
          </a:xfrm>
          <a:prstGeom prst="rect">
            <a:avLst/>
          </a:prstGeom>
        </p:spPr>
      </p:pic>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216922" y="139055"/>
            <a:ext cx="8229600" cy="2264511"/>
          </a:xfrm>
        </p:spPr>
        <p:txBody>
          <a:bodyPr/>
          <a:lstStyle/>
          <a:p>
            <a:pPr marL="0" indent="0" algn="ctr">
              <a:buNone/>
            </a:pPr>
            <a:r>
              <a:rPr lang="tr-TR" sz="6600" b="1" dirty="0" smtClean="0">
                <a:solidFill>
                  <a:srgbClr val="FF0000"/>
                </a:solidFill>
                <a:latin typeface="Calibri" panose="020F0502020204030204" pitchFamily="34" charset="0"/>
                <a:ea typeface="Times New Roman" panose="02020603050405020304" pitchFamily="18" charset="0"/>
              </a:rPr>
              <a:t>4. ÖĞRETMENLERE </a:t>
            </a:r>
            <a:r>
              <a:rPr lang="tr-TR" sz="6600" b="1" dirty="0">
                <a:solidFill>
                  <a:srgbClr val="FF0000"/>
                </a:solidFill>
                <a:latin typeface="Calibri" panose="020F0502020204030204" pitchFamily="34" charset="0"/>
                <a:ea typeface="Times New Roman" panose="02020603050405020304" pitchFamily="18" charset="0"/>
              </a:rPr>
              <a:t>ÖNERİLER</a:t>
            </a:r>
            <a:endParaRPr lang="tr-TR" sz="6600" dirty="0">
              <a:solidFill>
                <a:srgbClr val="FF0000"/>
              </a:solidFill>
              <a:latin typeface="Calibri" panose="020F0502020204030204" pitchFamily="34" charset="0"/>
              <a:ea typeface="Times New Roman" panose="02020603050405020304" pitchFamily="18" charset="0"/>
            </a:endParaRPr>
          </a:p>
          <a:p>
            <a:endParaRPr lang="tr-TR" dirty="0"/>
          </a:p>
        </p:txBody>
      </p:sp>
    </p:spTree>
    <p:extLst>
      <p:ext uri="{BB962C8B-B14F-4D97-AF65-F5344CB8AC3E}">
        <p14:creationId xmlns:p14="http://schemas.microsoft.com/office/powerpoint/2010/main" val="33633500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15139" y="803563"/>
            <a:ext cx="8915400" cy="3777622"/>
          </a:xfrm>
        </p:spPr>
        <p:txBody>
          <a:bodyPr>
            <a:noAutofit/>
          </a:bodyPr>
          <a:lstStyle/>
          <a:p>
            <a:r>
              <a:rPr lang="tr-TR" sz="3200" dirty="0">
                <a:latin typeface="Calibri" panose="020F0502020204030204" pitchFamily="34" charset="0"/>
              </a:rPr>
              <a:t>Öğretmenler dil ve konuşma bozukluklarını araştırarak bilgi sahibi olmalıdır. Çeşitli konuşma bozukluklarının çocuğun akademik başarısını ve öğrenme becerisini ne şekilde etkilediğini öğrenmelidir. Böylece çocukta olası bir dil ve konuşma bozukluğundan şüphelenildiğinde uygun yönlendirmeyi yapabilir ve sınıfı çocuğun eğitim ihtiyacına yönelik olarak düzenleyebilirler.</a:t>
            </a:r>
          </a:p>
        </p:txBody>
      </p:sp>
    </p:spTree>
    <p:extLst>
      <p:ext uri="{BB962C8B-B14F-4D97-AF65-F5344CB8AC3E}">
        <p14:creationId xmlns:p14="http://schemas.microsoft.com/office/powerpoint/2010/main" val="13600994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620982" y="626339"/>
            <a:ext cx="9919854" cy="5721499"/>
          </a:xfrm>
        </p:spPr>
        <p:txBody>
          <a:bodyPr>
            <a:normAutofit/>
          </a:bodyPr>
          <a:lstStyle/>
          <a:p>
            <a:pPr marL="0" indent="0">
              <a:buNone/>
            </a:pPr>
            <a:r>
              <a:rPr lang="tr-TR" sz="3600" dirty="0">
                <a:latin typeface="Calibri" panose="020F0502020204030204" pitchFamily="34" charset="0"/>
                <a:ea typeface="Calibri" panose="020F0502020204030204" pitchFamily="34" charset="0"/>
              </a:rPr>
              <a:t>Dil ve konuşma bozukluklarının erken teşhis edilmesi ve bu bozukluklara erken müdahalede bulunmak çocuğun okul performansı için son derece önemlidir. </a:t>
            </a:r>
            <a:endParaRPr lang="tr-TR" sz="3600" dirty="0" smtClean="0">
              <a:latin typeface="Calibri" panose="020F0502020204030204" pitchFamily="34" charset="0"/>
              <a:ea typeface="Calibri" panose="020F0502020204030204" pitchFamily="34" charset="0"/>
            </a:endParaRPr>
          </a:p>
          <a:p>
            <a:pPr marL="0" indent="0">
              <a:buNone/>
            </a:pPr>
            <a:endParaRPr lang="tr-TR" sz="3600" dirty="0">
              <a:latin typeface="Calibri" panose="020F0502020204030204" pitchFamily="34" charset="0"/>
              <a:ea typeface="Calibri" panose="020F0502020204030204" pitchFamily="34" charset="0"/>
            </a:endParaRPr>
          </a:p>
          <a:p>
            <a:pPr marL="0" indent="0">
              <a:buNone/>
            </a:pPr>
            <a:r>
              <a:rPr lang="tr-TR" sz="3600" dirty="0">
                <a:latin typeface="Calibri" panose="020F0502020204030204" pitchFamily="34" charset="0"/>
                <a:ea typeface="Calibri" panose="020F0502020204030204" pitchFamily="34" charset="0"/>
              </a:rPr>
              <a:t>Dil ve konuşma güçlüğü olan çocuğun öğrenme yaşantısında öğretmenin gözlemleri ve yaklaşımları büyük önem taşımaktadır. </a:t>
            </a:r>
            <a:endParaRPr lang="tr-TR" sz="3600" dirty="0">
              <a:latin typeface="Calibri" panose="020F0502020204030204" pitchFamily="34" charset="0"/>
            </a:endParaRPr>
          </a:p>
        </p:txBody>
      </p:sp>
    </p:spTree>
    <p:extLst>
      <p:ext uri="{BB962C8B-B14F-4D97-AF65-F5344CB8AC3E}">
        <p14:creationId xmlns:p14="http://schemas.microsoft.com/office/powerpoint/2010/main" val="23811049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539986" y="1695583"/>
            <a:ext cx="9351818" cy="4294911"/>
          </a:xfrm>
        </p:spPr>
        <p:txBody>
          <a:bodyPr>
            <a:normAutofit fontScale="92500"/>
          </a:bodyPr>
          <a:lstStyle/>
          <a:p>
            <a:r>
              <a:rPr lang="tr-TR" sz="3600" dirty="0">
                <a:latin typeface="Calibri" panose="020F0502020204030204" pitchFamily="34" charset="0"/>
                <a:ea typeface="Times New Roman" panose="02020603050405020304" pitchFamily="18" charset="0"/>
              </a:rPr>
              <a:t>Ailenin de görüş ve onayı alınarak çocuk değerlendirilmek üzere </a:t>
            </a:r>
            <a:r>
              <a:rPr lang="tr-TR" sz="3600" dirty="0" smtClean="0">
                <a:latin typeface="Calibri" panose="020F0502020204030204" pitchFamily="34" charset="0"/>
                <a:ea typeface="Times New Roman" panose="02020603050405020304" pitchFamily="18" charset="0"/>
              </a:rPr>
              <a:t>önce hastaneye yönlendirilmelidir</a:t>
            </a:r>
            <a:r>
              <a:rPr lang="tr-TR" sz="3600" dirty="0">
                <a:latin typeface="Calibri" panose="020F0502020204030204" pitchFamily="34" charset="0"/>
                <a:ea typeface="Times New Roman" panose="02020603050405020304" pitchFamily="18" charset="0"/>
              </a:rPr>
              <a:t>. Bu süreçte öğretmenler, çocuğun değerlendirme istek formunda RAM tarafından istenilen gelişim alanlarını dikkatli bir şekilde doldurmalı ve değerlendirme sürecine katkı sağlayabilecek kendi gözlem ve değerlendirmelerini içeren ayrıntılı bir rapor sunmalıdır.</a:t>
            </a:r>
          </a:p>
          <a:p>
            <a:endParaRPr lang="tr-TR" dirty="0"/>
          </a:p>
        </p:txBody>
      </p:sp>
    </p:spTree>
    <p:extLst>
      <p:ext uri="{BB962C8B-B14F-4D97-AF65-F5344CB8AC3E}">
        <p14:creationId xmlns:p14="http://schemas.microsoft.com/office/powerpoint/2010/main" val="36371301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9904486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759528" y="723319"/>
            <a:ext cx="8700655" cy="5721499"/>
          </a:xfrm>
        </p:spPr>
        <p:txBody>
          <a:bodyPr>
            <a:normAutofit/>
          </a:bodyPr>
          <a:lstStyle/>
          <a:p>
            <a:pPr marL="0" indent="0">
              <a:buNone/>
            </a:pPr>
            <a:r>
              <a:rPr lang="tr-TR" sz="4400" dirty="0">
                <a:latin typeface="Calibri" panose="020F0502020204030204" pitchFamily="34" charset="0"/>
                <a:ea typeface="Calibri" panose="020F0502020204030204" pitchFamily="34" charset="0"/>
              </a:rPr>
              <a:t>Öğretmenler dil ve konuşma güçlüğünde tanı almış öğrencileri için mutlaka işlevsel</a:t>
            </a:r>
            <a:r>
              <a:rPr lang="tr-TR" sz="4400" dirty="0">
                <a:solidFill>
                  <a:srgbClr val="FF0000"/>
                </a:solidFill>
                <a:latin typeface="Calibri" panose="020F0502020204030204" pitchFamily="34" charset="0"/>
                <a:ea typeface="Calibri" panose="020F0502020204030204" pitchFamily="34" charset="0"/>
              </a:rPr>
              <a:t> BEP </a:t>
            </a:r>
            <a:r>
              <a:rPr lang="tr-TR" sz="4400" dirty="0">
                <a:latin typeface="Calibri" panose="020F0502020204030204" pitchFamily="34" charset="0"/>
                <a:ea typeface="Calibri" panose="020F0502020204030204" pitchFamily="34" charset="0"/>
              </a:rPr>
              <a:t>hazırlamalı ve öğrencilerin akademik ve sosyal gelişimlerini yakından takip etmelidirler. </a:t>
            </a:r>
            <a:endParaRPr lang="tr-TR" sz="4400" dirty="0">
              <a:latin typeface="Calibri" panose="020F0502020204030204" pitchFamily="34" charset="0"/>
            </a:endParaRPr>
          </a:p>
        </p:txBody>
      </p:sp>
    </p:spTree>
    <p:extLst>
      <p:ext uri="{BB962C8B-B14F-4D97-AF65-F5344CB8AC3E}">
        <p14:creationId xmlns:p14="http://schemas.microsoft.com/office/powerpoint/2010/main" val="29627166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787237" y="706581"/>
            <a:ext cx="10086108" cy="5860473"/>
          </a:xfrm>
        </p:spPr>
        <p:txBody>
          <a:bodyPr>
            <a:normAutofit/>
          </a:bodyPr>
          <a:lstStyle/>
          <a:p>
            <a:pPr marL="0" indent="0">
              <a:buNone/>
            </a:pPr>
            <a:r>
              <a:rPr lang="tr-TR" sz="2800" dirty="0" smtClean="0">
                <a:latin typeface="Calibri" panose="020F0502020204030204" pitchFamily="34" charset="0"/>
                <a:ea typeface="Calibri" panose="020F0502020204030204" pitchFamily="34" charset="0"/>
              </a:rPr>
              <a:t>SINIF İÇİNDE;</a:t>
            </a:r>
          </a:p>
          <a:p>
            <a:pPr marL="0" indent="0">
              <a:buNone/>
            </a:pPr>
            <a:r>
              <a:rPr lang="tr-TR" sz="2800" dirty="0" smtClean="0">
                <a:latin typeface="Calibri" panose="020F0502020204030204" pitchFamily="34" charset="0"/>
                <a:ea typeface="Calibri" panose="020F0502020204030204" pitchFamily="34" charset="0"/>
              </a:rPr>
              <a:t> Öğretmen dil ve konuşma güçlüğü yaşayan çocukları fark etmeli ve bu çocukların eğitim ortamında yaşayacağı risklere yönelik gerekli tedbirleri alarak onları derslerde desteklemelidir. </a:t>
            </a:r>
          </a:p>
          <a:p>
            <a:r>
              <a:rPr lang="tr-TR" sz="2800" dirty="0" smtClean="0">
                <a:latin typeface="Calibri" panose="020F0502020204030204" pitchFamily="34" charset="0"/>
              </a:rPr>
              <a:t>Diğer </a:t>
            </a:r>
            <a:r>
              <a:rPr lang="tr-TR" sz="2800" dirty="0">
                <a:latin typeface="Calibri" panose="020F0502020204030204" pitchFamily="34" charset="0"/>
              </a:rPr>
              <a:t>öğrencilerle konuşma bozukluğu olan çocuğun durumu hakkında konuşmalı ve olası bir dışlama ve alay etmenin önüne geçmelidir.</a:t>
            </a:r>
          </a:p>
          <a:p>
            <a:r>
              <a:rPr lang="tr-TR" sz="2800" dirty="0">
                <a:latin typeface="Calibri" panose="020F0502020204030204" pitchFamily="34" charset="0"/>
              </a:rPr>
              <a:t>Çocuk bir soruya cevap verirken ya da bir şey anlatırken sabırla dinlemelidir</a:t>
            </a:r>
            <a:r>
              <a:rPr lang="tr-TR" sz="2800" dirty="0" smtClean="0">
                <a:latin typeface="Calibri" panose="020F0502020204030204" pitchFamily="34" charset="0"/>
              </a:rPr>
              <a:t>.</a:t>
            </a:r>
            <a:r>
              <a:rPr lang="tr-TR" sz="2800" dirty="0">
                <a:latin typeface="Calibri" panose="020F0502020204030204" pitchFamily="34" charset="0"/>
              </a:rPr>
              <a:t> </a:t>
            </a:r>
            <a:endParaRPr lang="tr-TR" sz="2800" dirty="0" smtClean="0">
              <a:latin typeface="Calibri" panose="020F0502020204030204" pitchFamily="34" charset="0"/>
            </a:endParaRPr>
          </a:p>
          <a:p>
            <a:r>
              <a:rPr lang="tr-TR" sz="2800" dirty="0" smtClean="0">
                <a:latin typeface="Calibri" panose="020F0502020204030204" pitchFamily="34" charset="0"/>
              </a:rPr>
              <a:t>Sınıfta </a:t>
            </a:r>
            <a:r>
              <a:rPr lang="tr-TR" sz="2800" dirty="0">
                <a:latin typeface="Calibri" panose="020F0502020204030204" pitchFamily="34" charset="0"/>
              </a:rPr>
              <a:t>yapılan okuma yarışmalarına konuşma bozukluğu olan çocuğu dahil etmemelidir.</a:t>
            </a:r>
          </a:p>
          <a:p>
            <a:endParaRPr lang="tr-TR" dirty="0">
              <a:latin typeface="Calibri" panose="020F0502020204030204" pitchFamily="34" charset="0"/>
            </a:endParaRPr>
          </a:p>
          <a:p>
            <a:pPr marL="0" indent="0">
              <a:buNone/>
            </a:pPr>
            <a:endParaRPr lang="tr-TR" sz="4000" dirty="0"/>
          </a:p>
        </p:txBody>
      </p:sp>
    </p:spTree>
    <p:extLst>
      <p:ext uri="{BB962C8B-B14F-4D97-AF65-F5344CB8AC3E}">
        <p14:creationId xmlns:p14="http://schemas.microsoft.com/office/powerpoint/2010/main" val="603907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787236" y="637738"/>
            <a:ext cx="8936182" cy="5195026"/>
          </a:xfrm>
        </p:spPr>
        <p:txBody>
          <a:bodyPr>
            <a:normAutofit/>
          </a:bodyPr>
          <a:lstStyle/>
          <a:p>
            <a:r>
              <a:rPr lang="tr-TR" sz="4000" dirty="0">
                <a:latin typeface="Calibri" panose="020F0502020204030204" pitchFamily="34" charset="0"/>
                <a:ea typeface="Calibri" panose="020F0502020204030204" pitchFamily="34" charset="0"/>
              </a:rPr>
              <a:t>Bu destekler öğrencilerin sosyal kabul ve iletişim sorunları olabileceği gibi ders programı, kullanılan materyallerin ve yöntemlerin yeterli ve etkili olup olmadığını kontrol etmeyi ve bu konuda gerekli değişiklikleri yapmayı da içermektedir.</a:t>
            </a:r>
            <a:endParaRPr lang="tr-TR" sz="4000" dirty="0">
              <a:latin typeface="Calibri" panose="020F0502020204030204" pitchFamily="34" charset="0"/>
            </a:endParaRPr>
          </a:p>
        </p:txBody>
      </p:sp>
    </p:spTree>
    <p:extLst>
      <p:ext uri="{BB962C8B-B14F-4D97-AF65-F5344CB8AC3E}">
        <p14:creationId xmlns:p14="http://schemas.microsoft.com/office/powerpoint/2010/main" val="33691080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884218" y="596174"/>
            <a:ext cx="9060873" cy="4696263"/>
          </a:xfrm>
        </p:spPr>
        <p:txBody>
          <a:bodyPr>
            <a:normAutofit/>
          </a:bodyPr>
          <a:lstStyle/>
          <a:p>
            <a:r>
              <a:rPr lang="tr-TR" sz="4400" dirty="0">
                <a:latin typeface="Calibri" panose="020F0502020204030204" pitchFamily="34" charset="0"/>
                <a:ea typeface="Calibri" panose="020F0502020204030204" pitchFamily="34" charset="0"/>
              </a:rPr>
              <a:t>Ayrıca dil ve konuşma güçlüğü tanısı almış öğrencilerin başarılı oldukları beceriler öne çıkarılarak başarıyı tatmaları sağlanmalı ve öğrencilerin kendine güven ve motivasyonları artırılmalıdır. </a:t>
            </a:r>
            <a:endParaRPr lang="tr-TR" sz="4400" dirty="0">
              <a:latin typeface="Calibri" panose="020F0502020204030204" pitchFamily="34" charset="0"/>
            </a:endParaRPr>
          </a:p>
        </p:txBody>
      </p:sp>
    </p:spTree>
    <p:extLst>
      <p:ext uri="{BB962C8B-B14F-4D97-AF65-F5344CB8AC3E}">
        <p14:creationId xmlns:p14="http://schemas.microsoft.com/office/powerpoint/2010/main" val="22292232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607127" y="723320"/>
            <a:ext cx="9518073" cy="5721499"/>
          </a:xfrm>
        </p:spPr>
        <p:txBody>
          <a:bodyPr>
            <a:normAutofit/>
          </a:bodyPr>
          <a:lstStyle/>
          <a:p>
            <a:r>
              <a:rPr lang="tr-TR" sz="3600" dirty="0">
                <a:latin typeface="Calibri" panose="020F0502020204030204" pitchFamily="34" charset="0"/>
                <a:ea typeface="Times New Roman" panose="02020603050405020304" pitchFamily="18" charset="0"/>
              </a:rPr>
              <a:t>Süreç içinde eğer öğrenci destek eğitim almakta ise destek eğitim sağlayan öğretmen ile sürekli iletişim halinde olmak öğrencinin akademik gelişimi için çok önemlidir</a:t>
            </a:r>
            <a:r>
              <a:rPr lang="tr-TR" sz="3600" dirty="0" smtClean="0">
                <a:latin typeface="Calibri" panose="020F0502020204030204" pitchFamily="34" charset="0"/>
                <a:ea typeface="Times New Roman" panose="02020603050405020304" pitchFamily="18" charset="0"/>
              </a:rPr>
              <a:t>.</a:t>
            </a:r>
          </a:p>
          <a:p>
            <a:pPr marL="0" indent="0">
              <a:buNone/>
            </a:pPr>
            <a:endParaRPr lang="tr-TR" sz="3600" dirty="0">
              <a:latin typeface="Calibri" panose="020F0502020204030204" pitchFamily="34" charset="0"/>
              <a:ea typeface="Times New Roman" panose="02020603050405020304" pitchFamily="18" charset="0"/>
            </a:endParaRPr>
          </a:p>
          <a:p>
            <a:r>
              <a:rPr lang="tr-TR" sz="3600" dirty="0">
                <a:latin typeface="Calibri" panose="020F0502020204030204" pitchFamily="34" charset="0"/>
                <a:ea typeface="Times New Roman" panose="02020603050405020304" pitchFamily="18" charset="0"/>
              </a:rPr>
              <a:t> Bunun yanı sıra öğretmenler aileler ile iletişimi sürdürmeli ve ailelerin öğrencilerin eğitim sürecine aktif katılımları konusunda yönlendirme yapmalı ve tavsiyeler vermelidirler.</a:t>
            </a:r>
          </a:p>
          <a:p>
            <a:endParaRPr lang="tr-TR" dirty="0"/>
          </a:p>
        </p:txBody>
      </p:sp>
    </p:spTree>
    <p:extLst>
      <p:ext uri="{BB962C8B-B14F-4D97-AF65-F5344CB8AC3E}">
        <p14:creationId xmlns:p14="http://schemas.microsoft.com/office/powerpoint/2010/main" val="16294910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B7CA109-072F-415C-9E98-987DD11D3C16}"/>
              </a:ext>
            </a:extLst>
          </p:cNvPr>
          <p:cNvSpPr>
            <a:spLocks noGrp="1"/>
          </p:cNvSpPr>
          <p:nvPr>
            <p:ph idx="1"/>
          </p:nvPr>
        </p:nvSpPr>
        <p:spPr>
          <a:xfrm>
            <a:off x="1690256" y="692874"/>
            <a:ext cx="9393382" cy="5015199"/>
          </a:xfrm>
        </p:spPr>
        <p:txBody>
          <a:bodyPr>
            <a:normAutofit/>
          </a:bodyPr>
          <a:lstStyle/>
          <a:p>
            <a:r>
              <a:rPr lang="tr-TR" sz="3600" dirty="0">
                <a:latin typeface="Calibri" panose="020F0502020204030204" pitchFamily="34" charset="0"/>
                <a:ea typeface="Calibri" panose="020F0502020204030204" pitchFamily="34" charset="0"/>
              </a:rPr>
              <a:t>Dil ve konuşma güçlüğü olan bireyler için eğitim ortamına yönelik </a:t>
            </a:r>
            <a:r>
              <a:rPr lang="tr-TR" sz="3600" dirty="0" err="1">
                <a:latin typeface="Calibri" panose="020F0502020204030204" pitchFamily="34" charset="0"/>
                <a:ea typeface="Calibri" panose="020F0502020204030204" pitchFamily="34" charset="0"/>
              </a:rPr>
              <a:t>öğretimsel</a:t>
            </a:r>
            <a:r>
              <a:rPr lang="tr-TR" sz="3600" dirty="0">
                <a:latin typeface="Calibri" panose="020F0502020204030204" pitchFamily="34" charset="0"/>
                <a:ea typeface="Calibri" panose="020F0502020204030204" pitchFamily="34" charset="0"/>
              </a:rPr>
              <a:t> uyarlamalar ve değişiklikler (sınıf ortamı, öğretim yöntemi, öğretmenin yönergelerin niteliği, etkinliğin tamamlanması için verilen süre, etkinlik sayısı, etkinliğin/ çalışmanın tekrar yapılması için süre verilmesi, grup çalışmaları vb.) yapılmalıdır.</a:t>
            </a:r>
            <a:endParaRPr lang="tr-TR" sz="3600" dirty="0">
              <a:latin typeface="Calibri" panose="020F0502020204030204" pitchFamily="34" charset="0"/>
            </a:endParaRPr>
          </a:p>
        </p:txBody>
      </p:sp>
    </p:spTree>
    <p:extLst>
      <p:ext uri="{BB962C8B-B14F-4D97-AF65-F5344CB8AC3E}">
        <p14:creationId xmlns:p14="http://schemas.microsoft.com/office/powerpoint/2010/main" val="19695120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xmlns="" id="{D4F077BA-EA70-43DE-82AE-3E0ADD96BB89}"/>
              </a:ext>
            </a:extLst>
          </p:cNvPr>
          <p:cNvSpPr>
            <a:spLocks noGrp="1"/>
          </p:cNvSpPr>
          <p:nvPr>
            <p:ph idx="1"/>
          </p:nvPr>
        </p:nvSpPr>
        <p:spPr>
          <a:xfrm>
            <a:off x="1898072" y="593304"/>
            <a:ext cx="9074728" cy="6264696"/>
          </a:xfrm>
        </p:spPr>
        <p:txBody>
          <a:bodyPr/>
          <a:lstStyle/>
          <a:p>
            <a:r>
              <a:rPr lang="tr-TR" sz="4400" dirty="0">
                <a:latin typeface="Calibri" panose="020F0502020204030204" pitchFamily="34" charset="0"/>
                <a:ea typeface="Times New Roman" panose="02020603050405020304" pitchFamily="18" charset="0"/>
              </a:rPr>
              <a:t>Öğrenme ve öğretme sürecinde uygun strateji, yöntem, araç gereç ve materyaller seçilmelidir. Bireyin sosyal etkinliklere katılımı ve sosyal ortamlarda bulunması teşvik edilerek sözel iletişimi desteklenmelidir.</a:t>
            </a:r>
          </a:p>
          <a:p>
            <a:endParaRPr lang="tr-TR" dirty="0"/>
          </a:p>
        </p:txBody>
      </p:sp>
    </p:spTree>
    <p:extLst>
      <p:ext uri="{BB962C8B-B14F-4D97-AF65-F5344CB8AC3E}">
        <p14:creationId xmlns:p14="http://schemas.microsoft.com/office/powerpoint/2010/main" val="17110952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93322" y="600208"/>
            <a:ext cx="10515600" cy="1325563"/>
          </a:xfrm>
        </p:spPr>
        <p:txBody>
          <a:bodyPr>
            <a:normAutofit fontScale="90000"/>
          </a:bodyPr>
          <a:lstStyle/>
          <a:p>
            <a:r>
              <a:rPr lang="tr-TR" b="1" dirty="0" smtClean="0"/>
              <a:t>  </a:t>
            </a:r>
            <a:r>
              <a:rPr lang="tr-TR" dirty="0" smtClean="0">
                <a:solidFill>
                  <a:srgbClr val="0070C0"/>
                </a:solidFill>
                <a:latin typeface="Calibri" panose="020F0502020204030204" pitchFamily="34" charset="0"/>
              </a:rPr>
              <a:t>Konuşma ve Dil Bozukluğu Olan Çocukların Eğitiminde Dikkat Edilmesi Gereken Bazı Noktalar (Bal, 1992; Adler, 1998):</a:t>
            </a:r>
            <a:r>
              <a:rPr lang="tr-TR" dirty="0" smtClean="0"/>
              <a:t/>
            </a:r>
            <a:br>
              <a:rPr lang="tr-TR" dirty="0" smtClean="0"/>
            </a:br>
            <a:endParaRPr lang="tr-TR" dirty="0"/>
          </a:p>
        </p:txBody>
      </p:sp>
      <p:sp>
        <p:nvSpPr>
          <p:cNvPr id="3" name="İçerik Yer Tutucusu 2"/>
          <p:cNvSpPr>
            <a:spLocks noGrp="1"/>
          </p:cNvSpPr>
          <p:nvPr>
            <p:ph idx="1"/>
          </p:nvPr>
        </p:nvSpPr>
        <p:spPr>
          <a:xfrm>
            <a:off x="1295400" y="2161310"/>
            <a:ext cx="10515600" cy="4696690"/>
          </a:xfrm>
        </p:spPr>
        <p:txBody>
          <a:bodyPr>
            <a:normAutofit fontScale="92500" lnSpcReduction="10000"/>
          </a:bodyPr>
          <a:lstStyle/>
          <a:p>
            <a:pPr marL="0" indent="0">
              <a:buNone/>
            </a:pPr>
            <a:r>
              <a:rPr lang="tr-TR" sz="3600" dirty="0" smtClean="0">
                <a:latin typeface="Calibri" panose="020F0502020204030204" pitchFamily="34" charset="0"/>
              </a:rPr>
              <a:t>1. Çocukla </a:t>
            </a:r>
            <a:r>
              <a:rPr lang="tr-TR" sz="3600" dirty="0">
                <a:latin typeface="Calibri" panose="020F0502020204030204" pitchFamily="34" charset="0"/>
              </a:rPr>
              <a:t>konuşurken ve çocuğu dinlerken gözlerine bakılmalıdır </a:t>
            </a:r>
            <a:r>
              <a:rPr lang="tr-TR" sz="3600" dirty="0" smtClean="0">
                <a:latin typeface="Calibri" panose="020F0502020204030204" pitchFamily="34" charset="0"/>
              </a:rPr>
              <a:t>(Göz </a:t>
            </a:r>
            <a:r>
              <a:rPr lang="tr-TR" sz="3600" dirty="0">
                <a:latin typeface="Calibri" panose="020F0502020204030204" pitchFamily="34" charset="0"/>
              </a:rPr>
              <a:t>kontağı kurma</a:t>
            </a:r>
            <a:r>
              <a:rPr lang="tr-TR" sz="3600" dirty="0" smtClean="0">
                <a:latin typeface="Calibri" panose="020F0502020204030204" pitchFamily="34" charset="0"/>
              </a:rPr>
              <a:t>).</a:t>
            </a:r>
          </a:p>
          <a:p>
            <a:pPr marL="0" indent="0">
              <a:buNone/>
            </a:pPr>
            <a:r>
              <a:rPr lang="tr-TR" sz="3600" dirty="0" smtClean="0">
                <a:latin typeface="Calibri" panose="020F0502020204030204" pitchFamily="34" charset="0"/>
              </a:rPr>
              <a:t>2. </a:t>
            </a:r>
            <a:r>
              <a:rPr lang="tr-TR" sz="3600" dirty="0">
                <a:latin typeface="Calibri" panose="020F0502020204030204" pitchFamily="34" charset="0"/>
              </a:rPr>
              <a:t>Çocuk konuşurken ona dinlenildiği </a:t>
            </a:r>
            <a:r>
              <a:rPr lang="tr-TR" sz="3600" dirty="0" smtClean="0">
                <a:latin typeface="Calibri" panose="020F0502020204030204" pitchFamily="34" charset="0"/>
              </a:rPr>
              <a:t>hissettirilmelidir.</a:t>
            </a:r>
          </a:p>
          <a:p>
            <a:pPr marL="0" indent="0">
              <a:buNone/>
            </a:pPr>
            <a:r>
              <a:rPr lang="tr-TR" sz="3600" dirty="0">
                <a:latin typeface="Calibri" panose="020F0502020204030204" pitchFamily="34" charset="0"/>
              </a:rPr>
              <a:t>3</a:t>
            </a:r>
            <a:r>
              <a:rPr lang="tr-TR" sz="3600" dirty="0" smtClean="0">
                <a:latin typeface="Calibri" panose="020F0502020204030204" pitchFamily="34" charset="0"/>
              </a:rPr>
              <a:t>. Çocuğun </a:t>
            </a:r>
            <a:r>
              <a:rPr lang="tr-TR" sz="3600" dirty="0">
                <a:latin typeface="Calibri" panose="020F0502020204030204" pitchFamily="34" charset="0"/>
              </a:rPr>
              <a:t>sık kullandığı sözcüklere ilave sözcükler katarak cevap verilmelidir. </a:t>
            </a:r>
            <a:r>
              <a:rPr lang="tr-TR" sz="3600" dirty="0" smtClean="0">
                <a:latin typeface="Calibri" panose="020F0502020204030204" pitchFamily="34" charset="0"/>
              </a:rPr>
              <a:t>(Genişletme</a:t>
            </a:r>
            <a:r>
              <a:rPr lang="tr-TR" sz="3600" dirty="0">
                <a:latin typeface="Calibri" panose="020F0502020204030204" pitchFamily="34" charset="0"/>
              </a:rPr>
              <a:t>). Örneğin, “mama” dediğinde “daha mama mı istiyorsun?” </a:t>
            </a:r>
            <a:r>
              <a:rPr lang="tr-TR" sz="3600" dirty="0" smtClean="0">
                <a:latin typeface="Calibri" panose="020F0502020204030204" pitchFamily="34" charset="0"/>
              </a:rPr>
              <a:t>gibi.</a:t>
            </a:r>
          </a:p>
          <a:p>
            <a:pPr marL="0" indent="0">
              <a:buNone/>
            </a:pPr>
            <a:r>
              <a:rPr lang="tr-TR" sz="3600" dirty="0">
                <a:latin typeface="Calibri" panose="020F0502020204030204" pitchFamily="34" charset="0"/>
              </a:rPr>
              <a:t>4</a:t>
            </a:r>
            <a:r>
              <a:rPr lang="tr-TR" sz="3600" dirty="0" smtClean="0">
                <a:latin typeface="Calibri" panose="020F0502020204030204" pitchFamily="34" charset="0"/>
              </a:rPr>
              <a:t>. Günlük </a:t>
            </a:r>
            <a:r>
              <a:rPr lang="tr-TR" sz="3600" dirty="0">
                <a:latin typeface="Calibri" panose="020F0502020204030204" pitchFamily="34" charset="0"/>
              </a:rPr>
              <a:t>rutin işler sözel olarak ifade edilmelidir.</a:t>
            </a:r>
            <a:r>
              <a:rPr lang="tr-TR" sz="3600" dirty="0"/>
              <a:t/>
            </a:r>
            <a:br>
              <a:rPr lang="tr-TR" sz="3600" dirty="0"/>
            </a:br>
            <a:r>
              <a:rPr lang="tr-TR" dirty="0"/>
              <a:t/>
            </a:r>
            <a:br>
              <a:rPr lang="tr-TR" dirty="0"/>
            </a:br>
            <a:r>
              <a:rPr lang="tr-TR" dirty="0"/>
              <a:t> </a:t>
            </a:r>
          </a:p>
          <a:p>
            <a:pPr marL="0" indent="0">
              <a:buNone/>
            </a:pPr>
            <a:endParaRPr lang="tr-TR" dirty="0"/>
          </a:p>
        </p:txBody>
      </p:sp>
    </p:spTree>
    <p:extLst>
      <p:ext uri="{BB962C8B-B14F-4D97-AF65-F5344CB8AC3E}">
        <p14:creationId xmlns:p14="http://schemas.microsoft.com/office/powerpoint/2010/main" val="4762718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37680" y="803563"/>
            <a:ext cx="9467994" cy="5112327"/>
          </a:xfrm>
        </p:spPr>
        <p:txBody>
          <a:bodyPr>
            <a:normAutofit lnSpcReduction="10000"/>
          </a:bodyPr>
          <a:lstStyle/>
          <a:p>
            <a:pPr marL="0" indent="0">
              <a:buNone/>
            </a:pPr>
            <a:r>
              <a:rPr lang="tr-TR" sz="3600" dirty="0">
                <a:latin typeface="Calibri" panose="020F0502020204030204" pitchFamily="34" charset="0"/>
              </a:rPr>
              <a:t>5. Çevredeki tüm canlı ve cansız nesneler </a:t>
            </a:r>
            <a:r>
              <a:rPr lang="tr-TR" sz="3600" dirty="0" smtClean="0">
                <a:latin typeface="Calibri" panose="020F0502020204030204" pitchFamily="34" charset="0"/>
              </a:rPr>
              <a:t>isimlendirilmelidir.</a:t>
            </a:r>
          </a:p>
          <a:p>
            <a:pPr marL="0" indent="0">
              <a:buNone/>
            </a:pPr>
            <a:r>
              <a:rPr lang="tr-TR" sz="3600" dirty="0" smtClean="0">
                <a:latin typeface="Calibri" panose="020F0502020204030204" pitchFamily="34" charset="0"/>
              </a:rPr>
              <a:t>6</a:t>
            </a:r>
            <a:r>
              <a:rPr lang="tr-TR" sz="3600" dirty="0">
                <a:latin typeface="Calibri" panose="020F0502020204030204" pitchFamily="34" charset="0"/>
              </a:rPr>
              <a:t>. Çocuğun sözel iletişim kurabileceği sosyal ortamlar düzenlenmeli ve başlangıç için çocuğun yanında olunmalı zamanla yanında olma süresi azaltılmalıdır</a:t>
            </a:r>
            <a:r>
              <a:rPr lang="tr-TR" sz="3600" dirty="0" smtClean="0">
                <a:latin typeface="Calibri" panose="020F0502020204030204" pitchFamily="34" charset="0"/>
              </a:rPr>
              <a:t>.</a:t>
            </a:r>
            <a:r>
              <a:rPr lang="tr-TR" sz="3600" dirty="0">
                <a:latin typeface="Calibri" panose="020F0502020204030204" pitchFamily="34" charset="0"/>
              </a:rPr>
              <a:t> </a:t>
            </a:r>
          </a:p>
          <a:p>
            <a:pPr marL="0" indent="0">
              <a:buNone/>
            </a:pPr>
            <a:r>
              <a:rPr lang="tr-TR" sz="3600" dirty="0" smtClean="0">
                <a:latin typeface="Calibri" panose="020F0502020204030204" pitchFamily="34" charset="0"/>
              </a:rPr>
              <a:t>7</a:t>
            </a:r>
            <a:r>
              <a:rPr lang="tr-TR" sz="3600" dirty="0">
                <a:latin typeface="Calibri" panose="020F0502020204030204" pitchFamily="34" charset="0"/>
              </a:rPr>
              <a:t>. İhtiyaçlarını, duygu ve düşüncelerini ifade etmesi için doğal durumlar yaratılmalı ve bu konular için çocuk desteklenmelidir</a:t>
            </a:r>
            <a:r>
              <a:rPr lang="tr-TR" sz="3600" dirty="0" smtClean="0">
                <a:latin typeface="Calibri" panose="020F0502020204030204" pitchFamily="34" charset="0"/>
              </a:rPr>
              <a:t>.</a:t>
            </a:r>
          </a:p>
          <a:p>
            <a:pPr marL="0" indent="0">
              <a:buNone/>
            </a:pPr>
            <a:endParaRPr lang="tr-TR" sz="3600" dirty="0">
              <a:latin typeface="Calibri" panose="020F0502020204030204" pitchFamily="34" charset="0"/>
            </a:endParaRPr>
          </a:p>
        </p:txBody>
      </p:sp>
    </p:spTree>
    <p:extLst>
      <p:ext uri="{BB962C8B-B14F-4D97-AF65-F5344CB8AC3E}">
        <p14:creationId xmlns:p14="http://schemas.microsoft.com/office/powerpoint/2010/main" val="40253663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76400" y="720436"/>
            <a:ext cx="9919855" cy="5320146"/>
          </a:xfrm>
        </p:spPr>
        <p:txBody>
          <a:bodyPr>
            <a:normAutofit fontScale="92500" lnSpcReduction="10000"/>
          </a:bodyPr>
          <a:lstStyle/>
          <a:p>
            <a:pPr marL="0" indent="0">
              <a:buNone/>
            </a:pPr>
            <a:r>
              <a:rPr lang="tr-TR" sz="3600" dirty="0" smtClean="0">
                <a:latin typeface="Calibri" panose="020F0502020204030204" pitchFamily="34" charset="0"/>
              </a:rPr>
              <a:t>8</a:t>
            </a:r>
            <a:r>
              <a:rPr lang="tr-TR" sz="3600" dirty="0">
                <a:latin typeface="Calibri" panose="020F0502020204030204" pitchFamily="34" charset="0"/>
              </a:rPr>
              <a:t>. Çocuğun yaptığı her türlü dil hatasının yanlış olduğu vurgulanmaksızın doğrusu söylenerek düzeltilmelidir. Örneğin, çocuk “bu” dediğinde “Su mu istiyorsun? Peki, sana su vereyim” </a:t>
            </a:r>
            <a:r>
              <a:rPr lang="tr-TR" sz="3600" dirty="0" smtClean="0">
                <a:latin typeface="Calibri" panose="020F0502020204030204" pitchFamily="34" charset="0"/>
              </a:rPr>
              <a:t>gibi.</a:t>
            </a:r>
          </a:p>
          <a:p>
            <a:pPr marL="0" indent="0">
              <a:buNone/>
            </a:pPr>
            <a:r>
              <a:rPr lang="tr-TR" sz="3600" dirty="0" smtClean="0">
                <a:latin typeface="Calibri" panose="020F0502020204030204" pitchFamily="34" charset="0"/>
              </a:rPr>
              <a:t>9</a:t>
            </a:r>
            <a:r>
              <a:rPr lang="tr-TR" sz="3600" dirty="0">
                <a:latin typeface="Calibri" panose="020F0502020204030204" pitchFamily="34" charset="0"/>
              </a:rPr>
              <a:t>. Çocuğun anlatmak istediği şeyi anlatmasına fırsat verilmeli, sözü kesilmemelidir. Fırsat verildiği halde anlatamıyorsa uygun bir sözel ifade ile geri iletim sağlanmalıdır. Örneğin; “Gezimizde gördüğün hayvanları çok sevdiğini mi söylemek istiyorsun” </a:t>
            </a:r>
            <a:r>
              <a:rPr lang="tr-TR" sz="3600" dirty="0" smtClean="0">
                <a:latin typeface="Calibri" panose="020F0502020204030204" pitchFamily="34" charset="0"/>
              </a:rPr>
              <a:t>gibi.</a:t>
            </a:r>
          </a:p>
          <a:p>
            <a:pPr marL="0" indent="0">
              <a:buNone/>
            </a:pPr>
            <a:r>
              <a:rPr lang="tr-TR" sz="3600" dirty="0" smtClean="0">
                <a:latin typeface="Calibri" panose="020F0502020204030204" pitchFamily="34" charset="0"/>
              </a:rPr>
              <a:t>10</a:t>
            </a:r>
            <a:r>
              <a:rPr lang="tr-TR" sz="3600" dirty="0">
                <a:latin typeface="Calibri" panose="020F0502020204030204" pitchFamily="34" charset="0"/>
              </a:rPr>
              <a:t>. Yetişkin düzgün ve anlaşılır bir Türkçe kullanarak iyi bir model olmalıdır.</a:t>
            </a:r>
          </a:p>
          <a:p>
            <a:endParaRPr lang="tr-TR" dirty="0"/>
          </a:p>
        </p:txBody>
      </p:sp>
    </p:spTree>
    <p:extLst>
      <p:ext uri="{BB962C8B-B14F-4D97-AF65-F5344CB8AC3E}">
        <p14:creationId xmlns:p14="http://schemas.microsoft.com/office/powerpoint/2010/main" val="39672106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1254</TotalTime>
  <Words>3515</Words>
  <Application>Microsoft Office PowerPoint</Application>
  <PresentationFormat>Özel</PresentationFormat>
  <Paragraphs>400</Paragraphs>
  <Slides>103</Slides>
  <Notes>0</Notes>
  <HiddenSlides>0</HiddenSlides>
  <MMClips>0</MMClips>
  <ScaleCrop>false</ScaleCrop>
  <HeadingPairs>
    <vt:vector size="4" baseType="variant">
      <vt:variant>
        <vt:lpstr>Tema</vt:lpstr>
      </vt:variant>
      <vt:variant>
        <vt:i4>1</vt:i4>
      </vt:variant>
      <vt:variant>
        <vt:lpstr>Slayt Başlıkları</vt:lpstr>
      </vt:variant>
      <vt:variant>
        <vt:i4>103</vt:i4>
      </vt:variant>
    </vt:vector>
  </HeadingPairs>
  <TitlesOfParts>
    <vt:vector size="104" baseType="lpstr">
      <vt:lpstr>Gezinti</vt:lpstr>
      <vt:lpstr>AYDIN HACI KADRİYE ARSLAN REHBERLİK VE ARAŞTIRMA MERKEZİ MÜDÜRLÜĞÜ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6</vt:lpstr>
      <vt:lpstr>PowerPoint Sunusu</vt:lpstr>
      <vt:lpstr>PowerPoint Sunusu</vt:lpstr>
      <vt:lpstr>PowerPoint Sunusu</vt:lpstr>
      <vt:lpstr>Dil ve konuşma bozuklukları arasındaki farklar nelerdir? </vt:lpstr>
      <vt:lpstr>PowerPoint Sunusu</vt:lpstr>
      <vt:lpstr>PowerPoint Sunusu</vt:lpstr>
      <vt:lpstr>Riskler</vt:lpstr>
      <vt:lpstr>PowerPoint Sunusu</vt:lpstr>
      <vt:lpstr>PowerPoint Sunusu</vt:lpstr>
      <vt:lpstr>1.1. Dil ve konuşma Güçlüğü Olan Öğrencilerin Özellikleri</vt:lpstr>
      <vt:lpstr>PowerPoint Sunusu</vt:lpstr>
      <vt:lpstr>PowerPoint Sunusu</vt:lpstr>
      <vt:lpstr>1.2. YASAL DÜZENLEMELER VE EĞİTİM HAKKI </vt:lpstr>
      <vt:lpstr>PowerPoint Sunusu</vt:lpstr>
      <vt:lpstr>PowerPoint Sunusu</vt:lpstr>
      <vt:lpstr>PowerPoint Sunusu</vt:lpstr>
      <vt:lpstr>PowerPoint Sunusu</vt:lpstr>
      <vt:lpstr>PowerPoint Sunusu</vt:lpstr>
      <vt:lpstr>PowerPoint Sunusu</vt:lpstr>
      <vt:lpstr>Dil ve konuşma sorunları, nedenlerine göre şöyle gruplanabilir:  </vt:lpstr>
      <vt:lpstr>PowerPoint Sunusu</vt:lpstr>
      <vt:lpstr>PowerPoint Sunusu</vt:lpstr>
      <vt:lpstr>PowerPoint Sunusu</vt:lpstr>
      <vt:lpstr>PowerPoint Sunusu</vt:lpstr>
      <vt:lpstr>Normal Dil Ve Konuşma Gelişimi</vt:lpstr>
      <vt:lpstr>Normal Dil Ve Konuşma Gelişimi MELTZOFF 1996 </vt:lpstr>
      <vt:lpstr>Normal Dil Ve Konuşma Gelişimi</vt:lpstr>
      <vt:lpstr>Normal Dil Ve Konuşma Gelişimi</vt:lpstr>
      <vt:lpstr>Amaçlı İletişim Evresi</vt:lpstr>
      <vt:lpstr>PowerPoint Sunusu</vt:lpstr>
      <vt:lpstr>İfade Edici Dil Becerileri</vt:lpstr>
      <vt:lpstr>Normal Dil Ve Konuşma Gelişimi</vt:lpstr>
      <vt:lpstr>PowerPoint Sunusu</vt:lpstr>
      <vt:lpstr>PowerPoint Sunusu</vt:lpstr>
      <vt:lpstr>Sorular ve ortalama öğrenme zamanları</vt:lpstr>
      <vt:lpstr>BaşlIca Dil ve konuşma bozukluklarI</vt:lpstr>
      <vt:lpstr>PowerPoint Sunusu</vt:lpstr>
      <vt:lpstr>PowerPoint Sunusu</vt:lpstr>
      <vt:lpstr>Bknz:Mavili çocuk</vt:lpstr>
      <vt:lpstr>PowerPoint Sunusu</vt:lpstr>
      <vt:lpstr>2. Akıcı Konuşma Bozuklukları</vt:lpstr>
      <vt:lpstr>PowerPoint Sunusu</vt:lpstr>
      <vt:lpstr>PowerPoint Sunusu</vt:lpstr>
      <vt:lpstr>PowerPoint Sunusu</vt:lpstr>
      <vt:lpstr>3. Ses Bozuklukları</vt:lpstr>
      <vt:lpstr>PowerPoint Sunusu</vt:lpstr>
      <vt:lpstr>PowerPoint Sunusu</vt:lpstr>
      <vt:lpstr>4. Gelişimsel Dil Bozuklukları</vt:lpstr>
      <vt:lpstr>PowerPoint Sunusu</vt:lpstr>
      <vt:lpstr>Dil Ve Konuşma Gecikmesini Öngören Erken Belirtiler</vt:lpstr>
      <vt:lpstr>PowerPoint Sunusu</vt:lpstr>
      <vt:lpstr>PowerPoint Sunusu</vt:lpstr>
      <vt:lpstr>PowerPoint Sunusu</vt:lpstr>
      <vt:lpstr>5. Edinilmiş Dil Bozuklukları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Konuşma ve Dil Bozukluğu Olan Çocukların Eğitiminde Dikkat Edilmesi Gereken Bazı Noktalar (Bal, 1992; Adler, 1998): </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SNY</cp:lastModifiedBy>
  <cp:revision>64</cp:revision>
  <dcterms:created xsi:type="dcterms:W3CDTF">2017-12-27T09:43:24Z</dcterms:created>
  <dcterms:modified xsi:type="dcterms:W3CDTF">2018-03-05T08:25:10Z</dcterms:modified>
</cp:coreProperties>
</file>