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82" r:id="rId20"/>
    <p:sldId id="280" r:id="rId21"/>
    <p:sldId id="281" r:id="rId22"/>
    <p:sldId id="279" r:id="rId23"/>
    <p:sldId id="278" r:id="rId24"/>
    <p:sldId id="277" r:id="rId25"/>
    <p:sldId id="287" r:id="rId26"/>
    <p:sldId id="276" r:id="rId27"/>
    <p:sldId id="286" r:id="rId28"/>
    <p:sldId id="285" r:id="rId29"/>
    <p:sldId id="288" r:id="rId30"/>
    <p:sldId id="284" r:id="rId31"/>
    <p:sldId id="283" r:id="rId32"/>
    <p:sldId id="298" r:id="rId33"/>
    <p:sldId id="289" r:id="rId34"/>
    <p:sldId id="290" r:id="rId35"/>
    <p:sldId id="294" r:id="rId36"/>
    <p:sldId id="291" r:id="rId37"/>
    <p:sldId id="293" r:id="rId38"/>
    <p:sldId id="292" r:id="rId39"/>
    <p:sldId id="297" r:id="rId40"/>
    <p:sldId id="296" r:id="rId41"/>
    <p:sldId id="295" r:id="rId42"/>
    <p:sldId id="299" r:id="rId43"/>
    <p:sldId id="300" r:id="rId44"/>
    <p:sldId id="301" r:id="rId4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8"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873C7E2A-0DF5-4061-BE9E-0AFB496EA1A8}" type="datetimeFigureOut">
              <a:rPr lang="tr-TR"/>
              <a:pPr>
                <a:defRPr/>
              </a:pPr>
              <a:t>12.09.2013</a:t>
            </a:fld>
            <a:endParaRPr lang="tr-TR" dirty="0"/>
          </a:p>
        </p:txBody>
      </p:sp>
      <p:sp>
        <p:nvSpPr>
          <p:cNvPr id="5" name="18 Altbilgi Yer Tutucusu"/>
          <p:cNvSpPr>
            <a:spLocks noGrp="1"/>
          </p:cNvSpPr>
          <p:nvPr>
            <p:ph type="ftr" sz="quarter" idx="11"/>
          </p:nvPr>
        </p:nvSpPr>
        <p:spPr/>
        <p:txBody>
          <a:bodyPr/>
          <a:lstStyle>
            <a:lvl1pPr>
              <a:defRPr/>
            </a:lvl1pPr>
          </a:lstStyle>
          <a:p>
            <a:pPr>
              <a:defRPr/>
            </a:pPr>
            <a:endParaRPr lang="tr-TR" dirty="0"/>
          </a:p>
        </p:txBody>
      </p:sp>
      <p:sp>
        <p:nvSpPr>
          <p:cNvPr id="6" name="26 Slayt Numarası Yer Tutucusu"/>
          <p:cNvSpPr>
            <a:spLocks noGrp="1"/>
          </p:cNvSpPr>
          <p:nvPr>
            <p:ph type="sldNum" sz="quarter" idx="12"/>
          </p:nvPr>
        </p:nvSpPr>
        <p:spPr/>
        <p:txBody>
          <a:bodyPr/>
          <a:lstStyle>
            <a:lvl1pPr>
              <a:defRPr/>
            </a:lvl1pPr>
          </a:lstStyle>
          <a:p>
            <a:pPr>
              <a:defRPr/>
            </a:pPr>
            <a:fld id="{52E49A0F-D24B-4D78-92C8-5907CA00CF26}" type="slidenum">
              <a:rPr lang="tr-TR"/>
              <a:pPr>
                <a:defRPr/>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F7380905-DB75-4098-B213-5AC4238E2C86}" type="datetimeFigureOut">
              <a:rPr lang="tr-TR"/>
              <a:pPr>
                <a:defRPr/>
              </a:pPr>
              <a:t>12.09.2013</a:t>
            </a:fld>
            <a:endParaRPr lang="tr-TR" dirty="0"/>
          </a:p>
        </p:txBody>
      </p:sp>
      <p:sp>
        <p:nvSpPr>
          <p:cNvPr id="5" name="21 Altbilgi Yer Tutucusu"/>
          <p:cNvSpPr>
            <a:spLocks noGrp="1"/>
          </p:cNvSpPr>
          <p:nvPr>
            <p:ph type="ftr" sz="quarter" idx="11"/>
          </p:nvPr>
        </p:nvSpPr>
        <p:spPr/>
        <p:txBody>
          <a:bodyPr/>
          <a:lstStyle>
            <a:lvl1pPr>
              <a:defRPr/>
            </a:lvl1pPr>
          </a:lstStyle>
          <a:p>
            <a:pPr>
              <a:defRPr/>
            </a:pPr>
            <a:endParaRPr lang="tr-TR" dirty="0"/>
          </a:p>
        </p:txBody>
      </p:sp>
      <p:sp>
        <p:nvSpPr>
          <p:cNvPr id="6" name="17 Slayt Numarası Yer Tutucusu"/>
          <p:cNvSpPr>
            <a:spLocks noGrp="1"/>
          </p:cNvSpPr>
          <p:nvPr>
            <p:ph type="sldNum" sz="quarter" idx="12"/>
          </p:nvPr>
        </p:nvSpPr>
        <p:spPr/>
        <p:txBody>
          <a:bodyPr/>
          <a:lstStyle>
            <a:lvl1pPr>
              <a:defRPr/>
            </a:lvl1pPr>
          </a:lstStyle>
          <a:p>
            <a:pPr>
              <a:defRPr/>
            </a:pPr>
            <a:fld id="{EDB94698-2BF8-470A-A04C-1C5C9A16E1FE}" type="slidenum">
              <a:rPr lang="tr-TR"/>
              <a:pPr>
                <a:defRPr/>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0790C87-33C6-4AA1-BD18-1F99617D891D}" type="datetimeFigureOut">
              <a:rPr lang="tr-TR"/>
              <a:pPr>
                <a:defRPr/>
              </a:pPr>
              <a:t>12.09.2013</a:t>
            </a:fld>
            <a:endParaRPr lang="tr-TR" dirty="0"/>
          </a:p>
        </p:txBody>
      </p:sp>
      <p:sp>
        <p:nvSpPr>
          <p:cNvPr id="5" name="21 Altbilgi Yer Tutucusu"/>
          <p:cNvSpPr>
            <a:spLocks noGrp="1"/>
          </p:cNvSpPr>
          <p:nvPr>
            <p:ph type="ftr" sz="quarter" idx="11"/>
          </p:nvPr>
        </p:nvSpPr>
        <p:spPr/>
        <p:txBody>
          <a:bodyPr/>
          <a:lstStyle>
            <a:lvl1pPr>
              <a:defRPr/>
            </a:lvl1pPr>
          </a:lstStyle>
          <a:p>
            <a:pPr>
              <a:defRPr/>
            </a:pPr>
            <a:endParaRPr lang="tr-TR" dirty="0"/>
          </a:p>
        </p:txBody>
      </p:sp>
      <p:sp>
        <p:nvSpPr>
          <p:cNvPr id="6" name="17 Slayt Numarası Yer Tutucusu"/>
          <p:cNvSpPr>
            <a:spLocks noGrp="1"/>
          </p:cNvSpPr>
          <p:nvPr>
            <p:ph type="sldNum" sz="quarter" idx="12"/>
          </p:nvPr>
        </p:nvSpPr>
        <p:spPr/>
        <p:txBody>
          <a:bodyPr/>
          <a:lstStyle>
            <a:lvl1pPr>
              <a:defRPr/>
            </a:lvl1pPr>
          </a:lstStyle>
          <a:p>
            <a:pPr>
              <a:defRPr/>
            </a:pPr>
            <a:fld id="{A916B7C9-1F57-4AA0-8291-9D1BD225A45C}" type="slidenum">
              <a:rPr lang="tr-TR"/>
              <a:pPr>
                <a:defRPr/>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1079781D-68AA-40C6-808B-344CB9F2A1F3}" type="datetimeFigureOut">
              <a:rPr lang="tr-TR"/>
              <a:pPr>
                <a:defRPr/>
              </a:pPr>
              <a:t>12.09.2013</a:t>
            </a:fld>
            <a:endParaRPr lang="tr-TR" dirty="0"/>
          </a:p>
        </p:txBody>
      </p:sp>
      <p:sp>
        <p:nvSpPr>
          <p:cNvPr id="5" name="21 Altbilgi Yer Tutucusu"/>
          <p:cNvSpPr>
            <a:spLocks noGrp="1"/>
          </p:cNvSpPr>
          <p:nvPr>
            <p:ph type="ftr" sz="quarter" idx="11"/>
          </p:nvPr>
        </p:nvSpPr>
        <p:spPr/>
        <p:txBody>
          <a:bodyPr/>
          <a:lstStyle>
            <a:lvl1pPr>
              <a:defRPr/>
            </a:lvl1pPr>
          </a:lstStyle>
          <a:p>
            <a:pPr>
              <a:defRPr/>
            </a:pPr>
            <a:endParaRPr lang="tr-TR" dirty="0"/>
          </a:p>
        </p:txBody>
      </p:sp>
      <p:sp>
        <p:nvSpPr>
          <p:cNvPr id="6" name="17 Slayt Numarası Yer Tutucusu"/>
          <p:cNvSpPr>
            <a:spLocks noGrp="1"/>
          </p:cNvSpPr>
          <p:nvPr>
            <p:ph type="sldNum" sz="quarter" idx="12"/>
          </p:nvPr>
        </p:nvSpPr>
        <p:spPr/>
        <p:txBody>
          <a:bodyPr/>
          <a:lstStyle>
            <a:lvl1pPr>
              <a:defRPr/>
            </a:lvl1pPr>
          </a:lstStyle>
          <a:p>
            <a:pPr>
              <a:defRPr/>
            </a:pPr>
            <a:fld id="{97E36D08-321E-48D2-8A55-6A54E280BFD5}" type="slidenum">
              <a:rPr lang="tr-TR"/>
              <a:pPr>
                <a:defRPr/>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D37EE170-0CB5-4584-8C27-094394790711}" type="datetimeFigureOut">
              <a:rPr lang="tr-TR"/>
              <a:pPr>
                <a:defRPr/>
              </a:pPr>
              <a:t>12.09.2013</a:t>
            </a:fld>
            <a:endParaRPr lang="tr-TR" dirty="0"/>
          </a:p>
        </p:txBody>
      </p:sp>
      <p:sp>
        <p:nvSpPr>
          <p:cNvPr id="5" name="4 Altbilgi Yer Tutucusu"/>
          <p:cNvSpPr>
            <a:spLocks noGrp="1"/>
          </p:cNvSpPr>
          <p:nvPr>
            <p:ph type="ftr" sz="quarter" idx="11"/>
          </p:nvPr>
        </p:nvSpPr>
        <p:spPr/>
        <p:txBody>
          <a:bodyPr/>
          <a:lstStyle>
            <a:lvl1pPr>
              <a:defRPr/>
            </a:lvl1pPr>
          </a:lstStyle>
          <a:p>
            <a:pPr>
              <a:defRPr/>
            </a:pP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4F710D1D-B5A2-4D12-B114-BA29358EF9AE}" type="slidenum">
              <a:rPr lang="tr-TR"/>
              <a:pPr>
                <a:defRPr/>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1F6155D2-BAC7-4F75-9F32-29ADA88A0E7D}" type="datetimeFigureOut">
              <a:rPr lang="tr-TR"/>
              <a:pPr>
                <a:defRPr/>
              </a:pPr>
              <a:t>12.09.2013</a:t>
            </a:fld>
            <a:endParaRPr lang="tr-TR" dirty="0"/>
          </a:p>
        </p:txBody>
      </p:sp>
      <p:sp>
        <p:nvSpPr>
          <p:cNvPr id="6" name="21 Altbilgi Yer Tutucusu"/>
          <p:cNvSpPr>
            <a:spLocks noGrp="1"/>
          </p:cNvSpPr>
          <p:nvPr>
            <p:ph type="ftr" sz="quarter" idx="11"/>
          </p:nvPr>
        </p:nvSpPr>
        <p:spPr/>
        <p:txBody>
          <a:bodyPr/>
          <a:lstStyle>
            <a:lvl1pPr>
              <a:defRPr/>
            </a:lvl1pPr>
          </a:lstStyle>
          <a:p>
            <a:pPr>
              <a:defRPr/>
            </a:pPr>
            <a:endParaRPr lang="tr-TR" dirty="0"/>
          </a:p>
        </p:txBody>
      </p:sp>
      <p:sp>
        <p:nvSpPr>
          <p:cNvPr id="7" name="17 Slayt Numarası Yer Tutucusu"/>
          <p:cNvSpPr>
            <a:spLocks noGrp="1"/>
          </p:cNvSpPr>
          <p:nvPr>
            <p:ph type="sldNum" sz="quarter" idx="12"/>
          </p:nvPr>
        </p:nvSpPr>
        <p:spPr/>
        <p:txBody>
          <a:bodyPr/>
          <a:lstStyle>
            <a:lvl1pPr>
              <a:defRPr/>
            </a:lvl1pPr>
          </a:lstStyle>
          <a:p>
            <a:pPr>
              <a:defRPr/>
            </a:pPr>
            <a:fld id="{2757C1D9-46E8-411D-AFD5-4DF18CF57533}" type="slidenum">
              <a:rPr lang="tr-TR"/>
              <a:pPr>
                <a:defRPr/>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8553F68C-AC92-4BAD-A524-ACB18A6100D4}" type="datetimeFigureOut">
              <a:rPr lang="tr-TR"/>
              <a:pPr>
                <a:defRPr/>
              </a:pPr>
              <a:t>12.09.2013</a:t>
            </a:fld>
            <a:endParaRPr lang="tr-TR" dirty="0"/>
          </a:p>
        </p:txBody>
      </p:sp>
      <p:sp>
        <p:nvSpPr>
          <p:cNvPr id="8" name="21 Altbilgi Yer Tutucusu"/>
          <p:cNvSpPr>
            <a:spLocks noGrp="1"/>
          </p:cNvSpPr>
          <p:nvPr>
            <p:ph type="ftr" sz="quarter" idx="11"/>
          </p:nvPr>
        </p:nvSpPr>
        <p:spPr/>
        <p:txBody>
          <a:bodyPr/>
          <a:lstStyle>
            <a:lvl1pPr>
              <a:defRPr/>
            </a:lvl1pPr>
          </a:lstStyle>
          <a:p>
            <a:pPr>
              <a:defRPr/>
            </a:pPr>
            <a:endParaRPr lang="tr-TR" dirty="0"/>
          </a:p>
        </p:txBody>
      </p:sp>
      <p:sp>
        <p:nvSpPr>
          <p:cNvPr id="9" name="17 Slayt Numarası Yer Tutucusu"/>
          <p:cNvSpPr>
            <a:spLocks noGrp="1"/>
          </p:cNvSpPr>
          <p:nvPr>
            <p:ph type="sldNum" sz="quarter" idx="12"/>
          </p:nvPr>
        </p:nvSpPr>
        <p:spPr/>
        <p:txBody>
          <a:bodyPr/>
          <a:lstStyle>
            <a:lvl1pPr>
              <a:defRPr/>
            </a:lvl1pPr>
          </a:lstStyle>
          <a:p>
            <a:pPr>
              <a:defRPr/>
            </a:pPr>
            <a:fld id="{E80C8DDE-7F12-4264-A813-EC47E92C51E1}" type="slidenum">
              <a:rPr lang="tr-TR"/>
              <a:pPr>
                <a:defRPr/>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C863AFF8-F707-431E-9271-60059800C5F0}" type="datetimeFigureOut">
              <a:rPr lang="tr-TR"/>
              <a:pPr>
                <a:defRPr/>
              </a:pPr>
              <a:t>12.09.2013</a:t>
            </a:fld>
            <a:endParaRPr lang="tr-TR" dirty="0"/>
          </a:p>
        </p:txBody>
      </p:sp>
      <p:sp>
        <p:nvSpPr>
          <p:cNvPr id="4" name="21 Altbilgi Yer Tutucusu"/>
          <p:cNvSpPr>
            <a:spLocks noGrp="1"/>
          </p:cNvSpPr>
          <p:nvPr>
            <p:ph type="ftr" sz="quarter" idx="11"/>
          </p:nvPr>
        </p:nvSpPr>
        <p:spPr/>
        <p:txBody>
          <a:bodyPr/>
          <a:lstStyle>
            <a:lvl1pPr>
              <a:defRPr/>
            </a:lvl1pPr>
          </a:lstStyle>
          <a:p>
            <a:pPr>
              <a:defRPr/>
            </a:pPr>
            <a:endParaRPr lang="tr-TR" dirty="0"/>
          </a:p>
        </p:txBody>
      </p:sp>
      <p:sp>
        <p:nvSpPr>
          <p:cNvPr id="5" name="17 Slayt Numarası Yer Tutucusu"/>
          <p:cNvSpPr>
            <a:spLocks noGrp="1"/>
          </p:cNvSpPr>
          <p:nvPr>
            <p:ph type="sldNum" sz="quarter" idx="12"/>
          </p:nvPr>
        </p:nvSpPr>
        <p:spPr/>
        <p:txBody>
          <a:bodyPr/>
          <a:lstStyle>
            <a:lvl1pPr>
              <a:defRPr/>
            </a:lvl1pPr>
          </a:lstStyle>
          <a:p>
            <a:pPr>
              <a:defRPr/>
            </a:pPr>
            <a:fld id="{CABC4A12-5B44-45AF-806D-A0C0ABE5B578}" type="slidenum">
              <a:rPr lang="tr-TR"/>
              <a:pPr>
                <a:defRPr/>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2904657D-CE2C-4264-A02E-E980F9C69245}" type="datetimeFigureOut">
              <a:rPr lang="tr-TR"/>
              <a:pPr>
                <a:defRPr/>
              </a:pPr>
              <a:t>12.09.2013</a:t>
            </a:fld>
            <a:endParaRPr lang="tr-TR" dirty="0"/>
          </a:p>
        </p:txBody>
      </p:sp>
      <p:sp>
        <p:nvSpPr>
          <p:cNvPr id="3" name="21 Altbilgi Yer Tutucusu"/>
          <p:cNvSpPr>
            <a:spLocks noGrp="1"/>
          </p:cNvSpPr>
          <p:nvPr>
            <p:ph type="ftr" sz="quarter" idx="11"/>
          </p:nvPr>
        </p:nvSpPr>
        <p:spPr/>
        <p:txBody>
          <a:bodyPr/>
          <a:lstStyle>
            <a:lvl1pPr>
              <a:defRPr/>
            </a:lvl1pPr>
          </a:lstStyle>
          <a:p>
            <a:pPr>
              <a:defRPr/>
            </a:pPr>
            <a:endParaRPr lang="tr-TR" dirty="0"/>
          </a:p>
        </p:txBody>
      </p:sp>
      <p:sp>
        <p:nvSpPr>
          <p:cNvPr id="4" name="17 Slayt Numarası Yer Tutucusu"/>
          <p:cNvSpPr>
            <a:spLocks noGrp="1"/>
          </p:cNvSpPr>
          <p:nvPr>
            <p:ph type="sldNum" sz="quarter" idx="12"/>
          </p:nvPr>
        </p:nvSpPr>
        <p:spPr/>
        <p:txBody>
          <a:bodyPr/>
          <a:lstStyle>
            <a:lvl1pPr>
              <a:defRPr/>
            </a:lvl1pPr>
          </a:lstStyle>
          <a:p>
            <a:pPr>
              <a:defRPr/>
            </a:pPr>
            <a:fld id="{59C0C733-4A3F-43DE-B5D6-59AAC332ED29}" type="slidenum">
              <a:rPr lang="tr-TR"/>
              <a:pPr>
                <a:defRPr/>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3955CD8E-FB21-4197-9950-EEB502DBCCB8}" type="datetimeFigureOut">
              <a:rPr lang="tr-TR"/>
              <a:pPr>
                <a:defRPr/>
              </a:pPr>
              <a:t>12.09.2013</a:t>
            </a:fld>
            <a:endParaRPr lang="tr-TR" dirty="0"/>
          </a:p>
        </p:txBody>
      </p:sp>
      <p:sp>
        <p:nvSpPr>
          <p:cNvPr id="6" name="21 Altbilgi Yer Tutucusu"/>
          <p:cNvSpPr>
            <a:spLocks noGrp="1"/>
          </p:cNvSpPr>
          <p:nvPr>
            <p:ph type="ftr" sz="quarter" idx="11"/>
          </p:nvPr>
        </p:nvSpPr>
        <p:spPr/>
        <p:txBody>
          <a:bodyPr/>
          <a:lstStyle>
            <a:lvl1pPr>
              <a:defRPr/>
            </a:lvl1pPr>
          </a:lstStyle>
          <a:p>
            <a:pPr>
              <a:defRPr/>
            </a:pPr>
            <a:endParaRPr lang="tr-TR" dirty="0"/>
          </a:p>
        </p:txBody>
      </p:sp>
      <p:sp>
        <p:nvSpPr>
          <p:cNvPr id="7" name="17 Slayt Numarası Yer Tutucusu"/>
          <p:cNvSpPr>
            <a:spLocks noGrp="1"/>
          </p:cNvSpPr>
          <p:nvPr>
            <p:ph type="sldNum" sz="quarter" idx="12"/>
          </p:nvPr>
        </p:nvSpPr>
        <p:spPr/>
        <p:txBody>
          <a:bodyPr/>
          <a:lstStyle>
            <a:lvl1pPr>
              <a:defRPr/>
            </a:lvl1pPr>
          </a:lstStyle>
          <a:p>
            <a:pPr>
              <a:defRPr/>
            </a:pPr>
            <a:fld id="{8C6E6742-EFD5-459E-9B52-324E122B6850}" type="slidenum">
              <a:rPr lang="tr-TR"/>
              <a:pPr>
                <a:defRPr/>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dirty="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26138800-FAE2-46E1-9A4B-9469469F5AB5}" type="datetimeFigureOut">
              <a:rPr lang="tr-TR"/>
              <a:pPr>
                <a:defRPr/>
              </a:pPr>
              <a:t>12.09.2013</a:t>
            </a:fld>
            <a:endParaRPr lang="tr-TR" dirty="0"/>
          </a:p>
        </p:txBody>
      </p:sp>
      <p:sp>
        <p:nvSpPr>
          <p:cNvPr id="10" name="5 Altbilgi Yer Tutucusu"/>
          <p:cNvSpPr>
            <a:spLocks noGrp="1"/>
          </p:cNvSpPr>
          <p:nvPr>
            <p:ph type="ftr" sz="quarter" idx="11"/>
          </p:nvPr>
        </p:nvSpPr>
        <p:spPr/>
        <p:txBody>
          <a:bodyPr/>
          <a:lstStyle>
            <a:lvl1pPr>
              <a:defRPr/>
            </a:lvl1pPr>
          </a:lstStyle>
          <a:p>
            <a:pPr>
              <a:defRPr/>
            </a:pPr>
            <a:endParaRPr lang="tr-TR" dirty="0"/>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BFB5F492-922E-4DB3-88C3-E7A7E0B0FF49}" type="slidenum">
              <a:rPr lang="tr-TR"/>
              <a:pPr>
                <a:defRPr/>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8AE23252-2AAA-431A-8008-0A6920F8975C}" type="datetimeFigureOut">
              <a:rPr lang="tr-TR"/>
              <a:pPr>
                <a:defRPr/>
              </a:pPr>
              <a:t>12.09.2013</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56C616FD-F4D8-4BBD-97C3-92C5DEE59D0F}" type="slidenum">
              <a:rPr lang="tr-TR"/>
              <a:pPr>
                <a:defRPr/>
              </a:pPr>
              <a:t>‹#›</a:t>
            </a:fld>
            <a:endParaRPr lang="tr-TR" dirty="0"/>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708" r:id="rId1"/>
    <p:sldLayoutId id="2147483700" r:id="rId2"/>
    <p:sldLayoutId id="2147483709" r:id="rId3"/>
    <p:sldLayoutId id="2147483701" r:id="rId4"/>
    <p:sldLayoutId id="2147483702" r:id="rId5"/>
    <p:sldLayoutId id="2147483703" r:id="rId6"/>
    <p:sldLayoutId id="2147483704" r:id="rId7"/>
    <p:sldLayoutId id="2147483705" r:id="rId8"/>
    <p:sldLayoutId id="2147483710" r:id="rId9"/>
    <p:sldLayoutId id="2147483706" r:id="rId10"/>
    <p:sldLayoutId id="2147483707"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571480"/>
            <a:ext cx="7851648" cy="3643338"/>
          </a:xfrm>
        </p:spPr>
        <p:txBody>
          <a:bodyPr/>
          <a:lstStyle/>
          <a:p>
            <a:pPr algn="ctr" fontAlgn="auto">
              <a:spcAft>
                <a:spcPts val="0"/>
              </a:spcAft>
              <a:defRPr/>
            </a:pPr>
            <a:r>
              <a:rPr lang="tr-TR" dirty="0" smtClean="0"/>
              <a:t>ÇOCUKTA İHMAL VE İSTİSMAR</a:t>
            </a:r>
            <a:br>
              <a:rPr lang="tr-TR" dirty="0" smtClean="0"/>
            </a:b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p:cNvSpPr>
          <p:nvPr>
            <p:ph type="body" idx="4294967295"/>
          </p:nvPr>
        </p:nvSpPr>
        <p:spPr>
          <a:xfrm>
            <a:off x="457200" y="1052513"/>
            <a:ext cx="8229600" cy="5272087"/>
          </a:xfrm>
        </p:spPr>
        <p:txBody>
          <a:bodyPr/>
          <a:lstStyle/>
          <a:p>
            <a:pPr>
              <a:lnSpc>
                <a:spcPct val="90000"/>
              </a:lnSpc>
              <a:buNone/>
            </a:pPr>
            <a:r>
              <a:rPr lang="tr-TR" dirty="0" smtClean="0"/>
              <a:t>• Diğer çocukların ağlamasına duyarlı olma</a:t>
            </a:r>
          </a:p>
          <a:p>
            <a:pPr>
              <a:lnSpc>
                <a:spcPct val="90000"/>
              </a:lnSpc>
              <a:buNone/>
            </a:pPr>
            <a:r>
              <a:rPr lang="tr-TR" dirty="0" smtClean="0"/>
              <a:t>• Okula erken gitme, okuldan geç ayrılma</a:t>
            </a:r>
          </a:p>
          <a:p>
            <a:pPr>
              <a:lnSpc>
                <a:spcPct val="90000"/>
              </a:lnSpc>
              <a:buNone/>
            </a:pPr>
            <a:r>
              <a:rPr lang="tr-TR" dirty="0" smtClean="0"/>
              <a:t>• Evden kaçma (ergenlerde)</a:t>
            </a:r>
          </a:p>
          <a:p>
            <a:pPr>
              <a:lnSpc>
                <a:spcPct val="90000"/>
              </a:lnSpc>
              <a:buNone/>
            </a:pPr>
            <a:r>
              <a:rPr lang="tr-TR" dirty="0" smtClean="0"/>
              <a:t>• Sosyal işlevsellik alanında sorunlar</a:t>
            </a:r>
          </a:p>
          <a:p>
            <a:pPr>
              <a:lnSpc>
                <a:spcPct val="90000"/>
              </a:lnSpc>
              <a:buNone/>
            </a:pPr>
            <a:r>
              <a:rPr lang="tr-TR" dirty="0" smtClean="0"/>
              <a:t>• Yakın ilişki kurmada zorluklar</a:t>
            </a:r>
          </a:p>
          <a:p>
            <a:pPr>
              <a:lnSpc>
                <a:spcPct val="90000"/>
              </a:lnSpc>
              <a:buNone/>
            </a:pPr>
            <a:r>
              <a:rPr lang="tr-TR" dirty="0" smtClean="0"/>
              <a:t>• Çatışmalı, duygusal yoğunluğu az, yoğun </a:t>
            </a:r>
          </a:p>
          <a:p>
            <a:pPr>
              <a:lnSpc>
                <a:spcPct val="90000"/>
              </a:lnSpc>
              <a:buNone/>
            </a:pPr>
            <a:r>
              <a:rPr lang="tr-TR" dirty="0" smtClean="0"/>
              <a:t>   öfke ilişkileri kurma• </a:t>
            </a:r>
          </a:p>
          <a:p>
            <a:pPr>
              <a:lnSpc>
                <a:spcPct val="90000"/>
              </a:lnSpc>
              <a:buNone/>
            </a:pPr>
            <a:r>
              <a:rPr lang="tr-TR" dirty="0" smtClean="0"/>
              <a:t>   Yeme bozuklukları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Bilişsel/Akademik Göstergeler</a:t>
            </a:r>
          </a:p>
          <a:p>
            <a:pPr>
              <a:buNone/>
            </a:pPr>
            <a:r>
              <a:rPr lang="tr-TR" dirty="0" smtClean="0"/>
              <a:t>• Gelişimsel bozukluklar</a:t>
            </a:r>
          </a:p>
          <a:p>
            <a:pPr>
              <a:buNone/>
            </a:pPr>
            <a:r>
              <a:rPr lang="tr-TR" dirty="0" smtClean="0"/>
              <a:t>• Okul başarısında düşme</a:t>
            </a:r>
          </a:p>
          <a:p>
            <a:pPr>
              <a:buNone/>
            </a:pPr>
            <a:r>
              <a:rPr lang="tr-TR" dirty="0" smtClean="0"/>
              <a:t>Uzun ve Kısa Dönemli Psikolojik Sonuçları</a:t>
            </a:r>
          </a:p>
          <a:p>
            <a:pPr>
              <a:buNone/>
            </a:pPr>
            <a:r>
              <a:rPr lang="tr-TR" dirty="0" smtClean="0"/>
              <a:t>• İzolasyon</a:t>
            </a:r>
          </a:p>
          <a:p>
            <a:pPr>
              <a:buNone/>
            </a:pPr>
            <a:r>
              <a:rPr lang="tr-TR" dirty="0" smtClean="0"/>
              <a:t>• Korku</a:t>
            </a:r>
          </a:p>
          <a:p>
            <a:pPr>
              <a:buNone/>
            </a:pPr>
            <a:r>
              <a:rPr lang="tr-TR" dirty="0" smtClean="0"/>
              <a:t>• Güven Kaybı</a:t>
            </a:r>
          </a:p>
          <a:p>
            <a:pPr>
              <a:buNone/>
            </a:pPr>
            <a:r>
              <a:rPr lang="tr-TR" dirty="0" smtClean="0"/>
              <a:t>• Depresyon ve </a:t>
            </a:r>
            <a:r>
              <a:rPr lang="tr-TR" dirty="0" err="1" smtClean="0"/>
              <a:t>anksiyete</a:t>
            </a:r>
            <a:endParaRPr lang="tr-TR" dirty="0" smtClean="0"/>
          </a:p>
          <a:p>
            <a:pPr>
              <a:buNone/>
            </a:pPr>
            <a:r>
              <a:rPr lang="tr-TR" dirty="0" smtClean="0"/>
              <a:t>• İlişki kurmada ve sürdürmede güçlük</a:t>
            </a:r>
          </a:p>
          <a:p>
            <a:pPr>
              <a:buNone/>
            </a:pPr>
            <a:r>
              <a:rPr lang="tr-TR" dirty="0" smtClean="0"/>
              <a:t>• Yeme bozuklukları</a:t>
            </a:r>
          </a:p>
          <a:p>
            <a:pPr>
              <a:buNone/>
            </a:pPr>
            <a:r>
              <a:rPr lang="tr-TR" dirty="0" smtClean="0"/>
              <a:t>• Travma sonrası stres bozukluğu</a:t>
            </a:r>
          </a:p>
          <a:p>
            <a:pPr>
              <a:buNone/>
            </a:pPr>
            <a:r>
              <a:rPr lang="tr-TR" dirty="0" smtClean="0"/>
              <a:t>• İntihar girişimleri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00034" y="500042"/>
            <a:ext cx="8001056" cy="4401205"/>
          </a:xfrm>
          <a:prstGeom prst="rect">
            <a:avLst/>
          </a:prstGeom>
        </p:spPr>
        <p:txBody>
          <a:bodyPr wrap="square">
            <a:spAutoFit/>
          </a:bodyPr>
          <a:lstStyle/>
          <a:p>
            <a:r>
              <a:rPr lang="tr-TR" sz="2800" dirty="0" smtClean="0"/>
              <a:t>Uzun ve Kısa Dönem Davranışsal Sonuçlar</a:t>
            </a:r>
          </a:p>
          <a:p>
            <a:endParaRPr lang="tr-TR" sz="2800" dirty="0" smtClean="0"/>
          </a:p>
          <a:p>
            <a:r>
              <a:rPr lang="tr-TR" sz="2800" dirty="0" smtClean="0"/>
              <a:t>• Suçluluk</a:t>
            </a:r>
          </a:p>
          <a:p>
            <a:r>
              <a:rPr lang="tr-TR" sz="2800" dirty="0" smtClean="0"/>
              <a:t>• Genç yaşta, istenmeyen hamilelik</a:t>
            </a:r>
          </a:p>
          <a:p>
            <a:r>
              <a:rPr lang="tr-TR" sz="2800" dirty="0" smtClean="0"/>
              <a:t>• Uyuşturucu kullanımı</a:t>
            </a:r>
          </a:p>
          <a:p>
            <a:r>
              <a:rPr lang="tr-TR" sz="2800" dirty="0" smtClean="0"/>
              <a:t>• Düşük akademik başarı</a:t>
            </a:r>
          </a:p>
          <a:p>
            <a:r>
              <a:rPr lang="tr-TR" sz="2800" dirty="0" smtClean="0"/>
              <a:t>• Suç davranışlarına, şiddet suçlarına, </a:t>
            </a:r>
          </a:p>
          <a:p>
            <a:r>
              <a:rPr lang="tr-TR" sz="2800" dirty="0" smtClean="0"/>
              <a:t>   alkol ve diğer uyuşturucu bağımlılıklarına </a:t>
            </a:r>
          </a:p>
          <a:p>
            <a:r>
              <a:rPr lang="tr-TR" sz="2800" dirty="0" smtClean="0"/>
              <a:t>   ve kötü niyetli davranışlara yüksek oranda </a:t>
            </a:r>
          </a:p>
          <a:p>
            <a:r>
              <a:rPr lang="tr-TR" sz="2800" dirty="0" smtClean="0"/>
              <a:t>   eğilim gösterme</a:t>
            </a:r>
            <a:endParaRPr lang="tr-T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00034" y="428604"/>
            <a:ext cx="8429684" cy="3108543"/>
          </a:xfrm>
          <a:prstGeom prst="rect">
            <a:avLst/>
          </a:prstGeom>
        </p:spPr>
        <p:txBody>
          <a:bodyPr wrap="square">
            <a:spAutoFit/>
          </a:bodyPr>
          <a:lstStyle/>
          <a:p>
            <a:r>
              <a:rPr lang="tr-TR" sz="2800" dirty="0" smtClean="0"/>
              <a:t>2. Cinsel İstismar </a:t>
            </a:r>
          </a:p>
          <a:p>
            <a:endParaRPr lang="tr-TR" sz="2800" dirty="0" smtClean="0"/>
          </a:p>
          <a:p>
            <a:r>
              <a:rPr lang="tr-TR" sz="2800" dirty="0" smtClean="0"/>
              <a:t>	Çocuğun bir yetişkin ya da kendisinden </a:t>
            </a:r>
          </a:p>
          <a:p>
            <a:r>
              <a:rPr lang="tr-TR" sz="2800" dirty="0" smtClean="0"/>
              <a:t>büyük bir çocuk tarafından anlamadığı ve /</a:t>
            </a:r>
          </a:p>
          <a:p>
            <a:r>
              <a:rPr lang="tr-TR" sz="2800" dirty="0" smtClean="0"/>
              <a:t>ya kabul etmediği, gelişimsel olarak hazır </a:t>
            </a:r>
          </a:p>
          <a:p>
            <a:r>
              <a:rPr lang="tr-TR" sz="2800" dirty="0" smtClean="0"/>
              <a:t>olmadığı ve karşı tarafın cinsel tatmini için </a:t>
            </a:r>
          </a:p>
          <a:p>
            <a:r>
              <a:rPr lang="tr-TR" sz="2800" dirty="0" smtClean="0"/>
              <a:t>kullanılması durumudur</a:t>
            </a:r>
            <a:endParaRPr lang="tr-T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642910" y="285728"/>
            <a:ext cx="8215370" cy="5262979"/>
          </a:xfrm>
          <a:prstGeom prst="rect">
            <a:avLst/>
          </a:prstGeom>
        </p:spPr>
        <p:txBody>
          <a:bodyPr wrap="square">
            <a:spAutoFit/>
          </a:bodyPr>
          <a:lstStyle/>
          <a:p>
            <a:r>
              <a:rPr lang="tr-TR" sz="2800" dirty="0" smtClean="0"/>
              <a:t>Bu her türlü cinsel </a:t>
            </a:r>
          </a:p>
          <a:p>
            <a:r>
              <a:rPr lang="tr-TR" sz="2800" dirty="0" smtClean="0"/>
              <a:t>içerikli konuşmayı, şakalaşmayı, teşhir ve </a:t>
            </a:r>
          </a:p>
          <a:p>
            <a:r>
              <a:rPr lang="tr-TR" sz="2800" dirty="0" smtClean="0"/>
              <a:t>röntgencilik gibi temas içermeyen istismar </a:t>
            </a:r>
          </a:p>
          <a:p>
            <a:r>
              <a:rPr lang="tr-TR" sz="2800" dirty="0" smtClean="0"/>
              <a:t>türlerinden, çocuğun cinsel organlarına </a:t>
            </a:r>
          </a:p>
          <a:p>
            <a:r>
              <a:rPr lang="tr-TR" sz="2800" dirty="0" smtClean="0"/>
              <a:t>dokunma, oral-</a:t>
            </a:r>
            <a:r>
              <a:rPr lang="tr-TR" sz="2800" dirty="0" err="1" smtClean="0"/>
              <a:t>genital</a:t>
            </a:r>
            <a:r>
              <a:rPr lang="tr-TR" sz="2800" dirty="0" smtClean="0"/>
              <a:t> seks, </a:t>
            </a:r>
            <a:r>
              <a:rPr lang="tr-TR" sz="2800" dirty="0" err="1" smtClean="0"/>
              <a:t>ensest</a:t>
            </a:r>
            <a:r>
              <a:rPr lang="tr-TR" sz="2800" dirty="0" smtClean="0"/>
              <a:t>, tecavüz, </a:t>
            </a:r>
          </a:p>
          <a:p>
            <a:r>
              <a:rPr lang="tr-TR" sz="2800" dirty="0" smtClean="0"/>
              <a:t>çocuğu fuhuş ve pornografik materyallerin </a:t>
            </a:r>
          </a:p>
          <a:p>
            <a:r>
              <a:rPr lang="tr-TR" sz="2800" dirty="0" smtClean="0"/>
              <a:t>üretiminde kullanma ve </a:t>
            </a:r>
            <a:r>
              <a:rPr lang="tr-TR" sz="2800" dirty="0" err="1" smtClean="0"/>
              <a:t>sodomi</a:t>
            </a:r>
            <a:r>
              <a:rPr lang="tr-TR" sz="2800" dirty="0" smtClean="0"/>
              <a:t> gibi tüm davranışları ve eylemleri kapsamaktadır. “Çocuk cinsel istismarı en sık 6-10 yaş </a:t>
            </a:r>
          </a:p>
          <a:p>
            <a:r>
              <a:rPr lang="tr-TR" sz="2800" dirty="0" smtClean="0"/>
              <a:t>arasında görülmektedir. İstismara uğramada </a:t>
            </a:r>
          </a:p>
          <a:p>
            <a:r>
              <a:rPr lang="tr-TR" sz="2800" dirty="0" smtClean="0"/>
              <a:t>kız çocukların oranı erkek çocukların </a:t>
            </a:r>
          </a:p>
          <a:p>
            <a:r>
              <a:rPr lang="tr-TR" sz="2800" dirty="0" smtClean="0"/>
              <a:t>oranına göre daha yüksektir”</a:t>
            </a:r>
            <a:endParaRPr lang="tr-T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0" y="285728"/>
            <a:ext cx="9501222" cy="12157174"/>
          </a:xfrm>
          <a:prstGeom prst="rect">
            <a:avLst/>
          </a:prstGeom>
        </p:spPr>
        <p:txBody>
          <a:bodyPr wrap="square">
            <a:spAutoFit/>
          </a:bodyPr>
          <a:lstStyle/>
          <a:p>
            <a:r>
              <a:rPr lang="tr-TR" sz="2800" dirty="0" smtClean="0"/>
              <a:t>    Cinsel istismar, çoğunlukla mağdurun tanıdığı kişi tarafından gerçekleştirilir.    </a:t>
            </a:r>
          </a:p>
          <a:p>
            <a:endParaRPr lang="tr-TR" sz="2800" dirty="0" smtClean="0"/>
          </a:p>
          <a:p>
            <a:r>
              <a:rPr lang="tr-TR" sz="2800" dirty="0" smtClean="0"/>
              <a:t>    Saldırgan nadiren yabancı olur. </a:t>
            </a:r>
          </a:p>
          <a:p>
            <a:endParaRPr lang="tr-TR" sz="2800" dirty="0" smtClean="0"/>
          </a:p>
          <a:p>
            <a:r>
              <a:rPr lang="tr-TR" sz="2800" dirty="0" smtClean="0"/>
              <a:t>    Cinsel istismarların üçte biri diğer bir çocuk tarafından gerçekleştirilir. </a:t>
            </a:r>
          </a:p>
          <a:p>
            <a:endParaRPr lang="tr-TR" sz="2800" dirty="0" smtClean="0"/>
          </a:p>
          <a:p>
            <a:r>
              <a:rPr lang="tr-TR" sz="2800" dirty="0" smtClean="0"/>
              <a:t>    Sık rastlanan ve genelde uzun süreli olan bu istismar </a:t>
            </a:r>
          </a:p>
          <a:p>
            <a:r>
              <a:rPr lang="tr-TR" sz="2800" dirty="0" smtClean="0"/>
              <a:t>türü sıklıkla gizlenmektedir. </a:t>
            </a:r>
          </a:p>
          <a:p>
            <a:endParaRPr lang="tr-TR" sz="2800" dirty="0" smtClean="0"/>
          </a:p>
          <a:p>
            <a:r>
              <a:rPr lang="tr-TR" sz="2800" dirty="0" smtClean="0"/>
              <a:t>     Her </a:t>
            </a:r>
            <a:r>
              <a:rPr lang="tr-TR" sz="2800" dirty="0" err="1" smtClean="0"/>
              <a:t>sosyo</a:t>
            </a:r>
            <a:r>
              <a:rPr lang="tr-TR" sz="2800" dirty="0" smtClean="0"/>
              <a:t> ekonomik </a:t>
            </a:r>
            <a:r>
              <a:rPr lang="tr-TR" sz="2800" dirty="0" smtClean="0"/>
              <a:t>düzeyde görülebilen cinsel </a:t>
            </a:r>
          </a:p>
          <a:p>
            <a:r>
              <a:rPr lang="tr-TR" sz="2800" dirty="0" smtClean="0"/>
              <a:t>istismarcıların erkek olduğu daha yaygın olarak düşünülmektedir Ama erkekler yanında kadın istismarcıların olduğu da bilinmelidir.</a:t>
            </a:r>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Fiziksel Göstergeler</a:t>
            </a:r>
          </a:p>
          <a:p>
            <a:pPr>
              <a:buNone/>
            </a:pPr>
            <a:r>
              <a:rPr lang="tr-TR" dirty="0" smtClean="0"/>
              <a:t>• Yürüme ve oturmada zorluk çekme</a:t>
            </a:r>
          </a:p>
          <a:p>
            <a:pPr>
              <a:buNone/>
            </a:pPr>
            <a:r>
              <a:rPr lang="tr-TR" dirty="0" smtClean="0"/>
              <a:t>• Yırtılmış, lekeli veya kanlı iç çamaşırları.</a:t>
            </a:r>
          </a:p>
          <a:p>
            <a:pPr>
              <a:buNone/>
            </a:pPr>
            <a:r>
              <a:rPr lang="tr-TR" dirty="0" smtClean="0"/>
              <a:t>• </a:t>
            </a:r>
            <a:r>
              <a:rPr lang="tr-TR" dirty="0" err="1" smtClean="0"/>
              <a:t>Genital</a:t>
            </a:r>
            <a:r>
              <a:rPr lang="tr-TR" dirty="0" smtClean="0"/>
              <a:t> bölgede acı, şişkinlik, kızarıklık, </a:t>
            </a:r>
          </a:p>
          <a:p>
            <a:pPr>
              <a:buNone/>
            </a:pPr>
            <a:r>
              <a:rPr lang="tr-TR" dirty="0" smtClean="0"/>
              <a:t>kanama ya da kaşıntı. </a:t>
            </a:r>
          </a:p>
          <a:p>
            <a:pPr>
              <a:buNone/>
            </a:pPr>
            <a:r>
              <a:rPr lang="tr-TR" dirty="0" smtClean="0"/>
              <a:t>• İdrar yapmada acı çekmek</a:t>
            </a:r>
          </a:p>
          <a:p>
            <a:pPr>
              <a:buNone/>
            </a:pPr>
            <a:r>
              <a:rPr lang="tr-TR" dirty="0" smtClean="0"/>
              <a:t>• </a:t>
            </a:r>
            <a:r>
              <a:rPr lang="tr-TR" dirty="0" err="1" smtClean="0"/>
              <a:t>Genital</a:t>
            </a:r>
            <a:r>
              <a:rPr lang="tr-TR" dirty="0" smtClean="0"/>
              <a:t> bölgenin dışında bereler, kanama </a:t>
            </a:r>
          </a:p>
          <a:p>
            <a:pPr>
              <a:buNone/>
            </a:pPr>
            <a:r>
              <a:rPr lang="tr-TR" dirty="0" smtClean="0"/>
              <a:t>ya da yırtılmalar olması</a:t>
            </a:r>
          </a:p>
          <a:p>
            <a:pPr>
              <a:buNone/>
            </a:pPr>
            <a:r>
              <a:rPr lang="tr-TR" dirty="0" smtClean="0"/>
              <a:t>• Cinsel yolla bulaşan hastalığın tespiti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00034" y="357166"/>
            <a:ext cx="8286808" cy="6124754"/>
          </a:xfrm>
          <a:prstGeom prst="rect">
            <a:avLst/>
          </a:prstGeom>
        </p:spPr>
        <p:txBody>
          <a:bodyPr wrap="square">
            <a:spAutoFit/>
          </a:bodyPr>
          <a:lstStyle/>
          <a:p>
            <a:r>
              <a:rPr lang="tr-TR" sz="2800" dirty="0" smtClean="0"/>
              <a:t>Davranışsal Göstergeler</a:t>
            </a:r>
          </a:p>
          <a:p>
            <a:r>
              <a:rPr lang="tr-TR" sz="2800" dirty="0" smtClean="0"/>
              <a:t>• Uygun olmayan cinsel oyunlar veya ileri </a:t>
            </a:r>
          </a:p>
          <a:p>
            <a:r>
              <a:rPr lang="tr-TR" sz="2800" dirty="0" smtClean="0"/>
              <a:t>  derecede cinsel bilgi sahibi olma ve </a:t>
            </a:r>
          </a:p>
          <a:p>
            <a:r>
              <a:rPr lang="tr-TR" sz="2800" dirty="0" smtClean="0"/>
              <a:t>  rastgele cinsel ilişki kurma.</a:t>
            </a:r>
          </a:p>
          <a:p>
            <a:r>
              <a:rPr lang="tr-TR" sz="2800" dirty="0" smtClean="0"/>
              <a:t>• Okulda beklenmedik zorlanmalar</a:t>
            </a:r>
          </a:p>
          <a:p>
            <a:r>
              <a:rPr lang="tr-TR" sz="2800" dirty="0" smtClean="0"/>
              <a:t>• Uzaklaşma ve depresyon</a:t>
            </a:r>
          </a:p>
          <a:p>
            <a:r>
              <a:rPr lang="tr-TR" sz="2800" dirty="0" smtClean="0"/>
              <a:t>• Akranlarla ilişkilerde zorluk ve onlarla </a:t>
            </a:r>
          </a:p>
          <a:p>
            <a:r>
              <a:rPr lang="tr-TR" sz="2800" dirty="0" smtClean="0"/>
              <a:t>  ilişkiden çekinme</a:t>
            </a:r>
          </a:p>
          <a:p>
            <a:r>
              <a:rPr lang="tr-TR" sz="2800" dirty="0" smtClean="0"/>
              <a:t>• Kendi kendine sosyal tecrit  oluşturma</a:t>
            </a:r>
          </a:p>
          <a:p>
            <a:r>
              <a:rPr lang="tr-TR" sz="2800" dirty="0" smtClean="0"/>
              <a:t>• Fiziksel temas veya yakınlıktan kaçınma</a:t>
            </a:r>
          </a:p>
          <a:p>
            <a:r>
              <a:rPr lang="tr-TR" sz="2800" dirty="0" smtClean="0"/>
              <a:t>• Ani ve aşırı kilo değişimi (zayıflama ya da </a:t>
            </a:r>
          </a:p>
          <a:p>
            <a:r>
              <a:rPr lang="tr-TR" sz="2800" dirty="0" smtClean="0"/>
              <a:t>  şişmanlama)</a:t>
            </a:r>
          </a:p>
          <a:p>
            <a:endParaRPr lang="tr-TR" sz="2800" dirty="0" smtClean="0"/>
          </a:p>
          <a:p>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00034" y="714356"/>
            <a:ext cx="7929618" cy="2246769"/>
          </a:xfrm>
          <a:prstGeom prst="rect">
            <a:avLst/>
          </a:prstGeom>
        </p:spPr>
        <p:txBody>
          <a:bodyPr wrap="square">
            <a:spAutoFit/>
          </a:bodyPr>
          <a:lstStyle/>
          <a:p>
            <a:r>
              <a:rPr lang="tr-TR" sz="2800" dirty="0" smtClean="0"/>
              <a:t>• Belli yerlerden ve kişilerden çok fazla </a:t>
            </a:r>
          </a:p>
          <a:p>
            <a:r>
              <a:rPr lang="tr-TR" sz="2800" dirty="0" smtClean="0"/>
              <a:t>   korkma</a:t>
            </a:r>
          </a:p>
          <a:p>
            <a:r>
              <a:rPr lang="tr-TR" sz="2800" dirty="0" smtClean="0"/>
              <a:t>• Tanıdık bir yetişkinden kaçma ya da </a:t>
            </a:r>
          </a:p>
          <a:p>
            <a:r>
              <a:rPr lang="tr-TR" sz="2800" dirty="0" smtClean="0"/>
              <a:t>   kaçınma davranışı sergileme</a:t>
            </a:r>
          </a:p>
          <a:p>
            <a:r>
              <a:rPr lang="tr-TR" sz="2800" dirty="0" smtClean="0"/>
              <a:t>• Çocuğun ifadesi</a:t>
            </a:r>
            <a:endParaRPr lang="tr-TR" sz="2800" dirty="0"/>
          </a:p>
        </p:txBody>
      </p:sp>
      <p:sp>
        <p:nvSpPr>
          <p:cNvPr id="4" name="3 Dikdörtgen"/>
          <p:cNvSpPr/>
          <p:nvPr/>
        </p:nvSpPr>
        <p:spPr>
          <a:xfrm>
            <a:off x="2286000" y="3500437"/>
            <a:ext cx="4572000" cy="1754326"/>
          </a:xfrm>
          <a:prstGeom prst="rect">
            <a:avLst/>
          </a:prstGeom>
        </p:spPr>
        <p:txBody>
          <a:bodyPr wrap="square">
            <a:spAutoFit/>
          </a:bodyPr>
          <a:lstStyle/>
          <a:p>
            <a:r>
              <a:rPr lang="tr-TR" dirty="0" smtClean="0"/>
              <a:t>“Cinsel istismarın en güçlü </a:t>
            </a:r>
          </a:p>
          <a:p>
            <a:r>
              <a:rPr lang="tr-TR" dirty="0" smtClean="0"/>
              <a:t>göstergelerinden biri çocuğun ifadesidir. </a:t>
            </a:r>
          </a:p>
          <a:p>
            <a:r>
              <a:rPr lang="tr-TR" dirty="0" smtClean="0"/>
              <a:t>Çocuk cinsel istismara uğradığını </a:t>
            </a:r>
          </a:p>
          <a:p>
            <a:r>
              <a:rPr lang="tr-TR" dirty="0" smtClean="0"/>
              <a:t>söylüyorsa, bunu ciddiye alın. Çocuğun </a:t>
            </a:r>
          </a:p>
          <a:p>
            <a:r>
              <a:rPr lang="tr-TR" dirty="0" smtClean="0"/>
              <a:t>iyiliği ve onu korumak için kuşkularınızı bir </a:t>
            </a:r>
          </a:p>
          <a:p>
            <a:r>
              <a:rPr lang="tr-TR" dirty="0" smtClean="0"/>
              <a:t>kenara bırakın”.</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Duygusal Göstergeler</a:t>
            </a:r>
          </a:p>
          <a:p>
            <a:pPr>
              <a:buNone/>
            </a:pPr>
            <a:r>
              <a:rPr lang="tr-TR" sz="2400" dirty="0" smtClean="0"/>
              <a:t>•</a:t>
            </a:r>
            <a:r>
              <a:rPr lang="tr-TR" dirty="0" smtClean="0"/>
              <a:t> düşük öz değer, </a:t>
            </a:r>
          </a:p>
          <a:p>
            <a:pPr>
              <a:buNone/>
            </a:pPr>
            <a:r>
              <a:rPr lang="tr-TR" sz="2400" dirty="0" smtClean="0"/>
              <a:t>• </a:t>
            </a:r>
            <a:r>
              <a:rPr lang="tr-TR" dirty="0" smtClean="0"/>
              <a:t>suçluluk (benim hatam), </a:t>
            </a:r>
          </a:p>
          <a:p>
            <a:pPr>
              <a:buNone/>
            </a:pPr>
            <a:r>
              <a:rPr lang="tr-TR" sz="2400" dirty="0" smtClean="0"/>
              <a:t>• </a:t>
            </a:r>
            <a:r>
              <a:rPr lang="tr-TR" dirty="0" smtClean="0"/>
              <a:t>utanç,</a:t>
            </a:r>
          </a:p>
          <a:p>
            <a:pPr>
              <a:buNone/>
            </a:pPr>
            <a:r>
              <a:rPr lang="tr-TR" sz="2400" dirty="0" smtClean="0"/>
              <a:t>•</a:t>
            </a:r>
            <a:r>
              <a:rPr lang="tr-TR" dirty="0" smtClean="0"/>
              <a:t> depresyon, </a:t>
            </a:r>
          </a:p>
          <a:p>
            <a:pPr>
              <a:buNone/>
            </a:pPr>
            <a:r>
              <a:rPr lang="tr-TR" sz="2400" dirty="0" smtClean="0"/>
              <a:t>• </a:t>
            </a:r>
            <a:r>
              <a:rPr lang="tr-TR" dirty="0" err="1" smtClean="0"/>
              <a:t>anksiyete</a:t>
            </a:r>
            <a:r>
              <a:rPr lang="tr-TR" dirty="0" smtClean="0"/>
              <a:t>,</a:t>
            </a:r>
          </a:p>
          <a:p>
            <a:pPr>
              <a:buNone/>
            </a:pPr>
            <a:r>
              <a:rPr lang="tr-TR" dirty="0" smtClean="0"/>
              <a:t> </a:t>
            </a:r>
            <a:r>
              <a:rPr lang="tr-TR" sz="2400" dirty="0" smtClean="0"/>
              <a:t>• </a:t>
            </a:r>
            <a:r>
              <a:rPr lang="tr-TR" dirty="0" smtClean="0"/>
              <a:t>ruhsal gelgitler, </a:t>
            </a:r>
          </a:p>
          <a:p>
            <a:pPr>
              <a:buNone/>
            </a:pPr>
            <a:r>
              <a:rPr lang="tr-TR" sz="2400" dirty="0" smtClean="0"/>
              <a:t>• </a:t>
            </a:r>
            <a:r>
              <a:rPr lang="tr-TR" dirty="0" smtClean="0"/>
              <a:t>öfke tepkileri,</a:t>
            </a:r>
            <a:r>
              <a:rPr lang="tr-TR" sz="2400" dirty="0" smtClean="0"/>
              <a:t> </a:t>
            </a:r>
          </a:p>
          <a:p>
            <a:pPr>
              <a:buNone/>
            </a:pPr>
            <a:r>
              <a:rPr lang="tr-TR" sz="2400" dirty="0" smtClean="0"/>
              <a:t>•</a:t>
            </a:r>
            <a:r>
              <a:rPr lang="tr-TR" dirty="0" smtClean="0"/>
              <a:t> karşı gelme bozukluğu gibi.</a:t>
            </a:r>
            <a:r>
              <a:rPr lang="tr-TR" sz="2400" dirty="0" smtClean="0"/>
              <a:t> </a:t>
            </a:r>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2 Alt Başlık"/>
          <p:cNvSpPr>
            <a:spLocks noGrp="1"/>
          </p:cNvSpPr>
          <p:nvPr>
            <p:ph type="subTitle" idx="1"/>
          </p:nvPr>
        </p:nvSpPr>
        <p:spPr>
          <a:xfrm>
            <a:off x="533400" y="785812"/>
            <a:ext cx="7896252" cy="5357831"/>
          </a:xfrm>
        </p:spPr>
        <p:txBody>
          <a:bodyPr/>
          <a:lstStyle/>
          <a:p>
            <a:pPr marR="0" algn="l"/>
            <a:r>
              <a:rPr lang="tr-TR" sz="3200" dirty="0" smtClean="0"/>
              <a:t>Çocuk istismarı;</a:t>
            </a:r>
          </a:p>
          <a:p>
            <a:pPr marR="0" algn="l"/>
            <a:r>
              <a:rPr lang="tr-TR" sz="2400" dirty="0" smtClean="0"/>
              <a:t>          </a:t>
            </a:r>
            <a:r>
              <a:rPr lang="tr-TR" sz="2800" dirty="0" smtClean="0"/>
              <a:t>Çocuğun fiziksel ya da psikolojik gelişimini olumsuz olarak etkileyen davranışlardır. Geniş anlamıyla çocuk istismarı 18 yaşın altındaki çocukların ya da ergenlerin ana-babaları, onları bakıp gözetmek ve eğitmekle görevli öğretmen, usta öğretici koruyucu aile fertleri, vasi gibi kişiler ya da yabancı kişiler tarafından yapılan, bedensel ve/ya psikolojik olarak sağlıklarına zarar veren, fiziksel, duygusal, cinsel ya da zihinsel gelişimlerini engelleyen tutum ve davranışlardır.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928662" y="357166"/>
            <a:ext cx="7143800" cy="5262979"/>
          </a:xfrm>
          <a:prstGeom prst="rect">
            <a:avLst/>
          </a:prstGeom>
        </p:spPr>
        <p:txBody>
          <a:bodyPr wrap="square">
            <a:spAutoFit/>
          </a:bodyPr>
          <a:lstStyle/>
          <a:p>
            <a:r>
              <a:rPr lang="tr-TR" sz="2800" dirty="0" smtClean="0"/>
              <a:t>Uzun ve Kısa Süreli Psikolojik Etkileri</a:t>
            </a:r>
          </a:p>
          <a:p>
            <a:endParaRPr lang="tr-TR" sz="2800" dirty="0" smtClean="0"/>
          </a:p>
          <a:p>
            <a:r>
              <a:rPr lang="tr-TR" sz="2800" dirty="0" smtClean="0"/>
              <a:t>• Travma sonrası stres bozukluğu gösterme</a:t>
            </a:r>
          </a:p>
          <a:p>
            <a:r>
              <a:rPr lang="tr-TR" sz="2800" dirty="0" smtClean="0"/>
              <a:t>• Kabuslar</a:t>
            </a:r>
          </a:p>
          <a:p>
            <a:r>
              <a:rPr lang="tr-TR" sz="2800" dirty="0" smtClean="0"/>
              <a:t>• Fobiler-korku tepkiler </a:t>
            </a:r>
          </a:p>
          <a:p>
            <a:r>
              <a:rPr lang="tr-TR" sz="2800" dirty="0" smtClean="0"/>
              <a:t>• Uyku bozuklukları</a:t>
            </a:r>
          </a:p>
          <a:p>
            <a:r>
              <a:rPr lang="tr-TR" sz="2800" dirty="0" smtClean="0"/>
              <a:t>• İçe kapanma</a:t>
            </a:r>
          </a:p>
          <a:p>
            <a:r>
              <a:rPr lang="tr-TR" sz="2800" dirty="0" smtClean="0"/>
              <a:t>• Dikkat eksikliği</a:t>
            </a:r>
          </a:p>
          <a:p>
            <a:r>
              <a:rPr lang="tr-TR" sz="2800" dirty="0" smtClean="0"/>
              <a:t>• </a:t>
            </a:r>
            <a:r>
              <a:rPr lang="tr-TR" sz="2800" dirty="0" err="1" smtClean="0"/>
              <a:t>Enürezis</a:t>
            </a:r>
            <a:r>
              <a:rPr lang="tr-TR" sz="2800" dirty="0" smtClean="0"/>
              <a:t>-</a:t>
            </a:r>
            <a:r>
              <a:rPr lang="tr-TR" sz="2800" dirty="0" err="1" smtClean="0"/>
              <a:t>Enkoprezis</a:t>
            </a:r>
            <a:endParaRPr lang="tr-TR" sz="2800" dirty="0" smtClean="0"/>
          </a:p>
          <a:p>
            <a:r>
              <a:rPr lang="tr-TR" sz="2800" dirty="0" smtClean="0"/>
              <a:t>• Aşırı fantezi kurma</a:t>
            </a:r>
          </a:p>
          <a:p>
            <a:r>
              <a:rPr lang="tr-TR" sz="2800" dirty="0" smtClean="0"/>
              <a:t>• Uyurgezerlik</a:t>
            </a:r>
          </a:p>
          <a:p>
            <a:endParaRPr lang="tr-T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785786" y="500042"/>
            <a:ext cx="7572428" cy="2246769"/>
          </a:xfrm>
          <a:prstGeom prst="rect">
            <a:avLst/>
          </a:prstGeom>
        </p:spPr>
        <p:txBody>
          <a:bodyPr wrap="square">
            <a:spAutoFit/>
          </a:bodyPr>
          <a:lstStyle/>
          <a:p>
            <a:r>
              <a:rPr lang="tr-TR" sz="2800" dirty="0" smtClean="0"/>
              <a:t>Bilişsel/Gelişimsel/Akademik Göstergeler</a:t>
            </a:r>
          </a:p>
          <a:p>
            <a:endParaRPr lang="tr-TR" sz="2800" dirty="0" smtClean="0"/>
          </a:p>
          <a:p>
            <a:r>
              <a:rPr lang="tr-TR" sz="2800" dirty="0" smtClean="0"/>
              <a:t>• Öğrenme güçlüğü</a:t>
            </a:r>
          </a:p>
          <a:p>
            <a:r>
              <a:rPr lang="tr-TR" sz="2800" dirty="0" smtClean="0"/>
              <a:t>• Dağılmış ilgi-dikkat eksikliği</a:t>
            </a:r>
          </a:p>
          <a:p>
            <a:r>
              <a:rPr lang="tr-TR" sz="2800" dirty="0" smtClean="0"/>
              <a:t>• Akademik başarısızlık</a:t>
            </a:r>
            <a:endParaRPr lang="tr-T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00034" y="751344"/>
            <a:ext cx="7929618" cy="6555641"/>
          </a:xfrm>
          <a:prstGeom prst="rect">
            <a:avLst/>
          </a:prstGeom>
        </p:spPr>
        <p:txBody>
          <a:bodyPr wrap="square">
            <a:spAutoFit/>
          </a:bodyPr>
          <a:lstStyle/>
          <a:p>
            <a:r>
              <a:rPr lang="tr-TR" sz="2400" dirty="0" err="1" smtClean="0"/>
              <a:t>Senaryalor</a:t>
            </a:r>
            <a:endParaRPr lang="tr-TR" sz="2400" dirty="0" smtClean="0"/>
          </a:p>
          <a:p>
            <a:r>
              <a:rPr lang="tr-TR" sz="2400" dirty="0" smtClean="0"/>
              <a:t>Aşağıdaki senaryoları okuyunuz ve sizi kuşkulandıran göstergeleri belirleyiniz.</a:t>
            </a:r>
          </a:p>
          <a:p>
            <a:r>
              <a:rPr lang="tr-TR" sz="2400" dirty="0" smtClean="0"/>
              <a:t>Bizim belirlediğimiz göstergelerle sizin bulduğunuz göstergeleri karşılaştırınız.</a:t>
            </a:r>
          </a:p>
          <a:p>
            <a:r>
              <a:rPr lang="tr-TR" sz="2400" dirty="0" smtClean="0"/>
              <a:t>1. Senaryo</a:t>
            </a:r>
          </a:p>
          <a:p>
            <a:r>
              <a:rPr lang="tr-TR" sz="2400" dirty="0" smtClean="0"/>
              <a:t>Serpil sosyal ortamlarda her zaman çok kaygılı ve öz güveni çok düşük bir şekilde davranıyordu. Sene başında iyi notlar getirmesine rağmen, yıl sonuna doğru aniden notları çok düştü. Ona bu durumun nedenini sorduğunuz zaman, annesi ve babasının boşandığını, annesinin yeni bir erkek arkadaşı olduğunu, bu kişiyi hiç sevmediği söyledi. Biraz daha üstelediğinizde, annesinin erkek arkadaşının “sıkıcı ve aptal” olduğunu ve babasını özlediğini söyledi. </a:t>
            </a:r>
          </a:p>
          <a:p>
            <a:endParaRPr lang="tr-TR" sz="2400" dirty="0" smtClean="0"/>
          </a:p>
          <a:p>
            <a:endParaRPr lang="tr-TR" dirty="0" smtClean="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785786" y="285728"/>
            <a:ext cx="8001056" cy="3970318"/>
          </a:xfrm>
          <a:prstGeom prst="rect">
            <a:avLst/>
          </a:prstGeom>
        </p:spPr>
        <p:txBody>
          <a:bodyPr wrap="square">
            <a:spAutoFit/>
          </a:bodyPr>
          <a:lstStyle/>
          <a:p>
            <a:r>
              <a:rPr lang="tr-TR" sz="2800" dirty="0" smtClean="0"/>
              <a:t>2. Senaryo</a:t>
            </a:r>
          </a:p>
          <a:p>
            <a:r>
              <a:rPr lang="tr-TR" sz="2800" dirty="0" smtClean="0"/>
              <a:t>Dara ve ailesini yıllardır tanıyorsunuz. Dara tam bir baş belası ve yalan söylemesiyle tanınır. Babası, babanızın arkadaşı, toplumda saygın bir kişilik ve çok büyük bir ünü var. Bir gün, Dara gözyaşları içinde size gelir ve babasının, </a:t>
            </a:r>
          </a:p>
          <a:p>
            <a:r>
              <a:rPr lang="tr-TR" sz="2800" dirty="0" smtClean="0"/>
              <a:t>kendisinin çıplak fotoğraflarını çektiğini söyler. Onun muhtemelen yalan söylediğini düşünürsünüz.</a:t>
            </a:r>
            <a:endParaRPr lang="tr-T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785786" y="571481"/>
            <a:ext cx="8072494" cy="3108543"/>
          </a:xfrm>
          <a:prstGeom prst="rect">
            <a:avLst/>
          </a:prstGeom>
        </p:spPr>
        <p:txBody>
          <a:bodyPr wrap="square">
            <a:spAutoFit/>
          </a:bodyPr>
          <a:lstStyle/>
          <a:p>
            <a:r>
              <a:rPr lang="tr-TR" sz="2800" dirty="0" smtClean="0"/>
              <a:t>3. Senaryo</a:t>
            </a:r>
          </a:p>
          <a:p>
            <a:r>
              <a:rPr lang="tr-TR" sz="2800" dirty="0" smtClean="0"/>
              <a:t>Okan ilk okul birinci sınıf öğrencisi. İki öğrenciniz Okan’ın özel bölgelerini kendilerine gösterdiğini ve çocuklar kendi özel bölgelerini göstermeyi </a:t>
            </a:r>
          </a:p>
          <a:p>
            <a:r>
              <a:rPr lang="tr-TR" sz="2800" dirty="0" smtClean="0"/>
              <a:t>reddettikleri zaman çocukların pantolonlarını çıkarmaya yeltendiğini size şikayet </a:t>
            </a:r>
          </a:p>
          <a:p>
            <a:r>
              <a:rPr lang="tr-TR" sz="2800" dirty="0" smtClean="0"/>
              <a:t>ederler</a:t>
            </a:r>
            <a:endParaRPr lang="tr-T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214282" y="500042"/>
            <a:ext cx="8429684" cy="4401205"/>
          </a:xfrm>
          <a:prstGeom prst="rect">
            <a:avLst/>
          </a:prstGeom>
        </p:spPr>
        <p:txBody>
          <a:bodyPr wrap="square">
            <a:spAutoFit/>
          </a:bodyPr>
          <a:lstStyle/>
          <a:p>
            <a:r>
              <a:rPr lang="tr-TR" sz="2800" dirty="0" smtClean="0"/>
              <a:t>Göstergeler</a:t>
            </a:r>
          </a:p>
          <a:p>
            <a:r>
              <a:rPr lang="tr-TR" sz="2800" dirty="0" smtClean="0"/>
              <a:t>1. Senaryo</a:t>
            </a:r>
          </a:p>
          <a:p>
            <a:r>
              <a:rPr lang="tr-TR" sz="2800" dirty="0" smtClean="0"/>
              <a:t>Kaygı bozukluğu ve düşük özgüven göstermesi ve okul başarısının düşmesi her ne kadar cinsel istismar göstergeleri olsa da bu belirtiler </a:t>
            </a:r>
            <a:r>
              <a:rPr lang="tr-TR" sz="2800" dirty="0" err="1" smtClean="0"/>
              <a:t>Serpil’in</a:t>
            </a:r>
            <a:r>
              <a:rPr lang="tr-TR" sz="2800" dirty="0" smtClean="0"/>
              <a:t> cinsel olarak istismar edildiğini kesin olarak göstermez. Bu olayda daha çok boşanma sonrası </a:t>
            </a:r>
          </a:p>
          <a:p>
            <a:r>
              <a:rPr lang="tr-TR" sz="2800" dirty="0" smtClean="0"/>
              <a:t>ortaya çıkan stres belirtileri vardır. Annesinin yeni erkek arkadaşına boşanma sonrası verdiği bir tepki olabilir. </a:t>
            </a:r>
            <a:endParaRPr lang="tr-TR"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428596" y="500042"/>
            <a:ext cx="8001056" cy="6124754"/>
          </a:xfrm>
          <a:prstGeom prst="rect">
            <a:avLst/>
          </a:prstGeom>
        </p:spPr>
        <p:txBody>
          <a:bodyPr wrap="square">
            <a:spAutoFit/>
          </a:bodyPr>
          <a:lstStyle/>
          <a:p>
            <a:r>
              <a:rPr lang="tr-TR" sz="2800" dirty="0" smtClean="0"/>
              <a:t>2. Senaryo</a:t>
            </a:r>
          </a:p>
          <a:p>
            <a:r>
              <a:rPr lang="tr-TR" sz="2800" dirty="0" smtClean="0"/>
              <a:t>Her zaman bir çocuğun istismar edildiğine dair ifadelerini ciddiye almalısınız ve onu korumalısınız. </a:t>
            </a:r>
          </a:p>
          <a:p>
            <a:endParaRPr lang="tr-TR" sz="2800" dirty="0" smtClean="0"/>
          </a:p>
          <a:p>
            <a:r>
              <a:rPr lang="tr-TR" sz="2800" dirty="0" smtClean="0"/>
              <a:t>3.Senaryo</a:t>
            </a:r>
          </a:p>
          <a:p>
            <a:r>
              <a:rPr lang="tr-TR" sz="2800" dirty="0" smtClean="0"/>
              <a:t>Bu yaşlarda olan çocukların kendi bedenleri ve diğerlerinin bedenleriyle ilgilenmeleri çok sağlıklı ve normaldir. Eğer buna karşı konuluyorsa ya da “hayır” deniliyorsa daha fazla ilgilerini çekmektedir. Bu çocuklara uygun bir dille “özel </a:t>
            </a:r>
          </a:p>
          <a:p>
            <a:r>
              <a:rPr lang="tr-TR" sz="2800" dirty="0" smtClean="0"/>
              <a:t>bölgelere bakmanın ve kendi özel bölgelerini göstermenin doğru </a:t>
            </a:r>
            <a:r>
              <a:rPr lang="tr-TR" sz="2800" dirty="0" err="1" smtClean="0"/>
              <a:t>olmadığı”nın</a:t>
            </a:r>
            <a:r>
              <a:rPr lang="tr-TR" sz="2800" dirty="0" smtClean="0"/>
              <a:t> anlatılması yeterlidir.</a:t>
            </a:r>
            <a:endParaRPr lang="tr-T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857224" y="642919"/>
            <a:ext cx="7786742" cy="4832092"/>
          </a:xfrm>
          <a:prstGeom prst="rect">
            <a:avLst/>
          </a:prstGeom>
        </p:spPr>
        <p:txBody>
          <a:bodyPr wrap="square">
            <a:spAutoFit/>
          </a:bodyPr>
          <a:lstStyle/>
          <a:p>
            <a:r>
              <a:rPr lang="tr-TR" sz="2800" dirty="0" smtClean="0"/>
              <a:t>3. Duygusal İstismar </a:t>
            </a:r>
          </a:p>
          <a:p>
            <a:r>
              <a:rPr lang="tr-TR" sz="2800" dirty="0" smtClean="0"/>
              <a:t>Çocuğun duygusal bütünlüğüne ve kişilik </a:t>
            </a:r>
          </a:p>
          <a:p>
            <a:r>
              <a:rPr lang="tr-TR" sz="2800" dirty="0" smtClean="0"/>
              <a:t>gelişimine zarar veren her türlü davranış </a:t>
            </a:r>
          </a:p>
          <a:p>
            <a:r>
              <a:rPr lang="tr-TR" sz="2800" dirty="0" smtClean="0"/>
              <a:t>ve eylemdir.</a:t>
            </a:r>
          </a:p>
          <a:p>
            <a:r>
              <a:rPr lang="tr-TR" sz="2800" dirty="0" smtClean="0"/>
              <a:t> Çocuğa duygusal olarak yokmuş gibi davranılması, </a:t>
            </a:r>
          </a:p>
          <a:p>
            <a:r>
              <a:rPr lang="tr-TR" sz="2800" dirty="0" smtClean="0"/>
              <a:t>ihtiyaç duyduğu sevgi, ilgi ve yakınlığın gösterilmemesi, </a:t>
            </a:r>
          </a:p>
          <a:p>
            <a:r>
              <a:rPr lang="tr-TR" sz="2800" dirty="0" smtClean="0"/>
              <a:t>gelişimini bozan her türlü </a:t>
            </a:r>
          </a:p>
          <a:p>
            <a:r>
              <a:rPr lang="tr-TR" sz="2800" dirty="0" smtClean="0"/>
              <a:t>aşağılama, reddetme, suçlama vb gibi söz </a:t>
            </a:r>
          </a:p>
          <a:p>
            <a:r>
              <a:rPr lang="tr-TR" sz="2800" dirty="0" smtClean="0"/>
              <a:t>ve davranışlara maruz kalmasıdır</a:t>
            </a:r>
            <a:endParaRPr lang="tr-T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1071538" y="1000108"/>
            <a:ext cx="7286676" cy="3970318"/>
          </a:xfrm>
          <a:prstGeom prst="rect">
            <a:avLst/>
          </a:prstGeom>
        </p:spPr>
        <p:txBody>
          <a:bodyPr wrap="square">
            <a:spAutoFit/>
          </a:bodyPr>
          <a:lstStyle/>
          <a:p>
            <a:r>
              <a:rPr lang="tr-TR" sz="2800" dirty="0" smtClean="0"/>
              <a:t>Duygusal istismarın fark edilmesi kolay olmadığından görülme oranı da kesin olarak bilinmemektedir” Sıklıkla sözlü </a:t>
            </a:r>
          </a:p>
          <a:p>
            <a:r>
              <a:rPr lang="tr-TR" sz="2800" dirty="0" smtClean="0"/>
              <a:t>istismar olarak gerçekleşir. Ancak şunları </a:t>
            </a:r>
          </a:p>
          <a:p>
            <a:r>
              <a:rPr lang="tr-TR" sz="2800" dirty="0" smtClean="0"/>
              <a:t>da içerebilir; </a:t>
            </a:r>
          </a:p>
          <a:p>
            <a:r>
              <a:rPr lang="tr-TR" sz="2800" dirty="0" smtClean="0"/>
              <a:t> reddetme, </a:t>
            </a:r>
          </a:p>
          <a:p>
            <a:r>
              <a:rPr lang="tr-TR" sz="2800" dirty="0" smtClean="0"/>
              <a:t> utandırıcı şekilde ceza verme, </a:t>
            </a:r>
          </a:p>
          <a:p>
            <a:r>
              <a:rPr lang="tr-TR" sz="2800" dirty="0" smtClean="0"/>
              <a:t> fiziksel ve duygusal </a:t>
            </a:r>
          </a:p>
          <a:p>
            <a:r>
              <a:rPr lang="tr-TR" sz="2800" dirty="0" smtClean="0"/>
              <a:t> temastan alıkoyma.    </a:t>
            </a:r>
            <a:endParaRPr lang="tr-TR"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1071538" y="1000108"/>
            <a:ext cx="7286676" cy="3970318"/>
          </a:xfrm>
          <a:prstGeom prst="rect">
            <a:avLst/>
          </a:prstGeom>
        </p:spPr>
        <p:txBody>
          <a:bodyPr wrap="square">
            <a:spAutoFit/>
          </a:bodyPr>
          <a:lstStyle/>
          <a:p>
            <a:r>
              <a:rPr lang="tr-TR" sz="2800" dirty="0" smtClean="0"/>
              <a:t>Fiziksel Göstergeler </a:t>
            </a:r>
          </a:p>
          <a:p>
            <a:endParaRPr lang="tr-TR" sz="2800" dirty="0" smtClean="0"/>
          </a:p>
          <a:p>
            <a:r>
              <a:rPr lang="tr-TR" sz="2800" dirty="0" smtClean="0"/>
              <a:t>• Konuşma ya da diğer iletişim bozuklukları</a:t>
            </a:r>
          </a:p>
          <a:p>
            <a:r>
              <a:rPr lang="tr-TR" sz="2800" dirty="0" smtClean="0"/>
              <a:t>• Fiziksel gelişimin yavaşlaması</a:t>
            </a:r>
          </a:p>
          <a:p>
            <a:r>
              <a:rPr lang="tr-TR" sz="2800" dirty="0" smtClean="0"/>
              <a:t>• Çocukta var olan astım ya da alerji gibi  </a:t>
            </a:r>
          </a:p>
          <a:p>
            <a:r>
              <a:rPr lang="tr-TR" sz="2800" dirty="0" smtClean="0"/>
              <a:t>   bazı hastalıkların şiddetlenmesi</a:t>
            </a:r>
          </a:p>
          <a:p>
            <a:r>
              <a:rPr lang="tr-TR" sz="2800" dirty="0" smtClean="0"/>
              <a:t>• Madde bağımlılığı</a:t>
            </a:r>
          </a:p>
          <a:p>
            <a:r>
              <a:rPr lang="tr-TR" sz="2800" dirty="0" smtClean="0"/>
              <a:t> • Kendine zarar verici davranışlar ya da </a:t>
            </a:r>
          </a:p>
          <a:p>
            <a:r>
              <a:rPr lang="tr-TR" sz="2800" dirty="0" smtClean="0"/>
              <a:t>   intihar düşünceleri</a:t>
            </a:r>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Alt Başlık"/>
          <p:cNvSpPr>
            <a:spLocks noGrp="1"/>
          </p:cNvSpPr>
          <p:nvPr>
            <p:ph type="subTitle" idx="1"/>
          </p:nvPr>
        </p:nvSpPr>
        <p:spPr>
          <a:xfrm>
            <a:off x="533400" y="1000124"/>
            <a:ext cx="7967690" cy="5214957"/>
          </a:xfrm>
        </p:spPr>
        <p:txBody>
          <a:bodyPr/>
          <a:lstStyle/>
          <a:p>
            <a:pPr marR="0" algn="l"/>
            <a:r>
              <a:rPr lang="tr-TR" sz="2800" dirty="0" smtClean="0"/>
              <a:t>	Çocuk ihmali ise; </a:t>
            </a:r>
          </a:p>
          <a:p>
            <a:pPr marR="0" algn="l"/>
            <a:r>
              <a:rPr lang="tr-TR" sz="2800" dirty="0" smtClean="0"/>
              <a:t>18 yaşın altındaki çocukların ya da ergenlerin fiziksel ve psikolojik sağlıkları </a:t>
            </a:r>
          </a:p>
          <a:p>
            <a:pPr marR="0" algn="l"/>
            <a:r>
              <a:rPr lang="tr-TR" sz="2800" dirty="0" smtClean="0"/>
              <a:t>ve gelişmeleri için temel olan beslenme, </a:t>
            </a:r>
          </a:p>
          <a:p>
            <a:pPr marR="0" algn="l"/>
            <a:r>
              <a:rPr lang="tr-TR" sz="2800" dirty="0" smtClean="0"/>
              <a:t>korunma, sevgi, gözetim, eğitim ve yol </a:t>
            </a:r>
          </a:p>
          <a:p>
            <a:pPr marR="0" algn="l"/>
            <a:r>
              <a:rPr lang="tr-TR" sz="2800" dirty="0" smtClean="0"/>
              <a:t>gösterme gibi gereksinimlerinin kendilerine </a:t>
            </a:r>
          </a:p>
          <a:p>
            <a:pPr marR="0" algn="l"/>
            <a:r>
              <a:rPr lang="tr-TR" sz="2800" dirty="0" smtClean="0"/>
              <a:t>bakıp gözetmekle yükümlü kişilerce yeterince karşılanmamasıdır. Çocuk ihmali genel </a:t>
            </a:r>
          </a:p>
          <a:p>
            <a:pPr marR="0" algn="l"/>
            <a:r>
              <a:rPr lang="tr-TR" sz="2800" dirty="0" smtClean="0"/>
              <a:t>olarak </a:t>
            </a:r>
            <a:r>
              <a:rPr lang="tr-TR" sz="2800" u="sng" dirty="0" smtClean="0"/>
              <a:t>fiziksel ve duygusal ihmal </a:t>
            </a:r>
            <a:r>
              <a:rPr lang="tr-TR" sz="2800" dirty="0" smtClean="0"/>
              <a:t>olarak iki </a:t>
            </a:r>
          </a:p>
          <a:p>
            <a:pPr marR="0" algn="l"/>
            <a:r>
              <a:rPr lang="tr-TR" sz="2800" dirty="0" smtClean="0"/>
              <a:t>ana grupta incelenmektedir</a:t>
            </a:r>
          </a:p>
          <a:p>
            <a:pPr marR="0" algn="l"/>
            <a:endParaRPr lang="tr-TR"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714348" y="1357298"/>
            <a:ext cx="7429552" cy="3108543"/>
          </a:xfrm>
          <a:prstGeom prst="rect">
            <a:avLst/>
          </a:prstGeom>
        </p:spPr>
        <p:txBody>
          <a:bodyPr wrap="square">
            <a:spAutoFit/>
          </a:bodyPr>
          <a:lstStyle/>
          <a:p>
            <a:r>
              <a:rPr lang="tr-TR" sz="2800" dirty="0" smtClean="0"/>
              <a:t>“Duygusal istismarın olduğu yönünde </a:t>
            </a:r>
          </a:p>
          <a:p>
            <a:r>
              <a:rPr lang="tr-TR" sz="2800" dirty="0" smtClean="0"/>
              <a:t>şüphelenmek zor bir iştir. Çocukta </a:t>
            </a:r>
          </a:p>
          <a:p>
            <a:r>
              <a:rPr lang="tr-TR" sz="2800" dirty="0" smtClean="0"/>
              <a:t>herhangi bir yara bere izi yoktur ya da </a:t>
            </a:r>
          </a:p>
          <a:p>
            <a:r>
              <a:rPr lang="tr-TR" sz="2800" dirty="0" smtClean="0"/>
              <a:t>çok düzgün bir biçimde giyinir ve beslenir. </a:t>
            </a:r>
          </a:p>
          <a:p>
            <a:r>
              <a:rPr lang="tr-TR" sz="2800" dirty="0" smtClean="0"/>
              <a:t>Ayrıca bunun normal olduğunu düşünen </a:t>
            </a:r>
          </a:p>
          <a:p>
            <a:r>
              <a:rPr lang="tr-TR" sz="2800" dirty="0" smtClean="0"/>
              <a:t>çocuk da duygusal istismara uğradığına dair herhangi bir açıklama yapmayabilir”.</a:t>
            </a:r>
            <a:endParaRPr lang="tr-TR"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1142976" y="857232"/>
            <a:ext cx="7215238" cy="2677656"/>
          </a:xfrm>
          <a:prstGeom prst="rect">
            <a:avLst/>
          </a:prstGeom>
        </p:spPr>
        <p:txBody>
          <a:bodyPr wrap="square">
            <a:spAutoFit/>
          </a:bodyPr>
          <a:lstStyle/>
          <a:p>
            <a:r>
              <a:rPr lang="tr-TR" sz="2800" dirty="0" smtClean="0"/>
              <a:t>Duygusal Göstergeler</a:t>
            </a:r>
          </a:p>
          <a:p>
            <a:r>
              <a:rPr lang="tr-TR" sz="2800" dirty="0" smtClean="0"/>
              <a:t>•Sosyal ilişkilerini etkileme</a:t>
            </a:r>
          </a:p>
          <a:p>
            <a:r>
              <a:rPr lang="tr-TR" sz="2800" dirty="0" smtClean="0"/>
              <a:t>•Yaşının gerektirdiği şekilde davranamama</a:t>
            </a:r>
          </a:p>
          <a:p>
            <a:endParaRPr lang="tr-TR" sz="2800" dirty="0" smtClean="0"/>
          </a:p>
          <a:p>
            <a:r>
              <a:rPr lang="tr-TR" sz="2800" dirty="0" smtClean="0"/>
              <a:t>Bilişsel/Akademik Göstergeler</a:t>
            </a:r>
          </a:p>
          <a:p>
            <a:r>
              <a:rPr lang="tr-TR" sz="2800" dirty="0" smtClean="0"/>
              <a:t>Akademik yetersizlik</a:t>
            </a:r>
            <a:endParaRPr lang="tr-T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285720" y="214290"/>
            <a:ext cx="8429684" cy="6555641"/>
          </a:xfrm>
          <a:prstGeom prst="rect">
            <a:avLst/>
          </a:prstGeom>
        </p:spPr>
        <p:txBody>
          <a:bodyPr wrap="square">
            <a:spAutoFit/>
          </a:bodyPr>
          <a:lstStyle/>
          <a:p>
            <a:r>
              <a:rPr lang="tr-TR" sz="2800" dirty="0" smtClean="0"/>
              <a:t>Davranışsal Göstergeler</a:t>
            </a:r>
          </a:p>
          <a:p>
            <a:r>
              <a:rPr lang="tr-TR" sz="2800" dirty="0" smtClean="0"/>
              <a:t>• Alışkanlık bozuklukları (parmak emme, </a:t>
            </a:r>
          </a:p>
          <a:p>
            <a:r>
              <a:rPr lang="tr-TR" sz="2800" dirty="0" smtClean="0"/>
              <a:t>  sallanma vb. gibi)</a:t>
            </a:r>
          </a:p>
          <a:p>
            <a:r>
              <a:rPr lang="tr-TR" sz="2800" dirty="0" smtClean="0"/>
              <a:t>• Suç işleme de dahil olmak üzere </a:t>
            </a:r>
            <a:r>
              <a:rPr lang="tr-TR" sz="2800" dirty="0" err="1" smtClean="0"/>
              <a:t>antisosyal</a:t>
            </a:r>
            <a:r>
              <a:rPr lang="tr-TR" sz="2800" dirty="0" smtClean="0"/>
              <a:t> </a:t>
            </a:r>
          </a:p>
          <a:p>
            <a:r>
              <a:rPr lang="tr-TR" sz="2800" dirty="0" smtClean="0"/>
              <a:t>  ve yıkıcı davranışlar</a:t>
            </a:r>
          </a:p>
          <a:p>
            <a:r>
              <a:rPr lang="tr-TR" sz="2800" dirty="0" smtClean="0"/>
              <a:t>• </a:t>
            </a:r>
            <a:r>
              <a:rPr lang="tr-TR" sz="2800" dirty="0" err="1" smtClean="0"/>
              <a:t>Nevrotik</a:t>
            </a:r>
            <a:r>
              <a:rPr lang="tr-TR" sz="2800" dirty="0" smtClean="0"/>
              <a:t> özellikler (uyku bozuklukları, oyun </a:t>
            </a:r>
          </a:p>
          <a:p>
            <a:r>
              <a:rPr lang="tr-TR" sz="2800" dirty="0" smtClean="0"/>
              <a:t>  oynamada tutukluluk)</a:t>
            </a:r>
          </a:p>
          <a:p>
            <a:r>
              <a:rPr lang="tr-TR" sz="2800" dirty="0" smtClean="0"/>
              <a:t>• Pasiflik ya da saldırganlık gibi aşırı davranışlar</a:t>
            </a:r>
          </a:p>
          <a:p>
            <a:r>
              <a:rPr lang="tr-TR" sz="2800" dirty="0" smtClean="0"/>
              <a:t>• Gelişimsel gecikmeler</a:t>
            </a:r>
          </a:p>
          <a:p>
            <a:r>
              <a:rPr lang="tr-TR" sz="2800" dirty="0" smtClean="0"/>
              <a:t>• Davranış bozuklukları (şikayet etme, pasiflik,</a:t>
            </a:r>
          </a:p>
          <a:p>
            <a:r>
              <a:rPr lang="tr-TR" sz="2800" dirty="0" smtClean="0"/>
              <a:t>   saldırganlık vb)</a:t>
            </a:r>
          </a:p>
          <a:p>
            <a:r>
              <a:rPr lang="tr-TR" sz="2800" dirty="0" smtClean="0"/>
              <a:t>• Aşırı uyum sorunları (yaşından büyük ya da </a:t>
            </a:r>
          </a:p>
          <a:p>
            <a:r>
              <a:rPr lang="tr-TR" sz="2800" dirty="0" smtClean="0"/>
              <a:t>  küçük davranma)</a:t>
            </a:r>
          </a:p>
          <a:p>
            <a:r>
              <a:rPr lang="tr-TR" sz="2800" dirty="0" smtClean="0"/>
              <a:t> • Kendine zarar verici davranışlar ya da intihar</a:t>
            </a:r>
          </a:p>
          <a:p>
            <a:r>
              <a:rPr lang="tr-TR" sz="2800" dirty="0" smtClean="0"/>
              <a:t>   düşünceleri</a:t>
            </a:r>
            <a:endParaRPr lang="tr-TR"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4" name="3 Dikdörtgen"/>
          <p:cNvSpPr/>
          <p:nvPr/>
        </p:nvSpPr>
        <p:spPr>
          <a:xfrm>
            <a:off x="1071538" y="714357"/>
            <a:ext cx="7286676" cy="4401205"/>
          </a:xfrm>
          <a:prstGeom prst="rect">
            <a:avLst/>
          </a:prstGeom>
        </p:spPr>
        <p:txBody>
          <a:bodyPr wrap="square">
            <a:spAutoFit/>
          </a:bodyPr>
          <a:lstStyle/>
          <a:p>
            <a:r>
              <a:rPr lang="tr-TR" sz="2800" dirty="0" smtClean="0"/>
              <a:t>4. İhmal</a:t>
            </a:r>
          </a:p>
          <a:p>
            <a:r>
              <a:rPr lang="tr-TR" sz="2800" dirty="0" smtClean="0"/>
              <a:t>İhmal çocuğun beslenme, giyinme, </a:t>
            </a:r>
          </a:p>
          <a:p>
            <a:r>
              <a:rPr lang="tr-TR" sz="2800" dirty="0" smtClean="0"/>
              <a:t>barınma, tıbbi bakım, eğitim veya </a:t>
            </a:r>
          </a:p>
          <a:p>
            <a:r>
              <a:rPr lang="tr-TR" sz="2800" dirty="0" smtClean="0"/>
              <a:t>uygun gözetim gibi temel ihtiyaçlarını </a:t>
            </a:r>
          </a:p>
          <a:p>
            <a:r>
              <a:rPr lang="tr-TR" sz="2800" dirty="0" smtClean="0"/>
              <a:t>ve karşılanmayan duygusal ve psikolojik </a:t>
            </a:r>
          </a:p>
          <a:p>
            <a:r>
              <a:rPr lang="tr-TR" sz="2800" dirty="0" smtClean="0"/>
              <a:t>ihtiyaçlarını , eğitimsel/bilişsel ihtiyaçlarını </a:t>
            </a:r>
          </a:p>
          <a:p>
            <a:r>
              <a:rPr lang="tr-TR" sz="2800" dirty="0" smtClean="0"/>
              <a:t>karşılamakta başarısız olmak ve uygun </a:t>
            </a:r>
          </a:p>
          <a:p>
            <a:r>
              <a:rPr lang="tr-TR" sz="2800" dirty="0" smtClean="0"/>
              <a:t>büyüme ve gelişim konusunda denetim </a:t>
            </a:r>
          </a:p>
          <a:p>
            <a:r>
              <a:rPr lang="tr-TR" sz="2800" dirty="0" smtClean="0"/>
              <a:t>eksikliği göstermektir “İstismara göre daha </a:t>
            </a:r>
          </a:p>
          <a:p>
            <a:r>
              <a:rPr lang="tr-TR" sz="2800" dirty="0" smtClean="0"/>
              <a:t>yaygındır ama onun kadar çarpıcı değildir. </a:t>
            </a:r>
            <a:endParaRPr lang="tr-T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00034" y="714356"/>
            <a:ext cx="8643966" cy="4832092"/>
          </a:xfrm>
          <a:prstGeom prst="rect">
            <a:avLst/>
          </a:prstGeom>
        </p:spPr>
        <p:txBody>
          <a:bodyPr wrap="square">
            <a:spAutoFit/>
          </a:bodyPr>
          <a:lstStyle/>
          <a:p>
            <a:r>
              <a:rPr lang="tr-TR" sz="2800" dirty="0" smtClean="0"/>
              <a:t>Fiziksel Göstergeler</a:t>
            </a:r>
          </a:p>
          <a:p>
            <a:endParaRPr lang="tr-TR" sz="2800" dirty="0" smtClean="0"/>
          </a:p>
          <a:p>
            <a:r>
              <a:rPr lang="tr-TR" sz="2800" dirty="0" smtClean="0"/>
              <a:t>• Sürekli açlık belirtileri: Kötü beslenme </a:t>
            </a:r>
          </a:p>
          <a:p>
            <a:r>
              <a:rPr lang="tr-TR" sz="2800" dirty="0" smtClean="0"/>
              <a:t>   işaretleri gösterir </a:t>
            </a:r>
          </a:p>
          <a:p>
            <a:r>
              <a:rPr lang="tr-TR" sz="2800" dirty="0" smtClean="0"/>
              <a:t>• Hijyensiz ortam: Keçeleşmiş saçlar, kirli </a:t>
            </a:r>
          </a:p>
          <a:p>
            <a:r>
              <a:rPr lang="tr-TR" sz="2800" dirty="0" smtClean="0"/>
              <a:t>   cilt veya şiddetli vücut kokusu</a:t>
            </a:r>
          </a:p>
          <a:p>
            <a:r>
              <a:rPr lang="tr-TR" sz="2800" dirty="0" smtClean="0"/>
              <a:t>• Uygun olmayan kıyafetler</a:t>
            </a:r>
          </a:p>
          <a:p>
            <a:r>
              <a:rPr lang="tr-TR" sz="2800" dirty="0" smtClean="0"/>
              <a:t>• Denetimsizliğin sürekli olması: Çocuk </a:t>
            </a:r>
          </a:p>
          <a:p>
            <a:r>
              <a:rPr lang="tr-TR" sz="2800" dirty="0" smtClean="0"/>
              <a:t>   evde bakım sağlayacak kimsenin olmadığını </a:t>
            </a:r>
          </a:p>
          <a:p>
            <a:r>
              <a:rPr lang="tr-TR" sz="2800" dirty="0" smtClean="0"/>
              <a:t>   belirtir. Çocuk ya da bakımını üstlenen kişi </a:t>
            </a:r>
          </a:p>
          <a:p>
            <a:r>
              <a:rPr lang="tr-TR" sz="2800" dirty="0" smtClean="0"/>
              <a:t>   uyuşturucu veya alkol kullanır</a:t>
            </a:r>
            <a:endParaRPr lang="tr-T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285720" y="1071546"/>
            <a:ext cx="8143932" cy="2677656"/>
          </a:xfrm>
          <a:prstGeom prst="rect">
            <a:avLst/>
          </a:prstGeom>
        </p:spPr>
        <p:txBody>
          <a:bodyPr wrap="square">
            <a:spAutoFit/>
          </a:bodyPr>
          <a:lstStyle/>
          <a:p>
            <a:r>
              <a:rPr lang="tr-TR" sz="2800" dirty="0" smtClean="0"/>
              <a:t>• İhmal edilmiş fiziksel sorunlar ve tıbbi bakım</a:t>
            </a:r>
          </a:p>
          <a:p>
            <a:r>
              <a:rPr lang="tr-TR" sz="2800" dirty="0" smtClean="0"/>
              <a:t>• Normal kilonun altında olma</a:t>
            </a:r>
          </a:p>
          <a:p>
            <a:r>
              <a:rPr lang="tr-TR" sz="2800" dirty="0" smtClean="0"/>
              <a:t>• Kötü gelişim şekilleri</a:t>
            </a:r>
          </a:p>
          <a:p>
            <a:r>
              <a:rPr lang="tr-TR" sz="2800" dirty="0" smtClean="0"/>
              <a:t>• Büyüyememe</a:t>
            </a:r>
          </a:p>
          <a:p>
            <a:r>
              <a:rPr lang="tr-TR" sz="2800" dirty="0" smtClean="0"/>
              <a:t>• Bitler, karın şişmesi, çok zayıf görünüş</a:t>
            </a:r>
          </a:p>
          <a:p>
            <a:r>
              <a:rPr lang="tr-TR" sz="2800" dirty="0" smtClean="0"/>
              <a:t>• Uykusuz görünme</a:t>
            </a:r>
            <a:endParaRPr lang="tr-TR"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00034" y="928670"/>
            <a:ext cx="8286808" cy="4832092"/>
          </a:xfrm>
          <a:prstGeom prst="rect">
            <a:avLst/>
          </a:prstGeom>
        </p:spPr>
        <p:txBody>
          <a:bodyPr wrap="square">
            <a:spAutoFit/>
          </a:bodyPr>
          <a:lstStyle/>
          <a:p>
            <a:r>
              <a:rPr lang="tr-TR" sz="2800" dirty="0" smtClean="0"/>
              <a:t>Duygusal Göstergeler</a:t>
            </a:r>
          </a:p>
          <a:p>
            <a:endParaRPr lang="tr-TR" sz="2800" dirty="0" smtClean="0"/>
          </a:p>
          <a:p>
            <a:r>
              <a:rPr lang="tr-TR" sz="2800" dirty="0" smtClean="0"/>
              <a:t>• Düşük benlik algısı-kendine değer vermeme</a:t>
            </a:r>
          </a:p>
          <a:p>
            <a:r>
              <a:rPr lang="tr-TR" sz="2800" dirty="0" smtClean="0"/>
              <a:t>• Bağlanma zorlukları</a:t>
            </a:r>
          </a:p>
          <a:p>
            <a:r>
              <a:rPr lang="tr-TR" sz="2800" dirty="0" smtClean="0"/>
              <a:t>• Duygusal gereklilik</a:t>
            </a:r>
          </a:p>
          <a:p>
            <a:r>
              <a:rPr lang="tr-TR" sz="2800" dirty="0" smtClean="0"/>
              <a:t>• Sosyal sorunlar-kısıtlı arkadaş ilişkileri</a:t>
            </a:r>
          </a:p>
          <a:p>
            <a:r>
              <a:rPr lang="tr-TR" sz="2800" dirty="0" smtClean="0"/>
              <a:t>• Kişisel yakınlık kurmada zorluklar</a:t>
            </a:r>
          </a:p>
          <a:p>
            <a:r>
              <a:rPr lang="tr-TR" sz="2800" dirty="0" smtClean="0"/>
              <a:t>• Uygun olmayan isteklere hayır demede </a:t>
            </a:r>
          </a:p>
          <a:p>
            <a:r>
              <a:rPr lang="tr-TR" sz="2800" dirty="0" smtClean="0"/>
              <a:t>  zorluk (ilgi ihtiyacı ile ilgili)</a:t>
            </a:r>
          </a:p>
          <a:p>
            <a:r>
              <a:rPr lang="tr-TR" sz="2800" dirty="0" smtClean="0"/>
              <a:t>• Sosyal içe çekilme-yoğun içe atım </a:t>
            </a:r>
          </a:p>
          <a:p>
            <a:r>
              <a:rPr lang="tr-TR" sz="2800" dirty="0" smtClean="0"/>
              <a:t>  sorunları</a:t>
            </a:r>
            <a:endParaRPr lang="tr-T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a:p>
            <a:pPr>
              <a:buNone/>
            </a:pPr>
            <a:endParaRPr lang="tr-TR" dirty="0" smtClean="0"/>
          </a:p>
        </p:txBody>
      </p:sp>
      <p:sp>
        <p:nvSpPr>
          <p:cNvPr id="3" name="2 Dikdörtgen"/>
          <p:cNvSpPr/>
          <p:nvPr/>
        </p:nvSpPr>
        <p:spPr>
          <a:xfrm>
            <a:off x="642910" y="1285860"/>
            <a:ext cx="7286676" cy="2677656"/>
          </a:xfrm>
          <a:prstGeom prst="rect">
            <a:avLst/>
          </a:prstGeom>
        </p:spPr>
        <p:txBody>
          <a:bodyPr wrap="square">
            <a:spAutoFit/>
          </a:bodyPr>
          <a:lstStyle/>
          <a:p>
            <a:r>
              <a:rPr lang="tr-TR" sz="2800" dirty="0" smtClean="0"/>
              <a:t>Bilişsel/Gelişimsel/Akademik Göstergeler</a:t>
            </a:r>
          </a:p>
          <a:p>
            <a:r>
              <a:rPr lang="tr-TR" sz="2800" dirty="0" smtClean="0"/>
              <a:t>• Devamsızlık sorunu</a:t>
            </a:r>
          </a:p>
          <a:p>
            <a:r>
              <a:rPr lang="tr-TR" sz="2800" dirty="0" smtClean="0"/>
              <a:t>• </a:t>
            </a:r>
            <a:r>
              <a:rPr lang="tr-TR" sz="2800" dirty="0" err="1" smtClean="0"/>
              <a:t>Özdisiplini</a:t>
            </a:r>
            <a:r>
              <a:rPr lang="tr-TR" sz="2800" dirty="0" smtClean="0"/>
              <a:t> öğrenme eksikliği</a:t>
            </a:r>
          </a:p>
          <a:p>
            <a:r>
              <a:rPr lang="tr-TR" sz="2800" dirty="0" smtClean="0"/>
              <a:t>• Bir görevi tek başına yapamama</a:t>
            </a:r>
          </a:p>
          <a:p>
            <a:r>
              <a:rPr lang="tr-TR" sz="2800" dirty="0" smtClean="0"/>
              <a:t>• Zayıf notlar</a:t>
            </a:r>
          </a:p>
          <a:p>
            <a:r>
              <a:rPr lang="tr-TR" sz="2800" dirty="0" smtClean="0"/>
              <a:t>• Öğrenme zorluğu</a:t>
            </a:r>
            <a:endParaRPr lang="tr-TR"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1357290" y="285728"/>
            <a:ext cx="6286544" cy="5262979"/>
          </a:xfrm>
          <a:prstGeom prst="rect">
            <a:avLst/>
          </a:prstGeom>
        </p:spPr>
        <p:txBody>
          <a:bodyPr wrap="square">
            <a:spAutoFit/>
          </a:bodyPr>
          <a:lstStyle/>
          <a:p>
            <a:r>
              <a:rPr lang="tr-TR" sz="2800" dirty="0" smtClean="0"/>
              <a:t>İhmalin Bazı Nedenleri</a:t>
            </a:r>
          </a:p>
          <a:p>
            <a:r>
              <a:rPr lang="tr-TR" sz="2800" dirty="0" smtClean="0"/>
              <a:t>Aile Krizleri:</a:t>
            </a:r>
          </a:p>
          <a:p>
            <a:r>
              <a:rPr lang="tr-TR" sz="2800" dirty="0" smtClean="0"/>
              <a:t>• İş kaybı</a:t>
            </a:r>
          </a:p>
          <a:p>
            <a:r>
              <a:rPr lang="tr-TR" sz="2800" dirty="0" smtClean="0"/>
              <a:t>• Ciddi bir hastalık</a:t>
            </a:r>
          </a:p>
          <a:p>
            <a:r>
              <a:rPr lang="tr-TR" sz="2800" dirty="0" smtClean="0"/>
              <a:t>• Boşanma</a:t>
            </a:r>
          </a:p>
          <a:p>
            <a:r>
              <a:rPr lang="tr-TR" sz="2800" dirty="0" smtClean="0"/>
              <a:t>• Düzensiz ev halkı hayatı</a:t>
            </a:r>
          </a:p>
          <a:p>
            <a:r>
              <a:rPr lang="tr-TR" sz="2800" dirty="0" smtClean="0"/>
              <a:t>• Bir yapının ya da rutinin olmaması; düzenli bir yemek saati, uyku saati ya da ev ödevlerini yapacağı bir zamanın olmaması gibi</a:t>
            </a:r>
          </a:p>
          <a:p>
            <a:r>
              <a:rPr lang="tr-TR" sz="2800" dirty="0" smtClean="0"/>
              <a:t>• Çocuğun evde kendine ait bir yerinin </a:t>
            </a:r>
          </a:p>
          <a:p>
            <a:r>
              <a:rPr lang="tr-TR" sz="2800" dirty="0" smtClean="0"/>
              <a:t>olmaması</a:t>
            </a:r>
            <a:endParaRPr lang="tr-TR"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71472" y="428605"/>
            <a:ext cx="8215370" cy="5262979"/>
          </a:xfrm>
          <a:prstGeom prst="rect">
            <a:avLst/>
          </a:prstGeom>
        </p:spPr>
        <p:txBody>
          <a:bodyPr wrap="square">
            <a:spAutoFit/>
          </a:bodyPr>
          <a:lstStyle/>
          <a:p>
            <a:r>
              <a:rPr lang="tr-TR" sz="2800" dirty="0" smtClean="0"/>
              <a:t>Çocuklar Neden İstismar Edildiklerini </a:t>
            </a:r>
          </a:p>
          <a:p>
            <a:r>
              <a:rPr lang="tr-TR" sz="2800" dirty="0" smtClean="0"/>
              <a:t>Söylemezler! </a:t>
            </a:r>
          </a:p>
          <a:p>
            <a:r>
              <a:rPr lang="tr-TR" sz="2800" dirty="0" smtClean="0"/>
              <a:t>• Kendilerine inanılmayacağını düşünürler. </a:t>
            </a:r>
          </a:p>
          <a:p>
            <a:r>
              <a:rPr lang="tr-TR" sz="2800" dirty="0" smtClean="0"/>
              <a:t>• Başlarının belaya gireceğinden korkarlar. </a:t>
            </a:r>
          </a:p>
          <a:p>
            <a:r>
              <a:rPr lang="tr-TR" sz="2800" dirty="0" smtClean="0"/>
              <a:t>• İstismarcının tehdidinden korkarlar. </a:t>
            </a:r>
          </a:p>
          <a:p>
            <a:r>
              <a:rPr lang="tr-TR" sz="2800" dirty="0" smtClean="0"/>
              <a:t>• İstismarcıyı korumak isteyebilirler; istismarcıyı  </a:t>
            </a:r>
          </a:p>
          <a:p>
            <a:r>
              <a:rPr lang="tr-TR" sz="2800" dirty="0" smtClean="0"/>
              <a:t>  sevebilir ama yaptıklarını sevmezler. </a:t>
            </a:r>
          </a:p>
          <a:p>
            <a:r>
              <a:rPr lang="tr-TR" sz="2800" dirty="0" smtClean="0"/>
              <a:t>• Nasıl anlatılacağını bilmeyebilirler. korkabilirler. </a:t>
            </a:r>
          </a:p>
          <a:p>
            <a:r>
              <a:rPr lang="tr-TR" sz="2800" dirty="0" smtClean="0"/>
              <a:t>• Büyükleriyle (otorite ifade edenlerle) cinsel    </a:t>
            </a:r>
          </a:p>
          <a:p>
            <a:r>
              <a:rPr lang="tr-TR" sz="2800" dirty="0" smtClean="0"/>
              <a:t>  konuları konuşmaktan utanabilirler. </a:t>
            </a:r>
          </a:p>
          <a:p>
            <a:r>
              <a:rPr lang="tr-TR" sz="2800" dirty="0" smtClean="0"/>
              <a:t>• İyi çocukların cinsellikle ilgili sözcükleri    </a:t>
            </a:r>
          </a:p>
          <a:p>
            <a:r>
              <a:rPr lang="tr-TR" sz="2800" dirty="0" smtClean="0"/>
              <a:t>  kullanmamaları gerektiği söylenmiş olabilir</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Alt Başlık"/>
          <p:cNvSpPr>
            <a:spLocks noGrp="1"/>
          </p:cNvSpPr>
          <p:nvPr>
            <p:ph type="subTitle" idx="1"/>
          </p:nvPr>
        </p:nvSpPr>
        <p:spPr>
          <a:xfrm>
            <a:off x="533400" y="785813"/>
            <a:ext cx="7854950" cy="4195762"/>
          </a:xfrm>
        </p:spPr>
        <p:txBody>
          <a:bodyPr/>
          <a:lstStyle/>
          <a:p>
            <a:pPr marR="0" algn="l"/>
            <a:r>
              <a:rPr lang="tr-TR" sz="2800" dirty="0" smtClean="0"/>
              <a:t>	I. İSTİSMAR TÜRLERİ</a:t>
            </a:r>
          </a:p>
          <a:p>
            <a:pPr marR="0" algn="l"/>
            <a:r>
              <a:rPr lang="tr-TR" sz="2800" dirty="0" smtClean="0"/>
              <a:t>fiziksel, </a:t>
            </a:r>
          </a:p>
          <a:p>
            <a:pPr marR="0" algn="l"/>
            <a:r>
              <a:rPr lang="tr-TR" sz="2800" dirty="0" smtClean="0"/>
              <a:t>cinsel, </a:t>
            </a:r>
          </a:p>
          <a:p>
            <a:pPr marR="0" algn="l"/>
            <a:r>
              <a:rPr lang="tr-TR" sz="2800" dirty="0" smtClean="0"/>
              <a:t>duygusal</a:t>
            </a:r>
          </a:p>
          <a:p>
            <a:pPr marR="0" algn="l"/>
            <a:r>
              <a:rPr lang="tr-TR" sz="2800" dirty="0" smtClean="0"/>
              <a:t> ihmal </a:t>
            </a:r>
          </a:p>
          <a:p>
            <a:pPr marR="0" algn="l"/>
            <a:r>
              <a:rPr lang="tr-TR" sz="2800" dirty="0" smtClean="0"/>
              <a:t>olarak dört ana grupta incelenmektedir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928662" y="785794"/>
            <a:ext cx="7643866" cy="5693866"/>
          </a:xfrm>
          <a:prstGeom prst="rect">
            <a:avLst/>
          </a:prstGeom>
        </p:spPr>
        <p:txBody>
          <a:bodyPr wrap="square">
            <a:spAutoFit/>
          </a:bodyPr>
          <a:lstStyle/>
          <a:p>
            <a:r>
              <a:rPr lang="tr-TR" sz="2800" dirty="0" smtClean="0"/>
              <a:t>Bir Çocuk İstismar Edildiğini Açıklarsa Ne Yapılmalıdır!</a:t>
            </a:r>
          </a:p>
          <a:p>
            <a:r>
              <a:rPr lang="tr-TR" sz="2800" dirty="0" smtClean="0"/>
              <a:t>1. Çocukla özel olarak konuşmak için </a:t>
            </a:r>
          </a:p>
          <a:p>
            <a:r>
              <a:rPr lang="tr-TR" sz="2800" dirty="0" smtClean="0"/>
              <a:t>    bir mekan bulun.</a:t>
            </a:r>
          </a:p>
          <a:p>
            <a:r>
              <a:rPr lang="tr-TR" sz="2800" dirty="0" smtClean="0"/>
              <a:t> 2. Masanın arkasında oturmayın.</a:t>
            </a:r>
            <a:r>
              <a:rPr lang="sv-SE" sz="2800" dirty="0" smtClean="0"/>
              <a:t> </a:t>
            </a:r>
            <a:endParaRPr lang="tr-TR" sz="2800" dirty="0" smtClean="0"/>
          </a:p>
          <a:p>
            <a:r>
              <a:rPr lang="tr-TR" sz="2800" dirty="0" smtClean="0"/>
              <a:t> </a:t>
            </a:r>
            <a:r>
              <a:rPr lang="sv-SE" sz="2800" dirty="0" smtClean="0"/>
              <a:t>3. Çocuktan izin almadan ona dokunmayın</a:t>
            </a:r>
            <a:r>
              <a:rPr lang="tr-TR" sz="2800" dirty="0" smtClean="0"/>
              <a:t>.</a:t>
            </a:r>
            <a:r>
              <a:rPr lang="es-ES" sz="2800" dirty="0" smtClean="0"/>
              <a:t> </a:t>
            </a:r>
            <a:endParaRPr lang="tr-TR" sz="2800" dirty="0" smtClean="0"/>
          </a:p>
          <a:p>
            <a:r>
              <a:rPr lang="tr-TR" sz="2800" dirty="0" smtClean="0"/>
              <a:t> </a:t>
            </a:r>
            <a:r>
              <a:rPr lang="es-ES" sz="2800" dirty="0" smtClean="0"/>
              <a:t>4. Açıklıkla ve sakince dinleyin</a:t>
            </a:r>
            <a:r>
              <a:rPr lang="tr-TR" sz="2800" dirty="0" smtClean="0"/>
              <a:t>. </a:t>
            </a:r>
          </a:p>
          <a:p>
            <a:r>
              <a:rPr lang="tr-TR" sz="2800" dirty="0" smtClean="0"/>
              <a:t> 5. Çocuğun dilinden konuşun. </a:t>
            </a:r>
          </a:p>
          <a:p>
            <a:r>
              <a:rPr lang="tr-TR" sz="2800" dirty="0" smtClean="0"/>
              <a:t> 6. Çocuğu yaşadığı olayları anlatmaya </a:t>
            </a:r>
          </a:p>
          <a:p>
            <a:r>
              <a:rPr lang="tr-TR" sz="2800" dirty="0" smtClean="0"/>
              <a:t>     cesaretlendirin.</a:t>
            </a:r>
          </a:p>
          <a:p>
            <a:r>
              <a:rPr lang="tr-TR" sz="2800" dirty="0" smtClean="0"/>
              <a:t> 7. Yazıyla kaydedin. </a:t>
            </a:r>
          </a:p>
          <a:p>
            <a:r>
              <a:rPr lang="tr-TR" sz="2800" dirty="0" smtClean="0"/>
              <a:t> 8. Gizlilik ilkesine saygı gösterin.</a:t>
            </a:r>
          </a:p>
          <a:p>
            <a:endParaRPr lang="tr-TR"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1571604" y="1071546"/>
            <a:ext cx="4786345" cy="1631216"/>
          </a:xfrm>
          <a:prstGeom prst="rect">
            <a:avLst/>
          </a:prstGeom>
        </p:spPr>
        <p:txBody>
          <a:bodyPr wrap="square">
            <a:spAutoFit/>
          </a:bodyPr>
          <a:lstStyle/>
          <a:p>
            <a:r>
              <a:rPr lang="tr-TR" sz="3600" dirty="0" smtClean="0"/>
              <a:t>MÜDAHALE</a:t>
            </a:r>
          </a:p>
          <a:p>
            <a:r>
              <a:rPr lang="tr-TR" sz="3600" dirty="0" smtClean="0"/>
              <a:t>Krize müdahale ekibi</a:t>
            </a:r>
          </a:p>
          <a:p>
            <a:endParaRPr lang="tr-TR" sz="2800" dirty="0"/>
          </a:p>
        </p:txBody>
      </p:sp>
      <p:sp>
        <p:nvSpPr>
          <p:cNvPr id="4" name="3 Dikdörtgen"/>
          <p:cNvSpPr/>
          <p:nvPr/>
        </p:nvSpPr>
        <p:spPr>
          <a:xfrm>
            <a:off x="928662" y="2413338"/>
            <a:ext cx="7643866" cy="1938992"/>
          </a:xfrm>
          <a:prstGeom prst="rect">
            <a:avLst/>
          </a:prstGeom>
        </p:spPr>
        <p:txBody>
          <a:bodyPr wrap="square">
            <a:spAutoFit/>
          </a:bodyPr>
          <a:lstStyle/>
          <a:p>
            <a:r>
              <a:rPr lang="tr-TR" sz="2400" dirty="0" smtClean="0"/>
              <a:t>TCK 279. maddede; kamu adına görev yapan kişilerin görevleri </a:t>
            </a:r>
          </a:p>
          <a:p>
            <a:r>
              <a:rPr lang="tr-TR" sz="2400" dirty="0" smtClean="0"/>
              <a:t>sırasında ve görevlerine ilişkin bir suç öğrendiklerinde bildirmemeleri durumunda altı aydan iki yıla dek hapis cezası ile cezalandırılması öngörülmüştür.</a:t>
            </a:r>
            <a:endParaRPr lang="tr-T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5" name="4 Dikdörtgen"/>
          <p:cNvSpPr/>
          <p:nvPr/>
        </p:nvSpPr>
        <p:spPr>
          <a:xfrm>
            <a:off x="1142976" y="571480"/>
            <a:ext cx="7643866" cy="4401205"/>
          </a:xfrm>
          <a:prstGeom prst="rect">
            <a:avLst/>
          </a:prstGeom>
        </p:spPr>
        <p:txBody>
          <a:bodyPr wrap="square">
            <a:spAutoFit/>
          </a:bodyPr>
          <a:lstStyle/>
          <a:p>
            <a:r>
              <a:rPr lang="tr-TR" sz="2800" dirty="0" smtClean="0"/>
              <a:t>2002 yılı tarihine kadar yapılan çeşitli </a:t>
            </a:r>
          </a:p>
          <a:p>
            <a:r>
              <a:rPr lang="tr-TR" sz="2800" dirty="0" smtClean="0"/>
              <a:t>araştırmalar sonucunda dünyada çocukların </a:t>
            </a:r>
          </a:p>
          <a:p>
            <a:r>
              <a:rPr lang="tr-TR" sz="2800" dirty="0" smtClean="0"/>
              <a:t>cinsel istismar oranları sonuçları şöyle 10 : </a:t>
            </a:r>
          </a:p>
          <a:p>
            <a:r>
              <a:rPr lang="tr-TR" sz="2800" dirty="0" smtClean="0"/>
              <a:t>• Norveç % 37</a:t>
            </a:r>
          </a:p>
          <a:p>
            <a:r>
              <a:rPr lang="tr-TR" sz="2800" dirty="0" smtClean="0"/>
              <a:t>• Yeni Zelanda % 36 </a:t>
            </a:r>
          </a:p>
          <a:p>
            <a:r>
              <a:rPr lang="tr-TR" sz="2800" dirty="0" smtClean="0"/>
              <a:t>• Kanada % 32 </a:t>
            </a:r>
          </a:p>
          <a:p>
            <a:r>
              <a:rPr lang="tr-TR" sz="2800" dirty="0" smtClean="0"/>
              <a:t>• İrlanda % 34 </a:t>
            </a:r>
          </a:p>
          <a:p>
            <a:r>
              <a:rPr lang="tr-TR" sz="2800" dirty="0" smtClean="0"/>
              <a:t>• Avustralya % 24 </a:t>
            </a:r>
          </a:p>
          <a:p>
            <a:r>
              <a:rPr lang="tr-TR" sz="2800" dirty="0" smtClean="0"/>
              <a:t>• İngiltere, % 21 </a:t>
            </a:r>
          </a:p>
          <a:p>
            <a:r>
              <a:rPr lang="tr-TR" sz="2800" dirty="0" smtClean="0"/>
              <a:t>• Amerika % 16.</a:t>
            </a:r>
            <a:endParaRPr lang="tr-TR"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285720" y="928670"/>
            <a:ext cx="8643998" cy="2246769"/>
          </a:xfrm>
          <a:prstGeom prst="rect">
            <a:avLst/>
          </a:prstGeom>
        </p:spPr>
        <p:txBody>
          <a:bodyPr wrap="square">
            <a:spAutoFit/>
          </a:bodyPr>
          <a:lstStyle/>
          <a:p>
            <a:r>
              <a:rPr lang="tr-TR" sz="2800" dirty="0" smtClean="0"/>
              <a:t>        </a:t>
            </a:r>
          </a:p>
          <a:p>
            <a:endParaRPr lang="tr-TR" sz="2800" dirty="0" smtClean="0"/>
          </a:p>
          <a:p>
            <a:r>
              <a:rPr lang="tr-TR" sz="2800" dirty="0" smtClean="0"/>
              <a:t>              Çocuk İhmali ve İstismarını Önleme</a:t>
            </a:r>
          </a:p>
          <a:p>
            <a:r>
              <a:rPr lang="tr-TR" sz="2800" dirty="0" smtClean="0"/>
              <a:t>       ÖĞRETMENLER ve AİLELER İÇİN EĞİTİM</a:t>
            </a:r>
          </a:p>
          <a:p>
            <a:r>
              <a:rPr lang="tr-TR" sz="2800" dirty="0" smtClean="0"/>
              <a:t>                              KILAVUZU</a:t>
            </a:r>
            <a:endParaRPr lang="tr-TR"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Alt Başlık"/>
          <p:cNvSpPr>
            <a:spLocks noGrp="1"/>
          </p:cNvSpPr>
          <p:nvPr>
            <p:ph type="subTitle" idx="1"/>
          </p:nvPr>
        </p:nvSpPr>
        <p:spPr>
          <a:xfrm>
            <a:off x="533400" y="1214438"/>
            <a:ext cx="7854950" cy="4143388"/>
          </a:xfrm>
        </p:spPr>
        <p:txBody>
          <a:bodyPr/>
          <a:lstStyle/>
          <a:p>
            <a:pPr marR="0" algn="l"/>
            <a:r>
              <a:rPr lang="tr-TR" dirty="0" smtClean="0"/>
              <a:t>	1. Fiziksel İstismar</a:t>
            </a:r>
          </a:p>
          <a:p>
            <a:pPr marR="0" algn="l"/>
            <a:r>
              <a:rPr lang="tr-TR" dirty="0" smtClean="0"/>
              <a:t>Genellikle disiplin ve ceza nedeni ile yapılan istismardır</a:t>
            </a:r>
          </a:p>
          <a:p>
            <a:pPr marR="0" algn="l"/>
            <a:r>
              <a:rPr lang="tr-TR" dirty="0" smtClean="0"/>
              <a:t>Fiziksel istismar çocuğun kaza sonucu oluşmamış ve fiziksel zarar görmesiyle ortaya çıkan yaralanmalardır.</a:t>
            </a:r>
          </a:p>
          <a:p>
            <a:pPr marR="0" algn="l"/>
            <a:r>
              <a:rPr lang="tr-TR" dirty="0" smtClean="0"/>
              <a:t>“Türkiye’de yapılan bir araştırma sonucuna göre fiziksel istismar en sık 4-6 yaş arasında olmakta ve erkek çocuklar kız çocuklara göre daha fazla istismara maruz kalmaktadırlar. “ Fiziksel istismar çocuk istismarının en çok görünen ve yaygın şekilde fark edilen biçimidir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Alt Başlık"/>
          <p:cNvSpPr>
            <a:spLocks noGrp="1"/>
          </p:cNvSpPr>
          <p:nvPr>
            <p:ph type="subTitle" idx="1"/>
          </p:nvPr>
        </p:nvSpPr>
        <p:spPr>
          <a:xfrm>
            <a:off x="539750" y="714356"/>
            <a:ext cx="8104216" cy="5857916"/>
          </a:xfrm>
        </p:spPr>
        <p:txBody>
          <a:bodyPr/>
          <a:lstStyle/>
          <a:p>
            <a:pPr marR="0" algn="l">
              <a:lnSpc>
                <a:spcPct val="90000"/>
              </a:lnSpc>
            </a:pPr>
            <a:r>
              <a:rPr lang="tr-TR" sz="2800" dirty="0" smtClean="0">
                <a:latin typeface="Arial" charset="0"/>
              </a:rPr>
              <a:t>	Fiziksel Göstergeler:</a:t>
            </a:r>
          </a:p>
          <a:p>
            <a:pPr marR="0" algn="l">
              <a:lnSpc>
                <a:spcPct val="90000"/>
              </a:lnSpc>
            </a:pPr>
            <a:r>
              <a:rPr lang="tr-TR" sz="2800" dirty="0" smtClean="0">
                <a:latin typeface="Arial" charset="0"/>
              </a:rPr>
              <a:t>Açıklanamayan yara bere ve darbe izleri: </a:t>
            </a:r>
          </a:p>
          <a:p>
            <a:pPr marR="0" algn="l">
              <a:lnSpc>
                <a:spcPct val="90000"/>
              </a:lnSpc>
            </a:pPr>
            <a:r>
              <a:rPr lang="tr-TR" sz="2800" dirty="0" smtClean="0">
                <a:latin typeface="Arial" charset="0"/>
              </a:rPr>
              <a:t>• Yüzde, dudakta, ağızda.</a:t>
            </a:r>
          </a:p>
          <a:p>
            <a:pPr marR="0" algn="l">
              <a:lnSpc>
                <a:spcPct val="90000"/>
              </a:lnSpc>
            </a:pPr>
            <a:r>
              <a:rPr lang="tr-TR" sz="2800" dirty="0" smtClean="0">
                <a:latin typeface="Arial" charset="0"/>
              </a:rPr>
              <a:t>• Gövdede, sırtta, kalçada, baldır ve</a:t>
            </a:r>
          </a:p>
          <a:p>
            <a:pPr marR="0" algn="l">
              <a:lnSpc>
                <a:spcPct val="90000"/>
              </a:lnSpc>
            </a:pPr>
            <a:r>
              <a:rPr lang="tr-TR" sz="2800" dirty="0" smtClean="0">
                <a:latin typeface="Arial" charset="0"/>
              </a:rPr>
              <a:t>   bacaklarda morluklar</a:t>
            </a:r>
          </a:p>
          <a:p>
            <a:pPr marR="0" algn="l">
              <a:lnSpc>
                <a:spcPct val="90000"/>
              </a:lnSpc>
            </a:pPr>
            <a:r>
              <a:rPr lang="tr-TR" sz="2800" dirty="0" smtClean="0">
                <a:latin typeface="Arial" charset="0"/>
              </a:rPr>
              <a:t>• Değişik seviyelerdeki iyileşme </a:t>
            </a:r>
          </a:p>
          <a:p>
            <a:pPr marR="0" algn="l">
              <a:lnSpc>
                <a:spcPct val="90000"/>
              </a:lnSpc>
            </a:pPr>
            <a:r>
              <a:rPr lang="tr-TR" sz="2800" dirty="0" smtClean="0">
                <a:latin typeface="Arial" charset="0"/>
              </a:rPr>
              <a:t>   belirtilerinde el izi, ısırık izi</a:t>
            </a:r>
          </a:p>
          <a:p>
            <a:pPr marR="0" algn="l">
              <a:lnSpc>
                <a:spcPct val="90000"/>
              </a:lnSpc>
            </a:pPr>
            <a:r>
              <a:rPr lang="tr-TR" sz="2800" dirty="0" smtClean="0">
                <a:latin typeface="Arial" charset="0"/>
              </a:rPr>
              <a:t>• Kemer, elektrik kablosu gibi acı vermek </a:t>
            </a:r>
          </a:p>
          <a:p>
            <a:pPr marR="0" algn="l">
              <a:lnSpc>
                <a:spcPct val="90000"/>
              </a:lnSpc>
            </a:pPr>
            <a:r>
              <a:rPr lang="tr-TR" sz="2800" dirty="0" smtClean="0">
                <a:latin typeface="Arial" charset="0"/>
              </a:rPr>
              <a:t>   için kullanılan nesnelerin izleri </a:t>
            </a:r>
          </a:p>
          <a:p>
            <a:pPr marR="0" algn="l">
              <a:lnSpc>
                <a:spcPct val="90000"/>
              </a:lnSpc>
            </a:pPr>
            <a:r>
              <a:rPr lang="tr-TR" sz="2800" dirty="0" smtClean="0">
                <a:latin typeface="Arial" charset="0"/>
              </a:rPr>
              <a:t>• Tatil, hafta sonu vb. gibi bir durum </a:t>
            </a:r>
          </a:p>
          <a:p>
            <a:pPr marR="0" algn="l">
              <a:lnSpc>
                <a:spcPct val="90000"/>
              </a:lnSpc>
            </a:pPr>
            <a:r>
              <a:rPr lang="tr-TR" sz="2800" dirty="0" smtClean="0">
                <a:latin typeface="Arial" charset="0"/>
              </a:rPr>
              <a:t>   sonrası tekrarlayarak ortaya çıkması.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p:cNvSpPr>
          <p:nvPr>
            <p:ph type="body" idx="4294967295"/>
          </p:nvPr>
        </p:nvSpPr>
        <p:spPr>
          <a:xfrm>
            <a:off x="428596" y="857232"/>
            <a:ext cx="8229600" cy="4983162"/>
          </a:xfrm>
        </p:spPr>
        <p:txBody>
          <a:bodyPr/>
          <a:lstStyle/>
          <a:p>
            <a:pPr>
              <a:buNone/>
            </a:pPr>
            <a:r>
              <a:rPr lang="tr-TR" sz="2800" dirty="0" smtClean="0"/>
              <a:t>Açıklanamayan yanıklar:</a:t>
            </a:r>
          </a:p>
          <a:p>
            <a:pPr>
              <a:buNone/>
            </a:pPr>
            <a:r>
              <a:rPr lang="tr-TR" sz="2800" dirty="0" smtClean="0"/>
              <a:t>• Özellikle ayak tabanlarında, avuç içinde, </a:t>
            </a:r>
          </a:p>
          <a:p>
            <a:pPr>
              <a:buNone/>
            </a:pPr>
            <a:r>
              <a:rPr lang="tr-TR" sz="2800" dirty="0" smtClean="0"/>
              <a:t>   sırtta veya kaba etteki puro ve sigara yanıkları</a:t>
            </a:r>
          </a:p>
          <a:p>
            <a:pPr>
              <a:buNone/>
            </a:pPr>
            <a:r>
              <a:rPr lang="tr-TR" sz="2800" dirty="0" smtClean="0"/>
              <a:t>• Daldırma yanıkları (Eldiven ya da çorap </a:t>
            </a:r>
          </a:p>
          <a:p>
            <a:pPr>
              <a:buNone/>
            </a:pPr>
            <a:r>
              <a:rPr lang="tr-TR" sz="2800" dirty="0" smtClean="0"/>
              <a:t>   tarzında keskin sınırlı yanıklar, çocuğun el </a:t>
            </a:r>
          </a:p>
          <a:p>
            <a:pPr>
              <a:buNone/>
            </a:pPr>
            <a:r>
              <a:rPr lang="tr-TR" sz="2800" dirty="0" smtClean="0"/>
              <a:t>   ve ayaklarının biri tarafından kaynar suya </a:t>
            </a:r>
          </a:p>
          <a:p>
            <a:pPr>
              <a:buNone/>
            </a:pPr>
            <a:r>
              <a:rPr lang="tr-TR" sz="2800" dirty="0" smtClean="0"/>
              <a:t>   daldırılması ile oluşurlar, kaza ile bu tip </a:t>
            </a:r>
          </a:p>
          <a:p>
            <a:pPr>
              <a:buNone/>
            </a:pPr>
            <a:r>
              <a:rPr lang="tr-TR" sz="2800" dirty="0" smtClean="0"/>
              <a:t>    keskin sınırlı yanıklar oluşmaz)</a:t>
            </a:r>
          </a:p>
          <a:p>
            <a:pPr>
              <a:buFont typeface="Wingdings 2" pitchFamily="18" charset="2"/>
              <a:buNone/>
            </a:pPr>
            <a:r>
              <a:rPr lang="tr-TR" sz="2800" dirty="0" smtClean="0"/>
              <a:t>		</a:t>
            </a:r>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body" idx="4294967295"/>
          </p:nvPr>
        </p:nvSpPr>
        <p:spPr>
          <a:xfrm>
            <a:off x="457200" y="285728"/>
            <a:ext cx="8229600" cy="6038872"/>
          </a:xfrm>
        </p:spPr>
        <p:txBody>
          <a:bodyPr/>
          <a:lstStyle/>
          <a:p>
            <a:pPr>
              <a:buNone/>
            </a:pPr>
            <a:r>
              <a:rPr lang="tr-TR" sz="2800" dirty="0" smtClean="0"/>
              <a:t>		Açıklanamayan kırıklar/çıkıklar, kafa </a:t>
            </a:r>
          </a:p>
          <a:p>
            <a:pPr>
              <a:buNone/>
            </a:pPr>
            <a:r>
              <a:rPr lang="tr-TR" sz="2800" dirty="0" smtClean="0"/>
              <a:t>derisinde saç kaybı</a:t>
            </a:r>
          </a:p>
          <a:p>
            <a:pPr>
              <a:buNone/>
            </a:pPr>
            <a:r>
              <a:rPr lang="tr-TR" sz="2800" dirty="0" smtClean="0"/>
              <a:t>• morarma, </a:t>
            </a:r>
          </a:p>
          <a:p>
            <a:pPr>
              <a:buNone/>
            </a:pPr>
            <a:r>
              <a:rPr lang="tr-TR" sz="2800" dirty="0" smtClean="0"/>
              <a:t>• vücudun belli yerlerinde kesikler, </a:t>
            </a:r>
          </a:p>
          <a:p>
            <a:pPr>
              <a:buNone/>
            </a:pPr>
            <a:r>
              <a:rPr lang="tr-TR" sz="2800" dirty="0" smtClean="0"/>
              <a:t>• kırık kemikler, </a:t>
            </a:r>
          </a:p>
          <a:p>
            <a:pPr>
              <a:buNone/>
            </a:pPr>
            <a:r>
              <a:rPr lang="tr-TR" sz="2800" dirty="0" smtClean="0"/>
              <a:t>• iç kanama gibi hemen görülen etkileri </a:t>
            </a:r>
          </a:p>
          <a:p>
            <a:pPr>
              <a:buNone/>
            </a:pPr>
            <a:r>
              <a:rPr lang="tr-TR" sz="2800" dirty="0" smtClean="0"/>
              <a:t>   gibi</a:t>
            </a:r>
          </a:p>
          <a:p>
            <a:pPr>
              <a:buNone/>
            </a:pPr>
            <a:r>
              <a:rPr lang="tr-TR" sz="2800" dirty="0" smtClean="0"/>
              <a:t>• sarsılmış bebek sendromu (körlük, </a:t>
            </a:r>
          </a:p>
          <a:p>
            <a:pPr>
              <a:buNone/>
            </a:pPr>
            <a:r>
              <a:rPr lang="tr-TR" sz="2800" dirty="0" smtClean="0"/>
              <a:t>  öğrenme güçlüğü, zihinsel gerilik, felç gibi), </a:t>
            </a:r>
          </a:p>
          <a:p>
            <a:pPr>
              <a:buNone/>
            </a:pPr>
            <a:r>
              <a:rPr lang="tr-TR" sz="2800" dirty="0" smtClean="0"/>
              <a:t>• zedelenmiş beyin gelişimi, </a:t>
            </a:r>
          </a:p>
          <a:p>
            <a:pPr>
              <a:buNone/>
            </a:pPr>
            <a:r>
              <a:rPr lang="tr-TR" sz="2800" dirty="0" smtClean="0"/>
              <a:t>• ömür boyu zayıf fiziksel sağlık.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p:cNvSpPr>
          <p:nvPr>
            <p:ph type="body" idx="4294967295"/>
          </p:nvPr>
        </p:nvSpPr>
        <p:spPr>
          <a:xfrm>
            <a:off x="457200" y="836613"/>
            <a:ext cx="8229600" cy="5487987"/>
          </a:xfrm>
        </p:spPr>
        <p:txBody>
          <a:bodyPr/>
          <a:lstStyle/>
          <a:p>
            <a:pPr>
              <a:buNone/>
            </a:pPr>
            <a:r>
              <a:rPr lang="tr-TR" dirty="0" smtClean="0"/>
              <a:t>			Davranışsal Göstergeler</a:t>
            </a:r>
          </a:p>
          <a:p>
            <a:pPr>
              <a:buNone/>
            </a:pPr>
            <a:r>
              <a:rPr lang="tr-TR" dirty="0" smtClean="0"/>
              <a:t>• Cezalandırmayı hak ettiği yönündeki tutum</a:t>
            </a:r>
          </a:p>
          <a:p>
            <a:pPr>
              <a:buNone/>
            </a:pPr>
            <a:r>
              <a:rPr lang="tr-TR" dirty="0" smtClean="0"/>
              <a:t>• Yetişkinler ile iletişim kurmaktan sakınma</a:t>
            </a:r>
          </a:p>
          <a:p>
            <a:pPr>
              <a:buNone/>
            </a:pPr>
            <a:r>
              <a:rPr lang="tr-TR" dirty="0" smtClean="0"/>
              <a:t>• Ebeveynden korkma</a:t>
            </a:r>
          </a:p>
          <a:p>
            <a:pPr>
              <a:buNone/>
            </a:pPr>
            <a:r>
              <a:rPr lang="tr-TR" dirty="0" smtClean="0"/>
              <a:t>• Eve gitmekten korkma</a:t>
            </a:r>
          </a:p>
          <a:p>
            <a:pPr>
              <a:buNone/>
            </a:pPr>
            <a:r>
              <a:rPr lang="tr-TR" dirty="0" smtClean="0"/>
              <a:t>• Kendi kendine zarar veren davranışlar</a:t>
            </a:r>
          </a:p>
          <a:p>
            <a:pPr>
              <a:buNone/>
            </a:pPr>
            <a:r>
              <a:rPr lang="tr-TR" dirty="0" smtClean="0"/>
              <a:t>• Aşırı derecede çekingen ya da saldırgan davranışlar</a:t>
            </a:r>
          </a:p>
          <a:p>
            <a:pPr>
              <a:buNone/>
            </a:pPr>
            <a:r>
              <a:rPr lang="tr-TR" dirty="0" smtClean="0"/>
              <a:t>• Fiziksel temastan rahatsız olma</a:t>
            </a:r>
          </a:p>
          <a:p>
            <a:pPr>
              <a:buNone/>
            </a:pPr>
            <a:r>
              <a:rPr lang="tr-TR" dirty="0" smtClean="0"/>
              <a:t>• Ağrı şikayetleri ya da rahatsız hareketler</a:t>
            </a:r>
          </a:p>
          <a:p>
            <a:pPr>
              <a:buNone/>
            </a:pPr>
            <a:r>
              <a:rPr lang="tr-TR" dirty="0" smtClean="0"/>
              <a:t>• İklim şartlarına uygun olmayan ve vücudu saklamak için giyilen giysiler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474</TotalTime>
  <Words>1663</Words>
  <Application>Microsoft Office PowerPoint</Application>
  <PresentationFormat>Ekran Gösterisi (4:3)</PresentationFormat>
  <Paragraphs>389</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Akış</vt:lpstr>
      <vt:lpstr>ÇOCUKTA İHMAL VE İSTİSMAR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OKULDA İSTİSMAR Sorunlar Yapılan Çalışmalar</dc:title>
  <dc:creator>kullanıcı</dc:creator>
  <cp:lastModifiedBy>kullanıcı</cp:lastModifiedBy>
  <cp:revision>44</cp:revision>
  <dcterms:created xsi:type="dcterms:W3CDTF">2013-03-21T11:15:47Z</dcterms:created>
  <dcterms:modified xsi:type="dcterms:W3CDTF">2013-09-12T11:41:57Z</dcterms:modified>
</cp:coreProperties>
</file>