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9" r:id="rId32"/>
    <p:sldId id="288" r:id="rId33"/>
    <p:sldId id="290" r:id="rId34"/>
    <p:sldId id="291" r:id="rId35"/>
    <p:sldId id="283"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C2BCB-ECCF-4EEB-9ACC-AEABCFA74ED5}" type="doc">
      <dgm:prSet loTypeId="urn:microsoft.com/office/officeart/2005/8/layout/orgChart1" loCatId="hierarchy" qsTypeId="urn:microsoft.com/office/officeart/2005/8/quickstyle/simple1" qsCatId="simple" csTypeId="urn:microsoft.com/office/officeart/2005/8/colors/accent2_3" csCatId="accent2" phldr="1"/>
      <dgm:spPr/>
      <dgm:t>
        <a:bodyPr/>
        <a:lstStyle/>
        <a:p>
          <a:endParaRPr lang="tr-TR"/>
        </a:p>
      </dgm:t>
    </dgm:pt>
    <dgm:pt modelId="{3B432D3A-992D-4B36-A9D9-BC52B46016AF}">
      <dgm:prSet phldrT="[Metin]"/>
      <dgm:spPr/>
      <dgm:t>
        <a:bodyPr/>
        <a:lstStyle/>
        <a:p>
          <a:r>
            <a:rPr lang="tr-TR" dirty="0" smtClean="0"/>
            <a:t>ÇOCUK İSTİSMARI</a:t>
          </a:r>
          <a:endParaRPr lang="tr-TR" dirty="0"/>
        </a:p>
      </dgm:t>
    </dgm:pt>
    <dgm:pt modelId="{B1F46FF1-063D-471A-AB01-45D6C8F00A93}" type="parTrans" cxnId="{BA62C1E1-99E8-4C66-86DD-4F0518A27ABC}">
      <dgm:prSet/>
      <dgm:spPr/>
      <dgm:t>
        <a:bodyPr/>
        <a:lstStyle/>
        <a:p>
          <a:endParaRPr lang="tr-TR"/>
        </a:p>
      </dgm:t>
    </dgm:pt>
    <dgm:pt modelId="{F3565C4B-1D3B-4161-8FEA-7F172C3BC6EE}" type="sibTrans" cxnId="{BA62C1E1-99E8-4C66-86DD-4F0518A27ABC}">
      <dgm:prSet/>
      <dgm:spPr/>
      <dgm:t>
        <a:bodyPr/>
        <a:lstStyle/>
        <a:p>
          <a:endParaRPr lang="tr-TR"/>
        </a:p>
      </dgm:t>
    </dgm:pt>
    <dgm:pt modelId="{70F06D74-8AC1-4F91-A047-A93D3053684C}">
      <dgm:prSet phldrT="[Metin]"/>
      <dgm:spPr/>
      <dgm:t>
        <a:bodyPr/>
        <a:lstStyle/>
        <a:p>
          <a:r>
            <a:rPr lang="tr-TR" dirty="0" smtClean="0"/>
            <a:t>Fiziksel İstismar</a:t>
          </a:r>
          <a:endParaRPr lang="tr-TR" dirty="0"/>
        </a:p>
      </dgm:t>
    </dgm:pt>
    <dgm:pt modelId="{202116B7-8B9B-493E-925B-8B5DBDE79EAF}" type="parTrans" cxnId="{C786309C-0D1B-49CA-9846-F33210E2F8D6}">
      <dgm:prSet/>
      <dgm:spPr/>
      <dgm:t>
        <a:bodyPr/>
        <a:lstStyle/>
        <a:p>
          <a:endParaRPr lang="tr-TR"/>
        </a:p>
      </dgm:t>
    </dgm:pt>
    <dgm:pt modelId="{80B29807-0294-4347-AA0C-F05E1D8DC06D}" type="sibTrans" cxnId="{C786309C-0D1B-49CA-9846-F33210E2F8D6}">
      <dgm:prSet/>
      <dgm:spPr/>
      <dgm:t>
        <a:bodyPr/>
        <a:lstStyle/>
        <a:p>
          <a:endParaRPr lang="tr-TR"/>
        </a:p>
      </dgm:t>
    </dgm:pt>
    <dgm:pt modelId="{32C92FDE-4709-415D-A300-6F6D359DFBDD}">
      <dgm:prSet phldrT="[Metin]"/>
      <dgm:spPr/>
      <dgm:t>
        <a:bodyPr/>
        <a:lstStyle/>
        <a:p>
          <a:r>
            <a:rPr lang="tr-TR" dirty="0" smtClean="0"/>
            <a:t>Duygusal İstismar</a:t>
          </a:r>
          <a:endParaRPr lang="tr-TR" dirty="0"/>
        </a:p>
      </dgm:t>
    </dgm:pt>
    <dgm:pt modelId="{AD0A84AF-676B-48A4-A0D9-17373EC85656}" type="parTrans" cxnId="{FC82E199-B5C7-4404-A697-9FB391EA66B4}">
      <dgm:prSet/>
      <dgm:spPr/>
      <dgm:t>
        <a:bodyPr/>
        <a:lstStyle/>
        <a:p>
          <a:endParaRPr lang="tr-TR"/>
        </a:p>
      </dgm:t>
    </dgm:pt>
    <dgm:pt modelId="{347495BF-03D2-47C0-B5A9-5D12C73A5ECD}" type="sibTrans" cxnId="{FC82E199-B5C7-4404-A697-9FB391EA66B4}">
      <dgm:prSet/>
      <dgm:spPr/>
      <dgm:t>
        <a:bodyPr/>
        <a:lstStyle/>
        <a:p>
          <a:endParaRPr lang="tr-TR"/>
        </a:p>
      </dgm:t>
    </dgm:pt>
    <dgm:pt modelId="{DDBCA68A-1B90-45FD-B36D-097C6BAE9DAA}">
      <dgm:prSet phldrT="[Metin]"/>
      <dgm:spPr/>
      <dgm:t>
        <a:bodyPr/>
        <a:lstStyle/>
        <a:p>
          <a:r>
            <a:rPr lang="tr-TR" dirty="0" smtClean="0"/>
            <a:t>Cinsel İstismar</a:t>
          </a:r>
          <a:endParaRPr lang="tr-TR" dirty="0"/>
        </a:p>
      </dgm:t>
    </dgm:pt>
    <dgm:pt modelId="{6E694436-68B8-4054-B59B-1C70C31B6E30}" type="parTrans" cxnId="{C6581241-63E3-4B83-803B-B642257507A8}">
      <dgm:prSet/>
      <dgm:spPr/>
      <dgm:t>
        <a:bodyPr/>
        <a:lstStyle/>
        <a:p>
          <a:endParaRPr lang="tr-TR"/>
        </a:p>
      </dgm:t>
    </dgm:pt>
    <dgm:pt modelId="{744AE18F-4589-4216-84C2-34A13B4EE713}" type="sibTrans" cxnId="{C6581241-63E3-4B83-803B-B642257507A8}">
      <dgm:prSet/>
      <dgm:spPr/>
      <dgm:t>
        <a:bodyPr/>
        <a:lstStyle/>
        <a:p>
          <a:endParaRPr lang="tr-TR"/>
        </a:p>
      </dgm:t>
    </dgm:pt>
    <dgm:pt modelId="{F3173143-075C-4546-B8F3-AFF91723B9C2}" type="pres">
      <dgm:prSet presAssocID="{7A7C2BCB-ECCF-4EEB-9ACC-AEABCFA74ED5}" presName="hierChild1" presStyleCnt="0">
        <dgm:presLayoutVars>
          <dgm:orgChart val="1"/>
          <dgm:chPref val="1"/>
          <dgm:dir/>
          <dgm:animOne val="branch"/>
          <dgm:animLvl val="lvl"/>
          <dgm:resizeHandles/>
        </dgm:presLayoutVars>
      </dgm:prSet>
      <dgm:spPr/>
      <dgm:t>
        <a:bodyPr/>
        <a:lstStyle/>
        <a:p>
          <a:endParaRPr lang="tr-TR"/>
        </a:p>
      </dgm:t>
    </dgm:pt>
    <dgm:pt modelId="{D61056C8-8AA8-4C7D-B6BA-22052798FA6B}" type="pres">
      <dgm:prSet presAssocID="{3B432D3A-992D-4B36-A9D9-BC52B46016AF}" presName="hierRoot1" presStyleCnt="0">
        <dgm:presLayoutVars>
          <dgm:hierBranch val="init"/>
        </dgm:presLayoutVars>
      </dgm:prSet>
      <dgm:spPr/>
    </dgm:pt>
    <dgm:pt modelId="{FF162861-FF30-495F-A10D-C33456AF4138}" type="pres">
      <dgm:prSet presAssocID="{3B432D3A-992D-4B36-A9D9-BC52B46016AF}" presName="rootComposite1" presStyleCnt="0"/>
      <dgm:spPr/>
    </dgm:pt>
    <dgm:pt modelId="{79B4CC74-230B-4F29-9C3D-02148B27C042}" type="pres">
      <dgm:prSet presAssocID="{3B432D3A-992D-4B36-A9D9-BC52B46016AF}" presName="rootText1" presStyleLbl="node0" presStyleIdx="0" presStyleCnt="1">
        <dgm:presLayoutVars>
          <dgm:chPref val="3"/>
        </dgm:presLayoutVars>
      </dgm:prSet>
      <dgm:spPr/>
      <dgm:t>
        <a:bodyPr/>
        <a:lstStyle/>
        <a:p>
          <a:endParaRPr lang="tr-TR"/>
        </a:p>
      </dgm:t>
    </dgm:pt>
    <dgm:pt modelId="{EBCF9EDA-99AB-4EC7-8D33-25508788A494}" type="pres">
      <dgm:prSet presAssocID="{3B432D3A-992D-4B36-A9D9-BC52B46016AF}" presName="rootConnector1" presStyleLbl="node1" presStyleIdx="0" presStyleCnt="0"/>
      <dgm:spPr/>
      <dgm:t>
        <a:bodyPr/>
        <a:lstStyle/>
        <a:p>
          <a:endParaRPr lang="tr-TR"/>
        </a:p>
      </dgm:t>
    </dgm:pt>
    <dgm:pt modelId="{5F47A4BC-7B02-451A-8362-6FB34879A88D}" type="pres">
      <dgm:prSet presAssocID="{3B432D3A-992D-4B36-A9D9-BC52B46016AF}" presName="hierChild2" presStyleCnt="0"/>
      <dgm:spPr/>
    </dgm:pt>
    <dgm:pt modelId="{0C02A27B-2A12-49AA-B148-1B9209D92037}" type="pres">
      <dgm:prSet presAssocID="{202116B7-8B9B-493E-925B-8B5DBDE79EAF}" presName="Name37" presStyleLbl="parChTrans1D2" presStyleIdx="0" presStyleCnt="3"/>
      <dgm:spPr/>
      <dgm:t>
        <a:bodyPr/>
        <a:lstStyle/>
        <a:p>
          <a:endParaRPr lang="tr-TR"/>
        </a:p>
      </dgm:t>
    </dgm:pt>
    <dgm:pt modelId="{D43E0060-D24D-4732-9D70-23A17E31FD12}" type="pres">
      <dgm:prSet presAssocID="{70F06D74-8AC1-4F91-A047-A93D3053684C}" presName="hierRoot2" presStyleCnt="0">
        <dgm:presLayoutVars>
          <dgm:hierBranch val="init"/>
        </dgm:presLayoutVars>
      </dgm:prSet>
      <dgm:spPr/>
    </dgm:pt>
    <dgm:pt modelId="{311FAD17-08FA-4382-BEA7-D749BAE94A6D}" type="pres">
      <dgm:prSet presAssocID="{70F06D74-8AC1-4F91-A047-A93D3053684C}" presName="rootComposite" presStyleCnt="0"/>
      <dgm:spPr/>
    </dgm:pt>
    <dgm:pt modelId="{80061F9F-060E-4ECE-9A17-4CC80C1FD87F}" type="pres">
      <dgm:prSet presAssocID="{70F06D74-8AC1-4F91-A047-A93D3053684C}" presName="rootText" presStyleLbl="node2" presStyleIdx="0" presStyleCnt="3">
        <dgm:presLayoutVars>
          <dgm:chPref val="3"/>
        </dgm:presLayoutVars>
      </dgm:prSet>
      <dgm:spPr/>
      <dgm:t>
        <a:bodyPr/>
        <a:lstStyle/>
        <a:p>
          <a:endParaRPr lang="tr-TR"/>
        </a:p>
      </dgm:t>
    </dgm:pt>
    <dgm:pt modelId="{A6A78E0D-4A2C-44EB-B1A5-F04F4C66C6E1}" type="pres">
      <dgm:prSet presAssocID="{70F06D74-8AC1-4F91-A047-A93D3053684C}" presName="rootConnector" presStyleLbl="node2" presStyleIdx="0" presStyleCnt="3"/>
      <dgm:spPr/>
      <dgm:t>
        <a:bodyPr/>
        <a:lstStyle/>
        <a:p>
          <a:endParaRPr lang="tr-TR"/>
        </a:p>
      </dgm:t>
    </dgm:pt>
    <dgm:pt modelId="{5FCC872E-CFE3-42F8-8CDD-36504B032B67}" type="pres">
      <dgm:prSet presAssocID="{70F06D74-8AC1-4F91-A047-A93D3053684C}" presName="hierChild4" presStyleCnt="0"/>
      <dgm:spPr/>
    </dgm:pt>
    <dgm:pt modelId="{513E6A6D-99D4-41BA-8C16-04F156427221}" type="pres">
      <dgm:prSet presAssocID="{70F06D74-8AC1-4F91-A047-A93D3053684C}" presName="hierChild5" presStyleCnt="0"/>
      <dgm:spPr/>
    </dgm:pt>
    <dgm:pt modelId="{BB4F7B50-D114-4EB4-A975-7BC08E33A22E}" type="pres">
      <dgm:prSet presAssocID="{AD0A84AF-676B-48A4-A0D9-17373EC85656}" presName="Name37" presStyleLbl="parChTrans1D2" presStyleIdx="1" presStyleCnt="3"/>
      <dgm:spPr/>
      <dgm:t>
        <a:bodyPr/>
        <a:lstStyle/>
        <a:p>
          <a:endParaRPr lang="tr-TR"/>
        </a:p>
      </dgm:t>
    </dgm:pt>
    <dgm:pt modelId="{35B5B095-0AC6-4CC7-94FB-3422244FBE88}" type="pres">
      <dgm:prSet presAssocID="{32C92FDE-4709-415D-A300-6F6D359DFBDD}" presName="hierRoot2" presStyleCnt="0">
        <dgm:presLayoutVars>
          <dgm:hierBranch val="init"/>
        </dgm:presLayoutVars>
      </dgm:prSet>
      <dgm:spPr/>
    </dgm:pt>
    <dgm:pt modelId="{0E8C57F0-0AFD-44A2-8E4F-FEE9F1725979}" type="pres">
      <dgm:prSet presAssocID="{32C92FDE-4709-415D-A300-6F6D359DFBDD}" presName="rootComposite" presStyleCnt="0"/>
      <dgm:spPr/>
    </dgm:pt>
    <dgm:pt modelId="{A4435A6F-3060-4328-A515-CE0B5E707AFE}" type="pres">
      <dgm:prSet presAssocID="{32C92FDE-4709-415D-A300-6F6D359DFBDD}" presName="rootText" presStyleLbl="node2" presStyleIdx="1" presStyleCnt="3">
        <dgm:presLayoutVars>
          <dgm:chPref val="3"/>
        </dgm:presLayoutVars>
      </dgm:prSet>
      <dgm:spPr/>
      <dgm:t>
        <a:bodyPr/>
        <a:lstStyle/>
        <a:p>
          <a:endParaRPr lang="tr-TR"/>
        </a:p>
      </dgm:t>
    </dgm:pt>
    <dgm:pt modelId="{887F552D-2296-4097-AA22-C97E40A18643}" type="pres">
      <dgm:prSet presAssocID="{32C92FDE-4709-415D-A300-6F6D359DFBDD}" presName="rootConnector" presStyleLbl="node2" presStyleIdx="1" presStyleCnt="3"/>
      <dgm:spPr/>
      <dgm:t>
        <a:bodyPr/>
        <a:lstStyle/>
        <a:p>
          <a:endParaRPr lang="tr-TR"/>
        </a:p>
      </dgm:t>
    </dgm:pt>
    <dgm:pt modelId="{D588DB54-F269-4FFA-A4C7-F92BD6A48DB4}" type="pres">
      <dgm:prSet presAssocID="{32C92FDE-4709-415D-A300-6F6D359DFBDD}" presName="hierChild4" presStyleCnt="0"/>
      <dgm:spPr/>
    </dgm:pt>
    <dgm:pt modelId="{06DDB601-0CAF-4012-8CD3-927C6CC3F986}" type="pres">
      <dgm:prSet presAssocID="{32C92FDE-4709-415D-A300-6F6D359DFBDD}" presName="hierChild5" presStyleCnt="0"/>
      <dgm:spPr/>
    </dgm:pt>
    <dgm:pt modelId="{2E0D20F1-B3E4-4803-9309-B7E3B1209B7C}" type="pres">
      <dgm:prSet presAssocID="{6E694436-68B8-4054-B59B-1C70C31B6E30}" presName="Name37" presStyleLbl="parChTrans1D2" presStyleIdx="2" presStyleCnt="3"/>
      <dgm:spPr/>
      <dgm:t>
        <a:bodyPr/>
        <a:lstStyle/>
        <a:p>
          <a:endParaRPr lang="tr-TR"/>
        </a:p>
      </dgm:t>
    </dgm:pt>
    <dgm:pt modelId="{87364FF1-69A4-4DA2-9A40-C17B9BFE5211}" type="pres">
      <dgm:prSet presAssocID="{DDBCA68A-1B90-45FD-B36D-097C6BAE9DAA}" presName="hierRoot2" presStyleCnt="0">
        <dgm:presLayoutVars>
          <dgm:hierBranch val="init"/>
        </dgm:presLayoutVars>
      </dgm:prSet>
      <dgm:spPr/>
    </dgm:pt>
    <dgm:pt modelId="{AB28FCF7-758A-4EF0-B58C-F3F273D4F018}" type="pres">
      <dgm:prSet presAssocID="{DDBCA68A-1B90-45FD-B36D-097C6BAE9DAA}" presName="rootComposite" presStyleCnt="0"/>
      <dgm:spPr/>
    </dgm:pt>
    <dgm:pt modelId="{038350DE-8397-4442-AE68-C5231E85D3C5}" type="pres">
      <dgm:prSet presAssocID="{DDBCA68A-1B90-45FD-B36D-097C6BAE9DAA}" presName="rootText" presStyleLbl="node2" presStyleIdx="2" presStyleCnt="3">
        <dgm:presLayoutVars>
          <dgm:chPref val="3"/>
        </dgm:presLayoutVars>
      </dgm:prSet>
      <dgm:spPr/>
      <dgm:t>
        <a:bodyPr/>
        <a:lstStyle/>
        <a:p>
          <a:endParaRPr lang="tr-TR"/>
        </a:p>
      </dgm:t>
    </dgm:pt>
    <dgm:pt modelId="{243852E4-0D47-4670-89AE-32E48712F260}" type="pres">
      <dgm:prSet presAssocID="{DDBCA68A-1B90-45FD-B36D-097C6BAE9DAA}" presName="rootConnector" presStyleLbl="node2" presStyleIdx="2" presStyleCnt="3"/>
      <dgm:spPr/>
      <dgm:t>
        <a:bodyPr/>
        <a:lstStyle/>
        <a:p>
          <a:endParaRPr lang="tr-TR"/>
        </a:p>
      </dgm:t>
    </dgm:pt>
    <dgm:pt modelId="{C776F826-08E2-43DB-8007-341ED909E6BE}" type="pres">
      <dgm:prSet presAssocID="{DDBCA68A-1B90-45FD-B36D-097C6BAE9DAA}" presName="hierChild4" presStyleCnt="0"/>
      <dgm:spPr/>
    </dgm:pt>
    <dgm:pt modelId="{FCCA1C9C-375C-47F3-A17A-71791B194177}" type="pres">
      <dgm:prSet presAssocID="{DDBCA68A-1B90-45FD-B36D-097C6BAE9DAA}" presName="hierChild5" presStyleCnt="0"/>
      <dgm:spPr/>
    </dgm:pt>
    <dgm:pt modelId="{C2DE0C78-0BA2-48AE-AD3C-E2898123A3DE}" type="pres">
      <dgm:prSet presAssocID="{3B432D3A-992D-4B36-A9D9-BC52B46016AF}" presName="hierChild3" presStyleCnt="0"/>
      <dgm:spPr/>
    </dgm:pt>
  </dgm:ptLst>
  <dgm:cxnLst>
    <dgm:cxn modelId="{3A85F458-20E2-4BE8-812B-0BABFDFBEB26}" type="presOf" srcId="{32C92FDE-4709-415D-A300-6F6D359DFBDD}" destId="{887F552D-2296-4097-AA22-C97E40A18643}" srcOrd="1" destOrd="0" presId="urn:microsoft.com/office/officeart/2005/8/layout/orgChart1"/>
    <dgm:cxn modelId="{BC1D53D3-1E6D-43AA-934A-62E7F0301F9F}" type="presOf" srcId="{3B432D3A-992D-4B36-A9D9-BC52B46016AF}" destId="{EBCF9EDA-99AB-4EC7-8D33-25508788A494}" srcOrd="1" destOrd="0" presId="urn:microsoft.com/office/officeart/2005/8/layout/orgChart1"/>
    <dgm:cxn modelId="{50E467BF-EBD4-48C0-BDB3-7B62ABC7D9ED}" type="presOf" srcId="{7A7C2BCB-ECCF-4EEB-9ACC-AEABCFA74ED5}" destId="{F3173143-075C-4546-B8F3-AFF91723B9C2}" srcOrd="0" destOrd="0" presId="urn:microsoft.com/office/officeart/2005/8/layout/orgChart1"/>
    <dgm:cxn modelId="{60DAEAC1-63D6-4635-9954-4EB103FFBCE5}" type="presOf" srcId="{AD0A84AF-676B-48A4-A0D9-17373EC85656}" destId="{BB4F7B50-D114-4EB4-A975-7BC08E33A22E}" srcOrd="0" destOrd="0" presId="urn:microsoft.com/office/officeart/2005/8/layout/orgChart1"/>
    <dgm:cxn modelId="{41759390-F7AD-426A-A740-4B046837B4C2}" type="presOf" srcId="{3B432D3A-992D-4B36-A9D9-BC52B46016AF}" destId="{79B4CC74-230B-4F29-9C3D-02148B27C042}" srcOrd="0" destOrd="0" presId="urn:microsoft.com/office/officeart/2005/8/layout/orgChart1"/>
    <dgm:cxn modelId="{BA62C1E1-99E8-4C66-86DD-4F0518A27ABC}" srcId="{7A7C2BCB-ECCF-4EEB-9ACC-AEABCFA74ED5}" destId="{3B432D3A-992D-4B36-A9D9-BC52B46016AF}" srcOrd="0" destOrd="0" parTransId="{B1F46FF1-063D-471A-AB01-45D6C8F00A93}" sibTransId="{F3565C4B-1D3B-4161-8FEA-7F172C3BC6EE}"/>
    <dgm:cxn modelId="{6C545090-9668-415D-A352-5D31E08D7B96}" type="presOf" srcId="{70F06D74-8AC1-4F91-A047-A93D3053684C}" destId="{A6A78E0D-4A2C-44EB-B1A5-F04F4C66C6E1}" srcOrd="1" destOrd="0" presId="urn:microsoft.com/office/officeart/2005/8/layout/orgChart1"/>
    <dgm:cxn modelId="{36DB4B21-6AC7-4BEC-9469-979CB9A996D1}" type="presOf" srcId="{6E694436-68B8-4054-B59B-1C70C31B6E30}" destId="{2E0D20F1-B3E4-4803-9309-B7E3B1209B7C}" srcOrd="0" destOrd="0" presId="urn:microsoft.com/office/officeart/2005/8/layout/orgChart1"/>
    <dgm:cxn modelId="{C6581241-63E3-4B83-803B-B642257507A8}" srcId="{3B432D3A-992D-4B36-A9D9-BC52B46016AF}" destId="{DDBCA68A-1B90-45FD-B36D-097C6BAE9DAA}" srcOrd="2" destOrd="0" parTransId="{6E694436-68B8-4054-B59B-1C70C31B6E30}" sibTransId="{744AE18F-4589-4216-84C2-34A13B4EE713}"/>
    <dgm:cxn modelId="{C786309C-0D1B-49CA-9846-F33210E2F8D6}" srcId="{3B432D3A-992D-4B36-A9D9-BC52B46016AF}" destId="{70F06D74-8AC1-4F91-A047-A93D3053684C}" srcOrd="0" destOrd="0" parTransId="{202116B7-8B9B-493E-925B-8B5DBDE79EAF}" sibTransId="{80B29807-0294-4347-AA0C-F05E1D8DC06D}"/>
    <dgm:cxn modelId="{C77399F3-EA10-488E-80B6-D13A45AD0108}" type="presOf" srcId="{DDBCA68A-1B90-45FD-B36D-097C6BAE9DAA}" destId="{038350DE-8397-4442-AE68-C5231E85D3C5}" srcOrd="0" destOrd="0" presId="urn:microsoft.com/office/officeart/2005/8/layout/orgChart1"/>
    <dgm:cxn modelId="{BBB8A92C-BBD6-4A05-9709-A04DAF3065C1}" type="presOf" srcId="{32C92FDE-4709-415D-A300-6F6D359DFBDD}" destId="{A4435A6F-3060-4328-A515-CE0B5E707AFE}" srcOrd="0" destOrd="0" presId="urn:microsoft.com/office/officeart/2005/8/layout/orgChart1"/>
    <dgm:cxn modelId="{419FC63F-BABE-4D86-84C5-B2DCF7C5C023}" type="presOf" srcId="{202116B7-8B9B-493E-925B-8B5DBDE79EAF}" destId="{0C02A27B-2A12-49AA-B148-1B9209D92037}" srcOrd="0" destOrd="0" presId="urn:microsoft.com/office/officeart/2005/8/layout/orgChart1"/>
    <dgm:cxn modelId="{FC82E199-B5C7-4404-A697-9FB391EA66B4}" srcId="{3B432D3A-992D-4B36-A9D9-BC52B46016AF}" destId="{32C92FDE-4709-415D-A300-6F6D359DFBDD}" srcOrd="1" destOrd="0" parTransId="{AD0A84AF-676B-48A4-A0D9-17373EC85656}" sibTransId="{347495BF-03D2-47C0-B5A9-5D12C73A5ECD}"/>
    <dgm:cxn modelId="{3CEBDACC-0298-48A2-8A45-0EA1E64DA567}" type="presOf" srcId="{DDBCA68A-1B90-45FD-B36D-097C6BAE9DAA}" destId="{243852E4-0D47-4670-89AE-32E48712F260}" srcOrd="1" destOrd="0" presId="urn:microsoft.com/office/officeart/2005/8/layout/orgChart1"/>
    <dgm:cxn modelId="{ECA2770E-11CA-41AB-8F36-1FAE24E46955}" type="presOf" srcId="{70F06D74-8AC1-4F91-A047-A93D3053684C}" destId="{80061F9F-060E-4ECE-9A17-4CC80C1FD87F}" srcOrd="0" destOrd="0" presId="urn:microsoft.com/office/officeart/2005/8/layout/orgChart1"/>
    <dgm:cxn modelId="{87035BCB-16F8-4640-BBA6-BD5AA1397C11}" type="presParOf" srcId="{F3173143-075C-4546-B8F3-AFF91723B9C2}" destId="{D61056C8-8AA8-4C7D-B6BA-22052798FA6B}" srcOrd="0" destOrd="0" presId="urn:microsoft.com/office/officeart/2005/8/layout/orgChart1"/>
    <dgm:cxn modelId="{999786E8-7B0C-4937-9656-E46DEE134EC0}" type="presParOf" srcId="{D61056C8-8AA8-4C7D-B6BA-22052798FA6B}" destId="{FF162861-FF30-495F-A10D-C33456AF4138}" srcOrd="0" destOrd="0" presId="urn:microsoft.com/office/officeart/2005/8/layout/orgChart1"/>
    <dgm:cxn modelId="{775A15F6-6A4B-4004-B53D-60110B530A0D}" type="presParOf" srcId="{FF162861-FF30-495F-A10D-C33456AF4138}" destId="{79B4CC74-230B-4F29-9C3D-02148B27C042}" srcOrd="0" destOrd="0" presId="urn:microsoft.com/office/officeart/2005/8/layout/orgChart1"/>
    <dgm:cxn modelId="{E9721C49-1415-4FBD-8C32-0B078CDB5FAE}" type="presParOf" srcId="{FF162861-FF30-495F-A10D-C33456AF4138}" destId="{EBCF9EDA-99AB-4EC7-8D33-25508788A494}" srcOrd="1" destOrd="0" presId="urn:microsoft.com/office/officeart/2005/8/layout/orgChart1"/>
    <dgm:cxn modelId="{6B966E8E-11D8-415C-A5A7-1B9D82EE8052}" type="presParOf" srcId="{D61056C8-8AA8-4C7D-B6BA-22052798FA6B}" destId="{5F47A4BC-7B02-451A-8362-6FB34879A88D}" srcOrd="1" destOrd="0" presId="urn:microsoft.com/office/officeart/2005/8/layout/orgChart1"/>
    <dgm:cxn modelId="{380E0BD2-98BC-42DA-A383-026BC07AB0BB}" type="presParOf" srcId="{5F47A4BC-7B02-451A-8362-6FB34879A88D}" destId="{0C02A27B-2A12-49AA-B148-1B9209D92037}" srcOrd="0" destOrd="0" presId="urn:microsoft.com/office/officeart/2005/8/layout/orgChart1"/>
    <dgm:cxn modelId="{4677D7B8-DABF-4F4A-A39E-BE37AC16C708}" type="presParOf" srcId="{5F47A4BC-7B02-451A-8362-6FB34879A88D}" destId="{D43E0060-D24D-4732-9D70-23A17E31FD12}" srcOrd="1" destOrd="0" presId="urn:microsoft.com/office/officeart/2005/8/layout/orgChart1"/>
    <dgm:cxn modelId="{E5D2A57A-2389-4EAB-A4C8-AAA2C11B39B7}" type="presParOf" srcId="{D43E0060-D24D-4732-9D70-23A17E31FD12}" destId="{311FAD17-08FA-4382-BEA7-D749BAE94A6D}" srcOrd="0" destOrd="0" presId="urn:microsoft.com/office/officeart/2005/8/layout/orgChart1"/>
    <dgm:cxn modelId="{B43A7046-B67B-48DC-AA01-2BD3024CD14D}" type="presParOf" srcId="{311FAD17-08FA-4382-BEA7-D749BAE94A6D}" destId="{80061F9F-060E-4ECE-9A17-4CC80C1FD87F}" srcOrd="0" destOrd="0" presId="urn:microsoft.com/office/officeart/2005/8/layout/orgChart1"/>
    <dgm:cxn modelId="{5EDEC19C-1481-42F8-B7B8-BADF45143125}" type="presParOf" srcId="{311FAD17-08FA-4382-BEA7-D749BAE94A6D}" destId="{A6A78E0D-4A2C-44EB-B1A5-F04F4C66C6E1}" srcOrd="1" destOrd="0" presId="urn:microsoft.com/office/officeart/2005/8/layout/orgChart1"/>
    <dgm:cxn modelId="{2C08E3D2-C668-42AB-AF44-79B405CFD7C5}" type="presParOf" srcId="{D43E0060-D24D-4732-9D70-23A17E31FD12}" destId="{5FCC872E-CFE3-42F8-8CDD-36504B032B67}" srcOrd="1" destOrd="0" presId="urn:microsoft.com/office/officeart/2005/8/layout/orgChart1"/>
    <dgm:cxn modelId="{D7179090-7527-4376-8C10-138009580A37}" type="presParOf" srcId="{D43E0060-D24D-4732-9D70-23A17E31FD12}" destId="{513E6A6D-99D4-41BA-8C16-04F156427221}" srcOrd="2" destOrd="0" presId="urn:microsoft.com/office/officeart/2005/8/layout/orgChart1"/>
    <dgm:cxn modelId="{924A2BD0-9584-4B67-92EA-2DD1610A9FCA}" type="presParOf" srcId="{5F47A4BC-7B02-451A-8362-6FB34879A88D}" destId="{BB4F7B50-D114-4EB4-A975-7BC08E33A22E}" srcOrd="2" destOrd="0" presId="urn:microsoft.com/office/officeart/2005/8/layout/orgChart1"/>
    <dgm:cxn modelId="{FE24952C-2807-4791-ACA6-6C12ED63ACBC}" type="presParOf" srcId="{5F47A4BC-7B02-451A-8362-6FB34879A88D}" destId="{35B5B095-0AC6-4CC7-94FB-3422244FBE88}" srcOrd="3" destOrd="0" presId="urn:microsoft.com/office/officeart/2005/8/layout/orgChart1"/>
    <dgm:cxn modelId="{556297AF-E4F3-483F-BB9C-3BEF2B4ED233}" type="presParOf" srcId="{35B5B095-0AC6-4CC7-94FB-3422244FBE88}" destId="{0E8C57F0-0AFD-44A2-8E4F-FEE9F1725979}" srcOrd="0" destOrd="0" presId="urn:microsoft.com/office/officeart/2005/8/layout/orgChart1"/>
    <dgm:cxn modelId="{8383A42C-CAF2-4FF3-91B2-54143938701B}" type="presParOf" srcId="{0E8C57F0-0AFD-44A2-8E4F-FEE9F1725979}" destId="{A4435A6F-3060-4328-A515-CE0B5E707AFE}" srcOrd="0" destOrd="0" presId="urn:microsoft.com/office/officeart/2005/8/layout/orgChart1"/>
    <dgm:cxn modelId="{15B99049-F8A6-4DAF-B7DE-DCF651B56F98}" type="presParOf" srcId="{0E8C57F0-0AFD-44A2-8E4F-FEE9F1725979}" destId="{887F552D-2296-4097-AA22-C97E40A18643}" srcOrd="1" destOrd="0" presId="urn:microsoft.com/office/officeart/2005/8/layout/orgChart1"/>
    <dgm:cxn modelId="{2494248B-FCE8-42D9-9ACA-07D8195A9FB6}" type="presParOf" srcId="{35B5B095-0AC6-4CC7-94FB-3422244FBE88}" destId="{D588DB54-F269-4FFA-A4C7-F92BD6A48DB4}" srcOrd="1" destOrd="0" presId="urn:microsoft.com/office/officeart/2005/8/layout/orgChart1"/>
    <dgm:cxn modelId="{30F47C99-1DB0-4019-BA68-07C9E151FF9A}" type="presParOf" srcId="{35B5B095-0AC6-4CC7-94FB-3422244FBE88}" destId="{06DDB601-0CAF-4012-8CD3-927C6CC3F986}" srcOrd="2" destOrd="0" presId="urn:microsoft.com/office/officeart/2005/8/layout/orgChart1"/>
    <dgm:cxn modelId="{6E806C74-F404-455F-B1D3-7253AACA39E2}" type="presParOf" srcId="{5F47A4BC-7B02-451A-8362-6FB34879A88D}" destId="{2E0D20F1-B3E4-4803-9309-B7E3B1209B7C}" srcOrd="4" destOrd="0" presId="urn:microsoft.com/office/officeart/2005/8/layout/orgChart1"/>
    <dgm:cxn modelId="{F38848CF-565D-44F5-8C58-2CE452BC3873}" type="presParOf" srcId="{5F47A4BC-7B02-451A-8362-6FB34879A88D}" destId="{87364FF1-69A4-4DA2-9A40-C17B9BFE5211}" srcOrd="5" destOrd="0" presId="urn:microsoft.com/office/officeart/2005/8/layout/orgChart1"/>
    <dgm:cxn modelId="{D768F292-934F-40C2-84BC-B84718FD832B}" type="presParOf" srcId="{87364FF1-69A4-4DA2-9A40-C17B9BFE5211}" destId="{AB28FCF7-758A-4EF0-B58C-F3F273D4F018}" srcOrd="0" destOrd="0" presId="urn:microsoft.com/office/officeart/2005/8/layout/orgChart1"/>
    <dgm:cxn modelId="{1C11DF92-9F7C-4D61-B8F7-C38380E55C42}" type="presParOf" srcId="{AB28FCF7-758A-4EF0-B58C-F3F273D4F018}" destId="{038350DE-8397-4442-AE68-C5231E85D3C5}" srcOrd="0" destOrd="0" presId="urn:microsoft.com/office/officeart/2005/8/layout/orgChart1"/>
    <dgm:cxn modelId="{E15E98FB-9DAA-48D9-A533-0EAE4E1DDFFD}" type="presParOf" srcId="{AB28FCF7-758A-4EF0-B58C-F3F273D4F018}" destId="{243852E4-0D47-4670-89AE-32E48712F260}" srcOrd="1" destOrd="0" presId="urn:microsoft.com/office/officeart/2005/8/layout/orgChart1"/>
    <dgm:cxn modelId="{4A2D50D1-C6A2-4FDA-A097-5E68A5A587A3}" type="presParOf" srcId="{87364FF1-69A4-4DA2-9A40-C17B9BFE5211}" destId="{C776F826-08E2-43DB-8007-341ED909E6BE}" srcOrd="1" destOrd="0" presId="urn:microsoft.com/office/officeart/2005/8/layout/orgChart1"/>
    <dgm:cxn modelId="{17BBFECA-A3AF-4836-AB96-167796C04991}" type="presParOf" srcId="{87364FF1-69A4-4DA2-9A40-C17B9BFE5211}" destId="{FCCA1C9C-375C-47F3-A17A-71791B194177}" srcOrd="2" destOrd="0" presId="urn:microsoft.com/office/officeart/2005/8/layout/orgChart1"/>
    <dgm:cxn modelId="{A5C2B7BC-327F-469E-9D6E-7611B9BDF2A4}" type="presParOf" srcId="{D61056C8-8AA8-4C7D-B6BA-22052798FA6B}" destId="{C2DE0C78-0BA2-48AE-AD3C-E2898123A3D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862370-9DF3-474C-A76F-9C4DC7448126}"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tr-TR"/>
        </a:p>
      </dgm:t>
    </dgm:pt>
    <dgm:pt modelId="{6B170EEF-145D-45A2-9166-FF2EC06A2ED1}">
      <dgm:prSet phldrT="[Metin]"/>
      <dgm:spPr/>
      <dgm:t>
        <a:bodyPr/>
        <a:lstStyle/>
        <a:p>
          <a:r>
            <a:rPr lang="tr-TR" dirty="0" smtClean="0"/>
            <a:t>ÇOCUK İHMALİ</a:t>
          </a:r>
          <a:endParaRPr lang="tr-TR" dirty="0"/>
        </a:p>
      </dgm:t>
    </dgm:pt>
    <dgm:pt modelId="{C9C30F48-BD2B-4A77-833E-81AD7394C246}" type="parTrans" cxnId="{65A81E48-1687-42F8-B94A-0C830C2BECBD}">
      <dgm:prSet/>
      <dgm:spPr/>
      <dgm:t>
        <a:bodyPr/>
        <a:lstStyle/>
        <a:p>
          <a:endParaRPr lang="tr-TR"/>
        </a:p>
      </dgm:t>
    </dgm:pt>
    <dgm:pt modelId="{2DC5BA48-9C6F-4331-B880-52B1D25EE634}" type="sibTrans" cxnId="{65A81E48-1687-42F8-B94A-0C830C2BECBD}">
      <dgm:prSet/>
      <dgm:spPr/>
      <dgm:t>
        <a:bodyPr/>
        <a:lstStyle/>
        <a:p>
          <a:endParaRPr lang="tr-TR"/>
        </a:p>
      </dgm:t>
    </dgm:pt>
    <dgm:pt modelId="{8D6A8AD4-F376-422F-B686-1B8097A90C35}">
      <dgm:prSet phldrT="[Metin]"/>
      <dgm:spPr/>
      <dgm:t>
        <a:bodyPr/>
        <a:lstStyle/>
        <a:p>
          <a:r>
            <a:rPr lang="tr-TR" dirty="0" smtClean="0"/>
            <a:t>Fiziksel İhmal</a:t>
          </a:r>
          <a:endParaRPr lang="tr-TR" dirty="0"/>
        </a:p>
      </dgm:t>
    </dgm:pt>
    <dgm:pt modelId="{6ED6E262-4294-4477-B1E5-2946A35F1378}" type="parTrans" cxnId="{D79F0E62-9843-479C-BB9A-72520287759A}">
      <dgm:prSet/>
      <dgm:spPr/>
      <dgm:t>
        <a:bodyPr/>
        <a:lstStyle/>
        <a:p>
          <a:endParaRPr lang="tr-TR"/>
        </a:p>
      </dgm:t>
    </dgm:pt>
    <dgm:pt modelId="{CF745C85-B24C-4DE7-96E8-71A3501A2EAF}" type="sibTrans" cxnId="{D79F0E62-9843-479C-BB9A-72520287759A}">
      <dgm:prSet/>
      <dgm:spPr/>
      <dgm:t>
        <a:bodyPr/>
        <a:lstStyle/>
        <a:p>
          <a:endParaRPr lang="tr-TR"/>
        </a:p>
      </dgm:t>
    </dgm:pt>
    <dgm:pt modelId="{179A110B-6D97-4280-81EC-29F450609B10}">
      <dgm:prSet phldrT="[Metin]"/>
      <dgm:spPr/>
      <dgm:t>
        <a:bodyPr/>
        <a:lstStyle/>
        <a:p>
          <a:r>
            <a:rPr lang="tr-TR" dirty="0" smtClean="0"/>
            <a:t>Duygusal İhmal</a:t>
          </a:r>
          <a:endParaRPr lang="tr-TR" dirty="0"/>
        </a:p>
      </dgm:t>
    </dgm:pt>
    <dgm:pt modelId="{D497E272-6B7D-4958-B4E3-4C5091943AC5}" type="parTrans" cxnId="{A8201005-AA6B-4217-8EA1-812C4542896B}">
      <dgm:prSet/>
      <dgm:spPr/>
      <dgm:t>
        <a:bodyPr/>
        <a:lstStyle/>
        <a:p>
          <a:endParaRPr lang="tr-TR"/>
        </a:p>
      </dgm:t>
    </dgm:pt>
    <dgm:pt modelId="{B7E0A304-4A39-4C83-931E-8A5F127F0439}" type="sibTrans" cxnId="{A8201005-AA6B-4217-8EA1-812C4542896B}">
      <dgm:prSet/>
      <dgm:spPr/>
      <dgm:t>
        <a:bodyPr/>
        <a:lstStyle/>
        <a:p>
          <a:endParaRPr lang="tr-TR"/>
        </a:p>
      </dgm:t>
    </dgm:pt>
    <dgm:pt modelId="{366B7F80-8DAC-4F2F-9EC3-C1AA05974483}" type="pres">
      <dgm:prSet presAssocID="{56862370-9DF3-474C-A76F-9C4DC7448126}" presName="hierChild1" presStyleCnt="0">
        <dgm:presLayoutVars>
          <dgm:orgChart val="1"/>
          <dgm:chPref val="1"/>
          <dgm:dir/>
          <dgm:animOne val="branch"/>
          <dgm:animLvl val="lvl"/>
          <dgm:resizeHandles/>
        </dgm:presLayoutVars>
      </dgm:prSet>
      <dgm:spPr/>
      <dgm:t>
        <a:bodyPr/>
        <a:lstStyle/>
        <a:p>
          <a:endParaRPr lang="tr-TR"/>
        </a:p>
      </dgm:t>
    </dgm:pt>
    <dgm:pt modelId="{AC9897D0-3774-4DB5-9EAF-B153C24627E7}" type="pres">
      <dgm:prSet presAssocID="{6B170EEF-145D-45A2-9166-FF2EC06A2ED1}" presName="hierRoot1" presStyleCnt="0">
        <dgm:presLayoutVars>
          <dgm:hierBranch val="init"/>
        </dgm:presLayoutVars>
      </dgm:prSet>
      <dgm:spPr/>
    </dgm:pt>
    <dgm:pt modelId="{141FDD18-E746-4EAC-AFE5-FC93517B2EAA}" type="pres">
      <dgm:prSet presAssocID="{6B170EEF-145D-45A2-9166-FF2EC06A2ED1}" presName="rootComposite1" presStyleCnt="0"/>
      <dgm:spPr/>
    </dgm:pt>
    <dgm:pt modelId="{2D5DD23F-9CE7-4AED-9408-AC2B6A37037E}" type="pres">
      <dgm:prSet presAssocID="{6B170EEF-145D-45A2-9166-FF2EC06A2ED1}" presName="rootText1" presStyleLbl="node0" presStyleIdx="0" presStyleCnt="1" custScaleY="89453">
        <dgm:presLayoutVars>
          <dgm:chPref val="3"/>
        </dgm:presLayoutVars>
      </dgm:prSet>
      <dgm:spPr/>
      <dgm:t>
        <a:bodyPr/>
        <a:lstStyle/>
        <a:p>
          <a:endParaRPr lang="tr-TR"/>
        </a:p>
      </dgm:t>
    </dgm:pt>
    <dgm:pt modelId="{5BFA57CF-5F4B-4677-A945-3E5259EFD2EA}" type="pres">
      <dgm:prSet presAssocID="{6B170EEF-145D-45A2-9166-FF2EC06A2ED1}" presName="rootConnector1" presStyleLbl="node1" presStyleIdx="0" presStyleCnt="0"/>
      <dgm:spPr/>
      <dgm:t>
        <a:bodyPr/>
        <a:lstStyle/>
        <a:p>
          <a:endParaRPr lang="tr-TR"/>
        </a:p>
      </dgm:t>
    </dgm:pt>
    <dgm:pt modelId="{EDF29377-F756-45F5-AE60-76CFA4B8F57B}" type="pres">
      <dgm:prSet presAssocID="{6B170EEF-145D-45A2-9166-FF2EC06A2ED1}" presName="hierChild2" presStyleCnt="0"/>
      <dgm:spPr/>
    </dgm:pt>
    <dgm:pt modelId="{23E6151E-81DA-4A55-B924-76046AFB08B0}" type="pres">
      <dgm:prSet presAssocID="{6ED6E262-4294-4477-B1E5-2946A35F1378}" presName="Name37" presStyleLbl="parChTrans1D2" presStyleIdx="0" presStyleCnt="2"/>
      <dgm:spPr/>
      <dgm:t>
        <a:bodyPr/>
        <a:lstStyle/>
        <a:p>
          <a:endParaRPr lang="tr-TR"/>
        </a:p>
      </dgm:t>
    </dgm:pt>
    <dgm:pt modelId="{ED615022-F17B-423B-9B16-A96B71EB68FD}" type="pres">
      <dgm:prSet presAssocID="{8D6A8AD4-F376-422F-B686-1B8097A90C35}" presName="hierRoot2" presStyleCnt="0">
        <dgm:presLayoutVars>
          <dgm:hierBranch val="init"/>
        </dgm:presLayoutVars>
      </dgm:prSet>
      <dgm:spPr/>
    </dgm:pt>
    <dgm:pt modelId="{72BF8A54-B985-4ACF-9570-69D5642E41F4}" type="pres">
      <dgm:prSet presAssocID="{8D6A8AD4-F376-422F-B686-1B8097A90C35}" presName="rootComposite" presStyleCnt="0"/>
      <dgm:spPr/>
    </dgm:pt>
    <dgm:pt modelId="{E727E416-F04D-4551-BAEE-889DCCB1540F}" type="pres">
      <dgm:prSet presAssocID="{8D6A8AD4-F376-422F-B686-1B8097A90C35}" presName="rootText" presStyleLbl="node2" presStyleIdx="0" presStyleCnt="2">
        <dgm:presLayoutVars>
          <dgm:chPref val="3"/>
        </dgm:presLayoutVars>
      </dgm:prSet>
      <dgm:spPr/>
      <dgm:t>
        <a:bodyPr/>
        <a:lstStyle/>
        <a:p>
          <a:endParaRPr lang="tr-TR"/>
        </a:p>
      </dgm:t>
    </dgm:pt>
    <dgm:pt modelId="{36F20A44-D99B-4CAA-A6A7-68F667F606A0}" type="pres">
      <dgm:prSet presAssocID="{8D6A8AD4-F376-422F-B686-1B8097A90C35}" presName="rootConnector" presStyleLbl="node2" presStyleIdx="0" presStyleCnt="2"/>
      <dgm:spPr/>
      <dgm:t>
        <a:bodyPr/>
        <a:lstStyle/>
        <a:p>
          <a:endParaRPr lang="tr-TR"/>
        </a:p>
      </dgm:t>
    </dgm:pt>
    <dgm:pt modelId="{88493FB4-BF18-49FC-86BF-040C42F030F5}" type="pres">
      <dgm:prSet presAssocID="{8D6A8AD4-F376-422F-B686-1B8097A90C35}" presName="hierChild4" presStyleCnt="0"/>
      <dgm:spPr/>
    </dgm:pt>
    <dgm:pt modelId="{436A9FFF-C2DE-4F85-B503-B0A76FC400EE}" type="pres">
      <dgm:prSet presAssocID="{8D6A8AD4-F376-422F-B686-1B8097A90C35}" presName="hierChild5" presStyleCnt="0"/>
      <dgm:spPr/>
    </dgm:pt>
    <dgm:pt modelId="{661D1331-355F-49F9-BB17-1134AD2F09F4}" type="pres">
      <dgm:prSet presAssocID="{D497E272-6B7D-4958-B4E3-4C5091943AC5}" presName="Name37" presStyleLbl="parChTrans1D2" presStyleIdx="1" presStyleCnt="2"/>
      <dgm:spPr/>
      <dgm:t>
        <a:bodyPr/>
        <a:lstStyle/>
        <a:p>
          <a:endParaRPr lang="tr-TR"/>
        </a:p>
      </dgm:t>
    </dgm:pt>
    <dgm:pt modelId="{487D1AB1-426E-4B34-B068-2AA5A34BBF1F}" type="pres">
      <dgm:prSet presAssocID="{179A110B-6D97-4280-81EC-29F450609B10}" presName="hierRoot2" presStyleCnt="0">
        <dgm:presLayoutVars>
          <dgm:hierBranch val="init"/>
        </dgm:presLayoutVars>
      </dgm:prSet>
      <dgm:spPr/>
    </dgm:pt>
    <dgm:pt modelId="{1317B040-D431-44FB-B489-5AAEC05C4FBE}" type="pres">
      <dgm:prSet presAssocID="{179A110B-6D97-4280-81EC-29F450609B10}" presName="rootComposite" presStyleCnt="0"/>
      <dgm:spPr/>
    </dgm:pt>
    <dgm:pt modelId="{0A321AC5-43CB-439A-A9F7-FB8617E92DCB}" type="pres">
      <dgm:prSet presAssocID="{179A110B-6D97-4280-81EC-29F450609B10}" presName="rootText" presStyleLbl="node2" presStyleIdx="1" presStyleCnt="2">
        <dgm:presLayoutVars>
          <dgm:chPref val="3"/>
        </dgm:presLayoutVars>
      </dgm:prSet>
      <dgm:spPr/>
      <dgm:t>
        <a:bodyPr/>
        <a:lstStyle/>
        <a:p>
          <a:endParaRPr lang="tr-TR"/>
        </a:p>
      </dgm:t>
    </dgm:pt>
    <dgm:pt modelId="{F9BD2E46-7211-4097-BC3E-AA64512192B7}" type="pres">
      <dgm:prSet presAssocID="{179A110B-6D97-4280-81EC-29F450609B10}" presName="rootConnector" presStyleLbl="node2" presStyleIdx="1" presStyleCnt="2"/>
      <dgm:spPr/>
      <dgm:t>
        <a:bodyPr/>
        <a:lstStyle/>
        <a:p>
          <a:endParaRPr lang="tr-TR"/>
        </a:p>
      </dgm:t>
    </dgm:pt>
    <dgm:pt modelId="{4FDA99C5-8EA3-4EE5-9F6C-1B23CB7E5D42}" type="pres">
      <dgm:prSet presAssocID="{179A110B-6D97-4280-81EC-29F450609B10}" presName="hierChild4" presStyleCnt="0"/>
      <dgm:spPr/>
    </dgm:pt>
    <dgm:pt modelId="{63BC49F0-4D11-4CDC-89B0-FE270555E781}" type="pres">
      <dgm:prSet presAssocID="{179A110B-6D97-4280-81EC-29F450609B10}" presName="hierChild5" presStyleCnt="0"/>
      <dgm:spPr/>
    </dgm:pt>
    <dgm:pt modelId="{65ADE090-4AFE-4CEC-A329-46723417DA57}" type="pres">
      <dgm:prSet presAssocID="{6B170EEF-145D-45A2-9166-FF2EC06A2ED1}" presName="hierChild3" presStyleCnt="0"/>
      <dgm:spPr/>
    </dgm:pt>
  </dgm:ptLst>
  <dgm:cxnLst>
    <dgm:cxn modelId="{C660455D-58D4-43D7-ABE9-5020078C8CA1}" type="presOf" srcId="{8D6A8AD4-F376-422F-B686-1B8097A90C35}" destId="{E727E416-F04D-4551-BAEE-889DCCB1540F}" srcOrd="0" destOrd="0" presId="urn:microsoft.com/office/officeart/2005/8/layout/orgChart1"/>
    <dgm:cxn modelId="{A8201005-AA6B-4217-8EA1-812C4542896B}" srcId="{6B170EEF-145D-45A2-9166-FF2EC06A2ED1}" destId="{179A110B-6D97-4280-81EC-29F450609B10}" srcOrd="1" destOrd="0" parTransId="{D497E272-6B7D-4958-B4E3-4C5091943AC5}" sibTransId="{B7E0A304-4A39-4C83-931E-8A5F127F0439}"/>
    <dgm:cxn modelId="{65A81E48-1687-42F8-B94A-0C830C2BECBD}" srcId="{56862370-9DF3-474C-A76F-9C4DC7448126}" destId="{6B170EEF-145D-45A2-9166-FF2EC06A2ED1}" srcOrd="0" destOrd="0" parTransId="{C9C30F48-BD2B-4A77-833E-81AD7394C246}" sibTransId="{2DC5BA48-9C6F-4331-B880-52B1D25EE634}"/>
    <dgm:cxn modelId="{5E96EC73-E48A-4362-839C-972719E75713}" type="presOf" srcId="{6ED6E262-4294-4477-B1E5-2946A35F1378}" destId="{23E6151E-81DA-4A55-B924-76046AFB08B0}" srcOrd="0" destOrd="0" presId="urn:microsoft.com/office/officeart/2005/8/layout/orgChart1"/>
    <dgm:cxn modelId="{3183D355-FE7C-4CF6-831B-50AC03275DC2}" type="presOf" srcId="{56862370-9DF3-474C-A76F-9C4DC7448126}" destId="{366B7F80-8DAC-4F2F-9EC3-C1AA05974483}" srcOrd="0" destOrd="0" presId="urn:microsoft.com/office/officeart/2005/8/layout/orgChart1"/>
    <dgm:cxn modelId="{29CB2D2F-0B4B-4DCC-A5D2-C2E37517251D}" type="presOf" srcId="{179A110B-6D97-4280-81EC-29F450609B10}" destId="{F9BD2E46-7211-4097-BC3E-AA64512192B7}" srcOrd="1" destOrd="0" presId="urn:microsoft.com/office/officeart/2005/8/layout/orgChart1"/>
    <dgm:cxn modelId="{1022C2B0-D4AF-46E4-B022-58E7D961BD89}" type="presOf" srcId="{179A110B-6D97-4280-81EC-29F450609B10}" destId="{0A321AC5-43CB-439A-A9F7-FB8617E92DCB}" srcOrd="0" destOrd="0" presId="urn:microsoft.com/office/officeart/2005/8/layout/orgChart1"/>
    <dgm:cxn modelId="{C5BB77B3-E741-4B42-9F2F-9B5E75388854}" type="presOf" srcId="{D497E272-6B7D-4958-B4E3-4C5091943AC5}" destId="{661D1331-355F-49F9-BB17-1134AD2F09F4}" srcOrd="0" destOrd="0" presId="urn:microsoft.com/office/officeart/2005/8/layout/orgChart1"/>
    <dgm:cxn modelId="{D79F0E62-9843-479C-BB9A-72520287759A}" srcId="{6B170EEF-145D-45A2-9166-FF2EC06A2ED1}" destId="{8D6A8AD4-F376-422F-B686-1B8097A90C35}" srcOrd="0" destOrd="0" parTransId="{6ED6E262-4294-4477-B1E5-2946A35F1378}" sibTransId="{CF745C85-B24C-4DE7-96E8-71A3501A2EAF}"/>
    <dgm:cxn modelId="{5F3B90E9-ED88-463A-8F66-BBB362083C83}" type="presOf" srcId="{6B170EEF-145D-45A2-9166-FF2EC06A2ED1}" destId="{2D5DD23F-9CE7-4AED-9408-AC2B6A37037E}" srcOrd="0" destOrd="0" presId="urn:microsoft.com/office/officeart/2005/8/layout/orgChart1"/>
    <dgm:cxn modelId="{29168DD9-6663-4DC7-AA88-7E3B2CCE38B6}" type="presOf" srcId="{8D6A8AD4-F376-422F-B686-1B8097A90C35}" destId="{36F20A44-D99B-4CAA-A6A7-68F667F606A0}" srcOrd="1" destOrd="0" presId="urn:microsoft.com/office/officeart/2005/8/layout/orgChart1"/>
    <dgm:cxn modelId="{F60F0C50-A2E2-41A7-A765-5E3F92B219A4}" type="presOf" srcId="{6B170EEF-145D-45A2-9166-FF2EC06A2ED1}" destId="{5BFA57CF-5F4B-4677-A945-3E5259EFD2EA}" srcOrd="1" destOrd="0" presId="urn:microsoft.com/office/officeart/2005/8/layout/orgChart1"/>
    <dgm:cxn modelId="{9EB8E919-BE4A-4EC2-A7FC-772AB4779B9F}" type="presParOf" srcId="{366B7F80-8DAC-4F2F-9EC3-C1AA05974483}" destId="{AC9897D0-3774-4DB5-9EAF-B153C24627E7}" srcOrd="0" destOrd="0" presId="urn:microsoft.com/office/officeart/2005/8/layout/orgChart1"/>
    <dgm:cxn modelId="{DEDBB59E-8FB8-4FA6-AF03-D24CB1CB64F1}" type="presParOf" srcId="{AC9897D0-3774-4DB5-9EAF-B153C24627E7}" destId="{141FDD18-E746-4EAC-AFE5-FC93517B2EAA}" srcOrd="0" destOrd="0" presId="urn:microsoft.com/office/officeart/2005/8/layout/orgChart1"/>
    <dgm:cxn modelId="{DF73C047-B5D6-4662-9D01-503D9277C2D2}" type="presParOf" srcId="{141FDD18-E746-4EAC-AFE5-FC93517B2EAA}" destId="{2D5DD23F-9CE7-4AED-9408-AC2B6A37037E}" srcOrd="0" destOrd="0" presId="urn:microsoft.com/office/officeart/2005/8/layout/orgChart1"/>
    <dgm:cxn modelId="{86F0C774-ECF3-45DD-8246-0A2EB63E3E38}" type="presParOf" srcId="{141FDD18-E746-4EAC-AFE5-FC93517B2EAA}" destId="{5BFA57CF-5F4B-4677-A945-3E5259EFD2EA}" srcOrd="1" destOrd="0" presId="urn:microsoft.com/office/officeart/2005/8/layout/orgChart1"/>
    <dgm:cxn modelId="{D3D63373-42C9-4BA6-B3DC-0E2C0E9E057D}" type="presParOf" srcId="{AC9897D0-3774-4DB5-9EAF-B153C24627E7}" destId="{EDF29377-F756-45F5-AE60-76CFA4B8F57B}" srcOrd="1" destOrd="0" presId="urn:microsoft.com/office/officeart/2005/8/layout/orgChart1"/>
    <dgm:cxn modelId="{0483E4EF-553F-438B-A23B-29E39530EAC3}" type="presParOf" srcId="{EDF29377-F756-45F5-AE60-76CFA4B8F57B}" destId="{23E6151E-81DA-4A55-B924-76046AFB08B0}" srcOrd="0" destOrd="0" presId="urn:microsoft.com/office/officeart/2005/8/layout/orgChart1"/>
    <dgm:cxn modelId="{675EF0E9-D7F5-4F02-82D9-3BC23C4E75A7}" type="presParOf" srcId="{EDF29377-F756-45F5-AE60-76CFA4B8F57B}" destId="{ED615022-F17B-423B-9B16-A96B71EB68FD}" srcOrd="1" destOrd="0" presId="urn:microsoft.com/office/officeart/2005/8/layout/orgChart1"/>
    <dgm:cxn modelId="{9026DD2D-1E0F-4953-8E02-FD6FFB641D77}" type="presParOf" srcId="{ED615022-F17B-423B-9B16-A96B71EB68FD}" destId="{72BF8A54-B985-4ACF-9570-69D5642E41F4}" srcOrd="0" destOrd="0" presId="urn:microsoft.com/office/officeart/2005/8/layout/orgChart1"/>
    <dgm:cxn modelId="{538672A4-F4D6-4FAA-801E-1F6A2F91C4BF}" type="presParOf" srcId="{72BF8A54-B985-4ACF-9570-69D5642E41F4}" destId="{E727E416-F04D-4551-BAEE-889DCCB1540F}" srcOrd="0" destOrd="0" presId="urn:microsoft.com/office/officeart/2005/8/layout/orgChart1"/>
    <dgm:cxn modelId="{6CE73FB9-C9E4-4DE4-8E17-B870A725C1B9}" type="presParOf" srcId="{72BF8A54-B985-4ACF-9570-69D5642E41F4}" destId="{36F20A44-D99B-4CAA-A6A7-68F667F606A0}" srcOrd="1" destOrd="0" presId="urn:microsoft.com/office/officeart/2005/8/layout/orgChart1"/>
    <dgm:cxn modelId="{4DBEFC82-254D-413B-AC60-490DE443436B}" type="presParOf" srcId="{ED615022-F17B-423B-9B16-A96B71EB68FD}" destId="{88493FB4-BF18-49FC-86BF-040C42F030F5}" srcOrd="1" destOrd="0" presId="urn:microsoft.com/office/officeart/2005/8/layout/orgChart1"/>
    <dgm:cxn modelId="{E6CDCFB6-6178-4018-ACDE-F98B0E34C21C}" type="presParOf" srcId="{ED615022-F17B-423B-9B16-A96B71EB68FD}" destId="{436A9FFF-C2DE-4F85-B503-B0A76FC400EE}" srcOrd="2" destOrd="0" presId="urn:microsoft.com/office/officeart/2005/8/layout/orgChart1"/>
    <dgm:cxn modelId="{97124863-35B7-4CF5-97AD-AB8EE2031841}" type="presParOf" srcId="{EDF29377-F756-45F5-AE60-76CFA4B8F57B}" destId="{661D1331-355F-49F9-BB17-1134AD2F09F4}" srcOrd="2" destOrd="0" presId="urn:microsoft.com/office/officeart/2005/8/layout/orgChart1"/>
    <dgm:cxn modelId="{A611B00D-694A-4A76-8B32-A2B4B8039B95}" type="presParOf" srcId="{EDF29377-F756-45F5-AE60-76CFA4B8F57B}" destId="{487D1AB1-426E-4B34-B068-2AA5A34BBF1F}" srcOrd="3" destOrd="0" presId="urn:microsoft.com/office/officeart/2005/8/layout/orgChart1"/>
    <dgm:cxn modelId="{9794DEB0-6C68-4423-83F2-79BD2C5FBC48}" type="presParOf" srcId="{487D1AB1-426E-4B34-B068-2AA5A34BBF1F}" destId="{1317B040-D431-44FB-B489-5AAEC05C4FBE}" srcOrd="0" destOrd="0" presId="urn:microsoft.com/office/officeart/2005/8/layout/orgChart1"/>
    <dgm:cxn modelId="{72434251-A526-43C8-9CA5-5B97F39DE4AB}" type="presParOf" srcId="{1317B040-D431-44FB-B489-5AAEC05C4FBE}" destId="{0A321AC5-43CB-439A-A9F7-FB8617E92DCB}" srcOrd="0" destOrd="0" presId="urn:microsoft.com/office/officeart/2005/8/layout/orgChart1"/>
    <dgm:cxn modelId="{D74C0DD6-A7AF-4098-AE86-D81E668F9F18}" type="presParOf" srcId="{1317B040-D431-44FB-B489-5AAEC05C4FBE}" destId="{F9BD2E46-7211-4097-BC3E-AA64512192B7}" srcOrd="1" destOrd="0" presId="urn:microsoft.com/office/officeart/2005/8/layout/orgChart1"/>
    <dgm:cxn modelId="{7D970A52-12CB-4A97-83BD-BFDFDDDACD78}" type="presParOf" srcId="{487D1AB1-426E-4B34-B068-2AA5A34BBF1F}" destId="{4FDA99C5-8EA3-4EE5-9F6C-1B23CB7E5D42}" srcOrd="1" destOrd="0" presId="urn:microsoft.com/office/officeart/2005/8/layout/orgChart1"/>
    <dgm:cxn modelId="{8D1A9F49-7ADF-4030-9438-A3FB759545B9}" type="presParOf" srcId="{487D1AB1-426E-4B34-B068-2AA5A34BBF1F}" destId="{63BC49F0-4D11-4CDC-89B0-FE270555E781}" srcOrd="2" destOrd="0" presId="urn:microsoft.com/office/officeart/2005/8/layout/orgChart1"/>
    <dgm:cxn modelId="{56C318D6-F4F3-46B7-ACEA-BF254AE29690}" type="presParOf" srcId="{AC9897D0-3774-4DB5-9EAF-B153C24627E7}" destId="{65ADE090-4AFE-4CEC-A329-46723417DA57}"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D20F1-B3E4-4803-9309-B7E3B1209B7C}">
      <dsp:nvSpPr>
        <dsp:cNvPr id="0" name=""/>
        <dsp:cNvSpPr/>
      </dsp:nvSpPr>
      <dsp:spPr>
        <a:xfrm>
          <a:off x="2572130" y="1476563"/>
          <a:ext cx="1819800" cy="315833"/>
        </a:xfrm>
        <a:custGeom>
          <a:avLst/>
          <a:gdLst/>
          <a:ahLst/>
          <a:cxnLst/>
          <a:rect l="0" t="0" r="0" b="0"/>
          <a:pathLst>
            <a:path>
              <a:moveTo>
                <a:pt x="0" y="0"/>
              </a:moveTo>
              <a:lnTo>
                <a:pt x="0" y="157916"/>
              </a:lnTo>
              <a:lnTo>
                <a:pt x="1819800" y="157916"/>
              </a:lnTo>
              <a:lnTo>
                <a:pt x="1819800" y="31583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F7B50-D114-4EB4-A975-7BC08E33A22E}">
      <dsp:nvSpPr>
        <dsp:cNvPr id="0" name=""/>
        <dsp:cNvSpPr/>
      </dsp:nvSpPr>
      <dsp:spPr>
        <a:xfrm>
          <a:off x="2526410" y="1476563"/>
          <a:ext cx="91440" cy="315833"/>
        </a:xfrm>
        <a:custGeom>
          <a:avLst/>
          <a:gdLst/>
          <a:ahLst/>
          <a:cxnLst/>
          <a:rect l="0" t="0" r="0" b="0"/>
          <a:pathLst>
            <a:path>
              <a:moveTo>
                <a:pt x="45720" y="0"/>
              </a:moveTo>
              <a:lnTo>
                <a:pt x="45720" y="31583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2A27B-2A12-49AA-B148-1B9209D92037}">
      <dsp:nvSpPr>
        <dsp:cNvPr id="0" name=""/>
        <dsp:cNvSpPr/>
      </dsp:nvSpPr>
      <dsp:spPr>
        <a:xfrm>
          <a:off x="752329" y="1476563"/>
          <a:ext cx="1819800" cy="315833"/>
        </a:xfrm>
        <a:custGeom>
          <a:avLst/>
          <a:gdLst/>
          <a:ahLst/>
          <a:cxnLst/>
          <a:rect l="0" t="0" r="0" b="0"/>
          <a:pathLst>
            <a:path>
              <a:moveTo>
                <a:pt x="1819800" y="0"/>
              </a:moveTo>
              <a:lnTo>
                <a:pt x="1819800" y="157916"/>
              </a:lnTo>
              <a:lnTo>
                <a:pt x="0" y="157916"/>
              </a:lnTo>
              <a:lnTo>
                <a:pt x="0" y="31583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4CC74-230B-4F29-9C3D-02148B27C042}">
      <dsp:nvSpPr>
        <dsp:cNvPr id="0" name=""/>
        <dsp:cNvSpPr/>
      </dsp:nvSpPr>
      <dsp:spPr>
        <a:xfrm>
          <a:off x="1820146" y="724579"/>
          <a:ext cx="1503967" cy="751983"/>
        </a:xfrm>
        <a:prstGeom prst="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ÇOCUK İSTİSMARI</a:t>
          </a:r>
          <a:endParaRPr lang="tr-TR" sz="2500" kern="1200" dirty="0"/>
        </a:p>
      </dsp:txBody>
      <dsp:txXfrm>
        <a:off x="1820146" y="724579"/>
        <a:ext cx="1503967" cy="751983"/>
      </dsp:txXfrm>
    </dsp:sp>
    <dsp:sp modelId="{80061F9F-060E-4ECE-9A17-4CC80C1FD87F}">
      <dsp:nvSpPr>
        <dsp:cNvPr id="0" name=""/>
        <dsp:cNvSpPr/>
      </dsp:nvSpPr>
      <dsp:spPr>
        <a:xfrm>
          <a:off x="345" y="1792396"/>
          <a:ext cx="1503967" cy="751983"/>
        </a:xfrm>
        <a:prstGeom prst="rect">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Fiziksel İstismar</a:t>
          </a:r>
          <a:endParaRPr lang="tr-TR" sz="2500" kern="1200" dirty="0"/>
        </a:p>
      </dsp:txBody>
      <dsp:txXfrm>
        <a:off x="345" y="1792396"/>
        <a:ext cx="1503967" cy="751983"/>
      </dsp:txXfrm>
    </dsp:sp>
    <dsp:sp modelId="{A4435A6F-3060-4328-A515-CE0B5E707AFE}">
      <dsp:nvSpPr>
        <dsp:cNvPr id="0" name=""/>
        <dsp:cNvSpPr/>
      </dsp:nvSpPr>
      <dsp:spPr>
        <a:xfrm>
          <a:off x="1820146" y="1792396"/>
          <a:ext cx="1503967" cy="751983"/>
        </a:xfrm>
        <a:prstGeom prst="rect">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Duygusal İstismar</a:t>
          </a:r>
          <a:endParaRPr lang="tr-TR" sz="2500" kern="1200" dirty="0"/>
        </a:p>
      </dsp:txBody>
      <dsp:txXfrm>
        <a:off x="1820146" y="1792396"/>
        <a:ext cx="1503967" cy="751983"/>
      </dsp:txXfrm>
    </dsp:sp>
    <dsp:sp modelId="{038350DE-8397-4442-AE68-C5231E85D3C5}">
      <dsp:nvSpPr>
        <dsp:cNvPr id="0" name=""/>
        <dsp:cNvSpPr/>
      </dsp:nvSpPr>
      <dsp:spPr>
        <a:xfrm>
          <a:off x="3639947" y="1792396"/>
          <a:ext cx="1503967" cy="751983"/>
        </a:xfrm>
        <a:prstGeom prst="rect">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Cinsel İstismar</a:t>
          </a:r>
          <a:endParaRPr lang="tr-TR" sz="2500" kern="1200" dirty="0"/>
        </a:p>
      </dsp:txBody>
      <dsp:txXfrm>
        <a:off x="3639947" y="1792396"/>
        <a:ext cx="1503967" cy="751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D1331-355F-49F9-BB17-1134AD2F09F4}">
      <dsp:nvSpPr>
        <dsp:cNvPr id="0" name=""/>
        <dsp:cNvSpPr/>
      </dsp:nvSpPr>
      <dsp:spPr>
        <a:xfrm>
          <a:off x="1817948" y="1656186"/>
          <a:ext cx="994867" cy="345325"/>
        </a:xfrm>
        <a:custGeom>
          <a:avLst/>
          <a:gdLst/>
          <a:ahLst/>
          <a:cxnLst/>
          <a:rect l="0" t="0" r="0" b="0"/>
          <a:pathLst>
            <a:path>
              <a:moveTo>
                <a:pt x="0" y="0"/>
              </a:moveTo>
              <a:lnTo>
                <a:pt x="0" y="172662"/>
              </a:lnTo>
              <a:lnTo>
                <a:pt x="994867" y="172662"/>
              </a:lnTo>
              <a:lnTo>
                <a:pt x="994867" y="34532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E6151E-81DA-4A55-B924-76046AFB08B0}">
      <dsp:nvSpPr>
        <dsp:cNvPr id="0" name=""/>
        <dsp:cNvSpPr/>
      </dsp:nvSpPr>
      <dsp:spPr>
        <a:xfrm>
          <a:off x="823080" y="1656186"/>
          <a:ext cx="994867" cy="345325"/>
        </a:xfrm>
        <a:custGeom>
          <a:avLst/>
          <a:gdLst/>
          <a:ahLst/>
          <a:cxnLst/>
          <a:rect l="0" t="0" r="0" b="0"/>
          <a:pathLst>
            <a:path>
              <a:moveTo>
                <a:pt x="994867" y="0"/>
              </a:moveTo>
              <a:lnTo>
                <a:pt x="994867" y="172662"/>
              </a:lnTo>
              <a:lnTo>
                <a:pt x="0" y="172662"/>
              </a:lnTo>
              <a:lnTo>
                <a:pt x="0" y="34532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DD23F-9CE7-4AED-9408-AC2B6A37037E}">
      <dsp:nvSpPr>
        <dsp:cNvPr id="0" name=""/>
        <dsp:cNvSpPr/>
      </dsp:nvSpPr>
      <dsp:spPr>
        <a:xfrm>
          <a:off x="995743" y="920699"/>
          <a:ext cx="1644408" cy="73548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ÇOCUK İHMALİ</a:t>
          </a:r>
          <a:endParaRPr lang="tr-TR" sz="2500" kern="1200" dirty="0"/>
        </a:p>
      </dsp:txBody>
      <dsp:txXfrm>
        <a:off x="995743" y="920699"/>
        <a:ext cx="1644408" cy="735486"/>
      </dsp:txXfrm>
    </dsp:sp>
    <dsp:sp modelId="{E727E416-F04D-4551-BAEE-889DCCB1540F}">
      <dsp:nvSpPr>
        <dsp:cNvPr id="0" name=""/>
        <dsp:cNvSpPr/>
      </dsp:nvSpPr>
      <dsp:spPr>
        <a:xfrm>
          <a:off x="876" y="2001511"/>
          <a:ext cx="1644408" cy="822204"/>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Fiziksel İhmal</a:t>
          </a:r>
          <a:endParaRPr lang="tr-TR" sz="2500" kern="1200" dirty="0"/>
        </a:p>
      </dsp:txBody>
      <dsp:txXfrm>
        <a:off x="876" y="2001511"/>
        <a:ext cx="1644408" cy="822204"/>
      </dsp:txXfrm>
    </dsp:sp>
    <dsp:sp modelId="{0A321AC5-43CB-439A-A9F7-FB8617E92DCB}">
      <dsp:nvSpPr>
        <dsp:cNvPr id="0" name=""/>
        <dsp:cNvSpPr/>
      </dsp:nvSpPr>
      <dsp:spPr>
        <a:xfrm>
          <a:off x="1990610" y="2001511"/>
          <a:ext cx="1644408" cy="822204"/>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Duygusal İhmal</a:t>
          </a:r>
          <a:endParaRPr lang="tr-TR" sz="2500" kern="1200" dirty="0"/>
        </a:p>
      </dsp:txBody>
      <dsp:txXfrm>
        <a:off x="1990610" y="2001511"/>
        <a:ext cx="1644408" cy="8222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3CB7D7B-DF0C-47DD-A221-348C4147CAD4}" type="datetimeFigureOut">
              <a:rPr lang="tr-TR" smtClean="0"/>
              <a:t>19.03.2018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220842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CB7D7B-DF0C-47DD-A221-348C4147CAD4}" type="datetimeFigureOut">
              <a:rPr lang="tr-TR" smtClean="0"/>
              <a:t>19.03.2018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40453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CB7D7B-DF0C-47DD-A221-348C4147CAD4}" type="datetimeFigureOut">
              <a:rPr lang="tr-TR" smtClean="0"/>
              <a:t>19.03.2018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272484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CB7D7B-DF0C-47DD-A221-348C4147CAD4}" type="datetimeFigureOut">
              <a:rPr lang="tr-TR" smtClean="0"/>
              <a:t>19.03.2018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167973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3CB7D7B-DF0C-47DD-A221-348C4147CAD4}" type="datetimeFigureOut">
              <a:rPr lang="tr-TR" smtClean="0"/>
              <a:t>19.03.2018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188901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3CB7D7B-DF0C-47DD-A221-348C4147CAD4}" type="datetimeFigureOut">
              <a:rPr lang="tr-TR" smtClean="0"/>
              <a:t>19.03.2018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222950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3CB7D7B-DF0C-47DD-A221-348C4147CAD4}" type="datetimeFigureOut">
              <a:rPr lang="tr-TR" smtClean="0"/>
              <a:t>19.03.2018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287304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CB7D7B-DF0C-47DD-A221-348C4147CAD4}" type="datetimeFigureOut">
              <a:rPr lang="tr-TR" smtClean="0"/>
              <a:t>19.03.2018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282175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3CB7D7B-DF0C-47DD-A221-348C4147CAD4}" type="datetimeFigureOut">
              <a:rPr lang="tr-TR" smtClean="0"/>
              <a:t>19.03.2018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103238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CB7D7B-DF0C-47DD-A221-348C4147CAD4}" type="datetimeFigureOut">
              <a:rPr lang="tr-TR" smtClean="0"/>
              <a:t>19.03.2018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167011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CB7D7B-DF0C-47DD-A221-348C4147CAD4}" type="datetimeFigureOut">
              <a:rPr lang="tr-TR" smtClean="0"/>
              <a:t>19.03.2018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363FF-285B-452B-AEC4-D89DC3E730B4}" type="slidenum">
              <a:rPr lang="tr-TR" smtClean="0"/>
              <a:t>‹#›</a:t>
            </a:fld>
            <a:endParaRPr lang="tr-TR"/>
          </a:p>
        </p:txBody>
      </p:sp>
    </p:spTree>
    <p:extLst>
      <p:ext uri="{BB962C8B-B14F-4D97-AF65-F5344CB8AC3E}">
        <p14:creationId xmlns:p14="http://schemas.microsoft.com/office/powerpoint/2010/main" val="351104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B7D7B-DF0C-47DD-A221-348C4147CAD4}" type="datetimeFigureOut">
              <a:rPr lang="tr-TR" smtClean="0"/>
              <a:t>19.03.2018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363FF-285B-452B-AEC4-D89DC3E730B4}" type="slidenum">
              <a:rPr lang="tr-TR" smtClean="0"/>
              <a:t>‹#›</a:t>
            </a:fld>
            <a:endParaRPr lang="tr-TR"/>
          </a:p>
        </p:txBody>
      </p:sp>
    </p:spTree>
    <p:extLst>
      <p:ext uri="{BB962C8B-B14F-4D97-AF65-F5344CB8AC3E}">
        <p14:creationId xmlns:p14="http://schemas.microsoft.com/office/powerpoint/2010/main" val="3285004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dlitip.org/duygusal-istismar/" TargetMode="External"/><Relationship Id="rId2" Type="http://schemas.openxmlformats.org/officeDocument/2006/relationships/hyperlink" Target="https://www.doktorsitesi.com/psikolog-duygu-ak/psikoloji/istanbul" TargetMode="External"/><Relationship Id="rId1" Type="http://schemas.openxmlformats.org/officeDocument/2006/relationships/slideLayout" Target="../slideLayouts/slideLayout2.xml"/><Relationship Id="rId4" Type="http://schemas.openxmlformats.org/officeDocument/2006/relationships/hyperlink" Target="https://www.rehberlikservisi.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ÇOCUK İSTİSMARI VE İHMALİ</a:t>
            </a:r>
            <a:endParaRPr lang="tr-TR" dirty="0"/>
          </a:p>
        </p:txBody>
      </p:sp>
      <p:sp>
        <p:nvSpPr>
          <p:cNvPr id="3" name="Alt Başlık 2"/>
          <p:cNvSpPr>
            <a:spLocks noGrp="1"/>
          </p:cNvSpPr>
          <p:nvPr>
            <p:ph type="subTitle" idx="1"/>
          </p:nvPr>
        </p:nvSpPr>
        <p:spPr/>
        <p:txBody>
          <a:bodyPr/>
          <a:lstStyle/>
          <a:p>
            <a:r>
              <a:rPr lang="tr-TR" dirty="0" smtClean="0"/>
              <a:t>YILMAZ ZARİÇ</a:t>
            </a:r>
          </a:p>
          <a:p>
            <a:r>
              <a:rPr lang="tr-TR" dirty="0" smtClean="0"/>
              <a:t>AYDIN HACI KADRİYE ARSLAN RAM</a:t>
            </a:r>
          </a:p>
          <a:p>
            <a:r>
              <a:rPr lang="tr-TR" dirty="0" smtClean="0"/>
              <a:t>2018</a:t>
            </a:r>
            <a:endParaRPr lang="tr-TR" dirty="0"/>
          </a:p>
        </p:txBody>
      </p:sp>
    </p:spTree>
    <p:extLst>
      <p:ext uri="{BB962C8B-B14F-4D97-AF65-F5344CB8AC3E}">
        <p14:creationId xmlns:p14="http://schemas.microsoft.com/office/powerpoint/2010/main" val="1533097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2-CİNSEL İSTİSMAR</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TANIM: Rıza yaşının (15 yaş) altında bulunan çocuğun, cinsel açıdan olgun bir yetişkinin cinsel doyumuna yol açacak bir edim içinde yer alması ya da bu duruma göz yumulması olarak tanımlanabilir. Bir çocuğun bir yetişkin tarafından cinsel doyum için kullanılması cinsel istismardır. </a:t>
            </a:r>
            <a:endParaRPr lang="tr-TR" dirty="0"/>
          </a:p>
        </p:txBody>
      </p:sp>
    </p:spTree>
    <p:extLst>
      <p:ext uri="{BB962C8B-B14F-4D97-AF65-F5344CB8AC3E}">
        <p14:creationId xmlns:p14="http://schemas.microsoft.com/office/powerpoint/2010/main" val="1405555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Cinsel istismar çeşitleri</a:t>
            </a:r>
            <a:endParaRPr lang="tr-TR" dirty="0">
              <a:solidFill>
                <a:srgbClr val="FF0000"/>
              </a:solidFill>
            </a:endParaRPr>
          </a:p>
        </p:txBody>
      </p:sp>
      <p:sp>
        <p:nvSpPr>
          <p:cNvPr id="3" name="İçerik Yer Tutucusu 2"/>
          <p:cNvSpPr>
            <a:spLocks noGrp="1"/>
          </p:cNvSpPr>
          <p:nvPr>
            <p:ph idx="1"/>
          </p:nvPr>
        </p:nvSpPr>
        <p:spPr>
          <a:xfrm>
            <a:off x="323528" y="1600200"/>
            <a:ext cx="8640960" cy="4525963"/>
          </a:xfrm>
        </p:spPr>
        <p:txBody>
          <a:bodyPr>
            <a:normAutofit fontScale="92500" lnSpcReduction="20000"/>
          </a:bodyPr>
          <a:lstStyle/>
          <a:p>
            <a:r>
              <a:rPr lang="tr-TR" dirty="0" smtClean="0"/>
              <a:t>Sözel Cinsel İstismar(açık seçik telefon konuşmaları)</a:t>
            </a:r>
          </a:p>
          <a:p>
            <a:r>
              <a:rPr lang="tr-TR" dirty="0" smtClean="0"/>
              <a:t>Röntgencilik</a:t>
            </a:r>
          </a:p>
          <a:p>
            <a:r>
              <a:rPr lang="tr-TR" dirty="0" err="1" smtClean="0"/>
              <a:t>Teşircilik</a:t>
            </a:r>
            <a:endParaRPr lang="tr-TR" dirty="0" smtClean="0"/>
          </a:p>
          <a:p>
            <a:r>
              <a:rPr lang="tr-TR" dirty="0" smtClean="0"/>
              <a:t>Cinsel ilişkiye tanık edilme</a:t>
            </a:r>
          </a:p>
          <a:p>
            <a:r>
              <a:rPr lang="tr-TR" dirty="0" smtClean="0"/>
              <a:t>Bedenine cinsel amaçlı dokunma</a:t>
            </a:r>
          </a:p>
          <a:p>
            <a:r>
              <a:rPr lang="tr-TR" dirty="0" smtClean="0"/>
              <a:t>Müstehcen yayınlara konu etme</a:t>
            </a:r>
          </a:p>
          <a:p>
            <a:r>
              <a:rPr lang="tr-TR" dirty="0" smtClean="0"/>
              <a:t>Fuhşa itme</a:t>
            </a:r>
          </a:p>
          <a:p>
            <a:r>
              <a:rPr lang="tr-TR" dirty="0" smtClean="0"/>
              <a:t>Irza geçme</a:t>
            </a:r>
          </a:p>
          <a:p>
            <a:r>
              <a:rPr lang="tr-TR" dirty="0" err="1" smtClean="0"/>
              <a:t>Ensest</a:t>
            </a:r>
            <a:r>
              <a:rPr lang="tr-TR" dirty="0" smtClean="0"/>
              <a:t> (yasak sevi aile içi ilişki)</a:t>
            </a:r>
          </a:p>
          <a:p>
            <a:endParaRPr lang="tr-TR" dirty="0"/>
          </a:p>
        </p:txBody>
      </p:sp>
    </p:spTree>
    <p:extLst>
      <p:ext uri="{BB962C8B-B14F-4D97-AF65-F5344CB8AC3E}">
        <p14:creationId xmlns:p14="http://schemas.microsoft.com/office/powerpoint/2010/main" val="175054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Risk grupları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Boşanmış Aileler</a:t>
            </a:r>
          </a:p>
          <a:p>
            <a:r>
              <a:rPr lang="tr-TR" dirty="0" smtClean="0"/>
              <a:t>Alkol ve madde kullanımı</a:t>
            </a:r>
          </a:p>
          <a:p>
            <a:r>
              <a:rPr lang="tr-TR" dirty="0" smtClean="0"/>
              <a:t>Cinsel sorunlar</a:t>
            </a:r>
          </a:p>
          <a:p>
            <a:r>
              <a:rPr lang="tr-TR" dirty="0" smtClean="0"/>
              <a:t>Sosyal izolasyon</a:t>
            </a:r>
          </a:p>
          <a:p>
            <a:r>
              <a:rPr lang="tr-TR" dirty="0" smtClean="0"/>
              <a:t>Baskı koşulsuz söz tutma(baskıcı ve itaatkar anne baba tutumları)</a:t>
            </a:r>
          </a:p>
          <a:p>
            <a:r>
              <a:rPr lang="tr-TR" dirty="0" smtClean="0"/>
              <a:t>şiddet</a:t>
            </a:r>
            <a:endParaRPr lang="tr-TR" dirty="0"/>
          </a:p>
        </p:txBody>
      </p:sp>
    </p:spTree>
    <p:extLst>
      <p:ext uri="{BB962C8B-B14F-4D97-AF65-F5344CB8AC3E}">
        <p14:creationId xmlns:p14="http://schemas.microsoft.com/office/powerpoint/2010/main" val="150154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Cinsel İstismarın Belirtileri</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r>
              <a:rPr lang="tr-TR" dirty="0" smtClean="0"/>
              <a:t>Çocuğun açık ve kesin ifadesi</a:t>
            </a:r>
          </a:p>
          <a:p>
            <a:r>
              <a:rPr lang="tr-TR" dirty="0" smtClean="0"/>
              <a:t>Tıbbı belirtiler (şişlik, morluk)</a:t>
            </a:r>
          </a:p>
          <a:p>
            <a:r>
              <a:rPr lang="tr-TR" dirty="0" smtClean="0"/>
              <a:t>Tekrarlayıcı, rahatsız edici düşünceler, olayla ilgili düşünceler</a:t>
            </a:r>
          </a:p>
          <a:p>
            <a:r>
              <a:rPr lang="tr-TR" dirty="0" smtClean="0"/>
              <a:t>uykuya dalma güçlüğü, (karanlık olayı çağrıştırabilir ya da kabus göreceğini düşündüğü için uyumak istemez),</a:t>
            </a:r>
          </a:p>
          <a:p>
            <a:r>
              <a:rPr lang="tr-TR" dirty="0" smtClean="0"/>
              <a:t>öfke patlamaları, konsantrasyon güçlüğü</a:t>
            </a:r>
          </a:p>
          <a:p>
            <a:r>
              <a:rPr lang="tr-TR" dirty="0" smtClean="0"/>
              <a:t>Yaşına uygun olmayan cinsel davranışlar</a:t>
            </a:r>
          </a:p>
          <a:p>
            <a:r>
              <a:rPr lang="tr-TR" dirty="0" smtClean="0"/>
              <a:t>cinsel davranışlarda artma, mastürbasyon,</a:t>
            </a:r>
          </a:p>
          <a:p>
            <a:r>
              <a:rPr lang="tr-TR" dirty="0" smtClean="0"/>
              <a:t>cinsel oyunlar oynama, erişkinleri ayartıcı davranışlarda bulunma </a:t>
            </a:r>
          </a:p>
          <a:p>
            <a:r>
              <a:rPr lang="tr-TR" dirty="0" smtClean="0"/>
              <a:t>cinsel kimlik bozuklukları, cinsel işlev bozuklukları,</a:t>
            </a:r>
          </a:p>
          <a:p>
            <a:r>
              <a:rPr lang="tr-TR" dirty="0" smtClean="0"/>
              <a:t>cinsel istismara uğrayan çocukların %50'sinde travma sonrası stres bozukluğu görülmekte, depresyon, düşük benlik saygısı, intihar davranışları görülebilir.</a:t>
            </a:r>
            <a:endParaRPr lang="tr-TR" dirty="0"/>
          </a:p>
        </p:txBody>
      </p:sp>
    </p:spTree>
    <p:extLst>
      <p:ext uri="{BB962C8B-B14F-4D97-AF65-F5344CB8AC3E}">
        <p14:creationId xmlns:p14="http://schemas.microsoft.com/office/powerpoint/2010/main" val="2414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DOĞRU/YANLIŞLAR</a:t>
            </a:r>
            <a:endParaRPr lang="tr-TR" dirty="0">
              <a:solidFill>
                <a:srgbClr val="FF0000"/>
              </a:solidFill>
            </a:endParaRPr>
          </a:p>
        </p:txBody>
      </p:sp>
      <p:graphicFrame>
        <p:nvGraphicFramePr>
          <p:cNvPr id="4" name="İçerik Yer Tutucusu 3"/>
          <p:cNvGraphicFramePr>
            <a:graphicFrameLocks noGrp="1"/>
          </p:cNvGraphicFramePr>
          <p:nvPr>
            <p:ph idx="1"/>
          </p:nvPr>
        </p:nvGraphicFramePr>
        <p:xfrm>
          <a:off x="1233175" y="1546096"/>
          <a:ext cx="6677650" cy="4634172"/>
        </p:xfrm>
        <a:graphic>
          <a:graphicData uri="http://schemas.openxmlformats.org/drawingml/2006/table">
            <a:tbl>
              <a:tblPr/>
              <a:tblGrid>
                <a:gridCol w="3338825"/>
                <a:gridCol w="3338825"/>
              </a:tblGrid>
              <a:tr h="296784">
                <a:tc>
                  <a:txBody>
                    <a:bodyPr/>
                    <a:lstStyle/>
                    <a:p>
                      <a:r>
                        <a:rPr lang="tr-TR" sz="1500" b="1" dirty="0"/>
                        <a:t>YANLIŞ </a:t>
                      </a:r>
                      <a:endParaRPr lang="tr-TR" sz="1500" dirty="0"/>
                    </a:p>
                  </a:txBody>
                  <a:tcPr marL="74196" marR="74196" marT="37098" marB="37098" anchor="ctr">
                    <a:lnL>
                      <a:noFill/>
                    </a:lnL>
                    <a:lnR>
                      <a:noFill/>
                    </a:lnR>
                    <a:lnT>
                      <a:noFill/>
                    </a:lnT>
                    <a:lnB>
                      <a:noFill/>
                    </a:lnB>
                  </a:tcPr>
                </a:tc>
                <a:tc>
                  <a:txBody>
                    <a:bodyPr/>
                    <a:lstStyle/>
                    <a:p>
                      <a:r>
                        <a:rPr lang="tr-TR" sz="1500" b="1"/>
                        <a:t>DOĞRU </a:t>
                      </a:r>
                      <a:endParaRPr lang="tr-TR" sz="1500"/>
                    </a:p>
                  </a:txBody>
                  <a:tcPr marL="74196" marR="74196" marT="37098" marB="37098" anchor="ctr">
                    <a:lnL>
                      <a:noFill/>
                    </a:lnL>
                    <a:lnR>
                      <a:noFill/>
                    </a:lnR>
                    <a:lnT>
                      <a:noFill/>
                    </a:lnT>
                    <a:lnB>
                      <a:noFill/>
                    </a:lnB>
                  </a:tcPr>
                </a:tc>
              </a:tr>
              <a:tr h="296784">
                <a:tc>
                  <a:txBody>
                    <a:bodyPr/>
                    <a:lstStyle/>
                    <a:p>
                      <a:endParaRPr lang="tr-TR" sz="1500"/>
                    </a:p>
                  </a:txBody>
                  <a:tcPr marL="74196" marR="74196" marT="37098" marB="37098" anchor="ctr">
                    <a:lnL>
                      <a:noFill/>
                    </a:lnL>
                    <a:lnR>
                      <a:noFill/>
                    </a:lnR>
                    <a:lnT>
                      <a:noFill/>
                    </a:lnT>
                    <a:lnB>
                      <a:noFill/>
                    </a:lnB>
                  </a:tcPr>
                </a:tc>
                <a:tc>
                  <a:txBody>
                    <a:bodyPr/>
                    <a:lstStyle/>
                    <a:p>
                      <a:endParaRPr lang="tr-TR" sz="1500"/>
                    </a:p>
                  </a:txBody>
                  <a:tcPr marL="74196" marR="74196" marT="37098" marB="37098" anchor="ctr">
                    <a:lnL>
                      <a:noFill/>
                    </a:lnL>
                    <a:lnR>
                      <a:noFill/>
                    </a:lnR>
                    <a:lnT>
                      <a:noFill/>
                    </a:lnT>
                    <a:lnB>
                      <a:noFill/>
                    </a:lnB>
                  </a:tcPr>
                </a:tc>
              </a:tr>
              <a:tr h="741961">
                <a:tc>
                  <a:txBody>
                    <a:bodyPr/>
                    <a:lstStyle/>
                    <a:p>
                      <a:r>
                        <a:rPr lang="tr-TR" sz="1500"/>
                        <a:t>Çocuklar cinsel istismarı hayal güçlerinin genişliği nedeniyle uydururlar.</a:t>
                      </a:r>
                    </a:p>
                  </a:txBody>
                  <a:tcPr marL="74196" marR="74196" marT="37098" marB="37098" anchor="ctr">
                    <a:lnL>
                      <a:noFill/>
                    </a:lnL>
                    <a:lnR>
                      <a:noFill/>
                    </a:lnR>
                    <a:lnT>
                      <a:noFill/>
                    </a:lnT>
                    <a:lnB>
                      <a:noFill/>
                    </a:lnB>
                  </a:tcPr>
                </a:tc>
                <a:tc>
                  <a:txBody>
                    <a:bodyPr/>
                    <a:lstStyle/>
                    <a:p>
                      <a:r>
                        <a:rPr lang="tr-TR" sz="1500"/>
                        <a:t>Çocuklar bu konuda genellikle yalan söylemezler. İlk kural çocuğa inanmak olmalıdır.</a:t>
                      </a:r>
                    </a:p>
                  </a:txBody>
                  <a:tcPr marL="74196" marR="74196" marT="37098" marB="37098" anchor="ctr">
                    <a:lnL>
                      <a:noFill/>
                    </a:lnL>
                    <a:lnR>
                      <a:noFill/>
                    </a:lnR>
                    <a:lnT>
                      <a:noFill/>
                    </a:lnT>
                    <a:lnB>
                      <a:noFill/>
                    </a:lnB>
                  </a:tcPr>
                </a:tc>
              </a:tr>
              <a:tr h="741961">
                <a:tc>
                  <a:txBody>
                    <a:bodyPr/>
                    <a:lstStyle/>
                    <a:p>
                      <a:r>
                        <a:rPr lang="tr-TR" sz="1500"/>
                        <a:t>Yaşanmış bir iki olay önemli değildir.</a:t>
                      </a:r>
                    </a:p>
                  </a:txBody>
                  <a:tcPr marL="74196" marR="74196" marT="37098" marB="37098" anchor="ctr">
                    <a:lnL>
                      <a:noFill/>
                    </a:lnL>
                    <a:lnR>
                      <a:noFill/>
                    </a:lnR>
                    <a:lnT>
                      <a:noFill/>
                    </a:lnT>
                    <a:lnB>
                      <a:noFill/>
                    </a:lnB>
                  </a:tcPr>
                </a:tc>
                <a:tc>
                  <a:txBody>
                    <a:bodyPr/>
                    <a:lstStyle/>
                    <a:p>
                      <a:r>
                        <a:rPr lang="tr-TR" sz="1500"/>
                        <a:t>Bir kez olan ya da tekrarlayan cinsel istismar çocuğun ruhsal ve fiziksel sağlığı açısından ciddi derecede zarar vericidir.</a:t>
                      </a:r>
                    </a:p>
                  </a:txBody>
                  <a:tcPr marL="74196" marR="74196" marT="37098" marB="37098" anchor="ctr">
                    <a:lnL>
                      <a:noFill/>
                    </a:lnL>
                    <a:lnR>
                      <a:noFill/>
                    </a:lnR>
                    <a:lnT>
                      <a:noFill/>
                    </a:lnT>
                    <a:lnB>
                      <a:noFill/>
                    </a:lnB>
                  </a:tcPr>
                </a:tc>
              </a:tr>
              <a:tr h="964549">
                <a:tc>
                  <a:txBody>
                    <a:bodyPr/>
                    <a:lstStyle/>
                    <a:p>
                      <a:r>
                        <a:rPr lang="tr-TR" sz="1500" dirty="0"/>
                        <a:t>Şu çocuklar potansiyel kurbanlardır; Olayı provoke eden çocuklar, şirin ve cazip kız çocukları, evden kaçan çocuklar, ihmal edilmiş çocuklar.</a:t>
                      </a:r>
                    </a:p>
                  </a:txBody>
                  <a:tcPr marL="74196" marR="74196" marT="37098" marB="37098" anchor="ctr">
                    <a:lnL>
                      <a:noFill/>
                    </a:lnL>
                    <a:lnR>
                      <a:noFill/>
                    </a:lnR>
                    <a:lnT>
                      <a:noFill/>
                    </a:lnT>
                    <a:lnB>
                      <a:noFill/>
                    </a:lnB>
                  </a:tcPr>
                </a:tc>
                <a:tc>
                  <a:txBody>
                    <a:bodyPr/>
                    <a:lstStyle/>
                    <a:p>
                      <a:r>
                        <a:rPr lang="tr-TR" sz="1500"/>
                        <a:t>Kurbanlar, her sosyo-ekonomik ve her sosyo-kültürel gruptan gelen kız ve erkek çocuklar olabilir.</a:t>
                      </a:r>
                    </a:p>
                  </a:txBody>
                  <a:tcPr marL="74196" marR="74196" marT="37098" marB="37098" anchor="ctr">
                    <a:lnL>
                      <a:noFill/>
                    </a:lnL>
                    <a:lnR>
                      <a:noFill/>
                    </a:lnR>
                    <a:lnT>
                      <a:noFill/>
                    </a:lnT>
                    <a:lnB>
                      <a:noFill/>
                    </a:lnB>
                  </a:tcPr>
                </a:tc>
              </a:tr>
              <a:tr h="741961">
                <a:tc>
                  <a:txBody>
                    <a:bodyPr/>
                    <a:lstStyle/>
                    <a:p>
                      <a:r>
                        <a:rPr lang="tr-TR" sz="1500"/>
                        <a:t>Parklar, genel tuvaletler, ıssız sokaklar, karanlık yerler, boş inşaat sahaları tehlikeli bölgelerdir.</a:t>
                      </a:r>
                    </a:p>
                  </a:txBody>
                  <a:tcPr marL="74196" marR="74196" marT="37098" marB="37098" anchor="ctr">
                    <a:lnL>
                      <a:noFill/>
                    </a:lnL>
                    <a:lnR>
                      <a:noFill/>
                    </a:lnR>
                    <a:lnT>
                      <a:noFill/>
                    </a:lnT>
                    <a:lnB>
                      <a:noFill/>
                    </a:lnB>
                  </a:tcPr>
                </a:tc>
                <a:tc>
                  <a:txBody>
                    <a:bodyPr/>
                    <a:lstStyle/>
                    <a:p>
                      <a:r>
                        <a:rPr lang="tr-TR" sz="1500"/>
                        <a:t>Olayın olduğu yer genellikle ev, okul, ev ile okul arasındaki yol gibi çocuğun içinde bulunduğu yakın çevresidir.</a:t>
                      </a:r>
                    </a:p>
                  </a:txBody>
                  <a:tcPr marL="74196" marR="74196" marT="37098" marB="37098" anchor="ctr">
                    <a:lnL>
                      <a:noFill/>
                    </a:lnL>
                    <a:lnR>
                      <a:noFill/>
                    </a:lnR>
                    <a:lnT>
                      <a:noFill/>
                    </a:lnT>
                    <a:lnB>
                      <a:noFill/>
                    </a:lnB>
                  </a:tcPr>
                </a:tc>
              </a:tr>
              <a:tr h="741961">
                <a:tc>
                  <a:txBody>
                    <a:bodyPr/>
                    <a:lstStyle/>
                    <a:p>
                      <a:r>
                        <a:rPr lang="tr-TR" sz="1500"/>
                        <a:t>İstismarcılar genellikle, yaşlı ve yabancı erkeklerle sokaktaki hırpani serserilerdir</a:t>
                      </a:r>
                    </a:p>
                  </a:txBody>
                  <a:tcPr marL="74196" marR="74196" marT="37098" marB="37098" anchor="ctr">
                    <a:lnL>
                      <a:noFill/>
                    </a:lnL>
                    <a:lnR>
                      <a:noFill/>
                    </a:lnR>
                    <a:lnT>
                      <a:noFill/>
                    </a:lnT>
                    <a:lnB>
                      <a:noFill/>
                    </a:lnB>
                  </a:tcPr>
                </a:tc>
                <a:tc>
                  <a:txBody>
                    <a:bodyPr/>
                    <a:lstStyle/>
                    <a:p>
                      <a:r>
                        <a:rPr lang="tr-TR" sz="1500" dirty="0"/>
                        <a:t>Olguların % 80- 95'inde fail 20-40 yaşları arasındaki, kurban tarafından tanınan ve evli çocuklu erkeklerdir</a:t>
                      </a:r>
                    </a:p>
                  </a:txBody>
                  <a:tcPr marL="74196" marR="74196" marT="37098" marB="37098" anchor="ctr">
                    <a:lnL>
                      <a:noFill/>
                    </a:lnL>
                    <a:lnR>
                      <a:noFill/>
                    </a:lnR>
                    <a:lnT>
                      <a:noFill/>
                    </a:lnT>
                    <a:lnB>
                      <a:noFill/>
                    </a:lnB>
                  </a:tcPr>
                </a:tc>
              </a:tr>
            </a:tbl>
          </a:graphicData>
        </a:graphic>
      </p:graphicFrame>
    </p:spTree>
    <p:extLst>
      <p:ext uri="{BB962C8B-B14F-4D97-AF65-F5344CB8AC3E}">
        <p14:creationId xmlns:p14="http://schemas.microsoft.com/office/powerpoint/2010/main" val="289873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DUYGUSAL İSTİSMAR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smtClean="0"/>
              <a:t>En sık rastlanan istismar tipidir,</a:t>
            </a:r>
          </a:p>
          <a:p>
            <a:r>
              <a:rPr lang="tr-TR" dirty="0" smtClean="0"/>
              <a:t>Duygusal istismarın temelinde çocuğun psikolojik hasar yaşaması bulunmaktadır. Bunun oluşumunun iki temel nedene bağlı olduğu görülmektedir. </a:t>
            </a:r>
          </a:p>
          <a:p>
            <a:pPr marL="0" indent="0">
              <a:buNone/>
            </a:pPr>
            <a:r>
              <a:rPr lang="tr-TR" dirty="0" smtClean="0"/>
              <a:t>1- Kendilerine bakmakla yükümlü kişiler tarafından olumsuz olarak etkilendikleri tutum ve davranışlara maruz kalmaları,</a:t>
            </a:r>
          </a:p>
          <a:p>
            <a:pPr marL="0" indent="0">
              <a:buNone/>
            </a:pPr>
            <a:r>
              <a:rPr lang="tr-TR" dirty="0" smtClean="0"/>
              <a:t>2- ihtiyaçları olan ilgi, sevgi ve bakımdan mahrum bırakılmaları.</a:t>
            </a:r>
          </a:p>
          <a:p>
            <a:endParaRPr lang="tr-TR" dirty="0"/>
          </a:p>
        </p:txBody>
      </p:sp>
    </p:spTree>
    <p:extLst>
      <p:ext uri="{BB962C8B-B14F-4D97-AF65-F5344CB8AC3E}">
        <p14:creationId xmlns:p14="http://schemas.microsoft.com/office/powerpoint/2010/main" val="333065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r>
              <a:rPr lang="tr-TR" dirty="0" smtClean="0">
                <a:solidFill>
                  <a:srgbClr val="FF0000"/>
                </a:solidFill>
              </a:rPr>
              <a:t>Duygusal İstismar tepkileri</a:t>
            </a:r>
            <a:endParaRPr lang="tr-TR" dirty="0">
              <a:solidFill>
                <a:srgbClr val="FF0000"/>
              </a:solidFill>
            </a:endParaRPr>
          </a:p>
        </p:txBody>
      </p:sp>
      <p:sp>
        <p:nvSpPr>
          <p:cNvPr id="3" name="İçerik Yer Tutucusu 2"/>
          <p:cNvSpPr>
            <a:spLocks noGrp="1"/>
          </p:cNvSpPr>
          <p:nvPr>
            <p:ph idx="1"/>
          </p:nvPr>
        </p:nvSpPr>
        <p:spPr>
          <a:xfrm>
            <a:off x="457200" y="980728"/>
            <a:ext cx="8229600" cy="5760640"/>
          </a:xfrm>
        </p:spPr>
        <p:txBody>
          <a:bodyPr>
            <a:normAutofit fontScale="70000" lnSpcReduction="20000"/>
          </a:bodyPr>
          <a:lstStyle/>
          <a:p>
            <a:r>
              <a:rPr lang="tr-TR" dirty="0" smtClean="0"/>
              <a:t>Çocuğa bağırma</a:t>
            </a:r>
          </a:p>
          <a:p>
            <a:r>
              <a:rPr lang="tr-TR" dirty="0" smtClean="0"/>
              <a:t>Reddetme</a:t>
            </a:r>
          </a:p>
          <a:p>
            <a:r>
              <a:rPr lang="tr-TR" dirty="0" smtClean="0"/>
              <a:t>Aşağılama</a:t>
            </a:r>
          </a:p>
          <a:p>
            <a:r>
              <a:rPr lang="tr-TR" dirty="0" smtClean="0"/>
              <a:t>Küfretme</a:t>
            </a:r>
          </a:p>
          <a:p>
            <a:r>
              <a:rPr lang="tr-TR" dirty="0" smtClean="0"/>
              <a:t>Yalnız bırakma</a:t>
            </a:r>
          </a:p>
          <a:p>
            <a:r>
              <a:rPr lang="tr-TR" dirty="0" smtClean="0"/>
              <a:t>Yanıltma</a:t>
            </a:r>
          </a:p>
          <a:p>
            <a:r>
              <a:rPr lang="tr-TR" dirty="0" smtClean="0"/>
              <a:t>Korkutma</a:t>
            </a:r>
          </a:p>
          <a:p>
            <a:r>
              <a:rPr lang="tr-TR" dirty="0" smtClean="0"/>
              <a:t>Yıldırma</a:t>
            </a:r>
          </a:p>
          <a:p>
            <a:r>
              <a:rPr lang="tr-TR" dirty="0" smtClean="0"/>
              <a:t>Tehdit etme</a:t>
            </a:r>
          </a:p>
          <a:p>
            <a:r>
              <a:rPr lang="tr-TR" dirty="0" smtClean="0"/>
              <a:t>Duygusal ihtiyaçlarını karşılamama</a:t>
            </a:r>
          </a:p>
          <a:p>
            <a:r>
              <a:rPr lang="tr-TR" dirty="0" smtClean="0"/>
              <a:t>Yaşının üzerinde sorumluluk bekleme</a:t>
            </a:r>
          </a:p>
          <a:p>
            <a:r>
              <a:rPr lang="tr-TR" dirty="0" smtClean="0"/>
              <a:t>Kardeşler arası ayırım yapma</a:t>
            </a:r>
          </a:p>
          <a:p>
            <a:r>
              <a:rPr lang="tr-TR" dirty="0" smtClean="0"/>
              <a:t>Önemsememe</a:t>
            </a:r>
          </a:p>
          <a:p>
            <a:r>
              <a:rPr lang="tr-TR" dirty="0" err="1" smtClean="0"/>
              <a:t>Küşük</a:t>
            </a:r>
            <a:r>
              <a:rPr lang="tr-TR" dirty="0" smtClean="0"/>
              <a:t> düşürme-alay etme</a:t>
            </a:r>
          </a:p>
          <a:p>
            <a:r>
              <a:rPr lang="tr-TR" dirty="0" smtClean="0"/>
              <a:t>Lakap takma </a:t>
            </a:r>
          </a:p>
          <a:p>
            <a:r>
              <a:rPr lang="tr-TR" dirty="0" smtClean="0"/>
              <a:t>Aşırı baskı-otorite kurma</a:t>
            </a:r>
          </a:p>
          <a:p>
            <a:r>
              <a:rPr lang="tr-TR" dirty="0" smtClean="0"/>
              <a:t>Bağımlı kılma ve aşırı koruma</a:t>
            </a:r>
            <a:endParaRPr lang="tr-TR" dirty="0"/>
          </a:p>
        </p:txBody>
      </p:sp>
    </p:spTree>
    <p:extLst>
      <p:ext uri="{BB962C8B-B14F-4D97-AF65-F5344CB8AC3E}">
        <p14:creationId xmlns:p14="http://schemas.microsoft.com/office/powerpoint/2010/main" val="206198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Duygusal İstismar Belirtileri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Aileden uzaklaşma</a:t>
            </a:r>
          </a:p>
          <a:p>
            <a:r>
              <a:rPr lang="tr-TR" dirty="0" smtClean="0"/>
              <a:t>Gergin olma</a:t>
            </a:r>
          </a:p>
          <a:p>
            <a:r>
              <a:rPr lang="tr-TR" dirty="0" smtClean="0"/>
              <a:t>Bağımlı kişilik geliştirme</a:t>
            </a:r>
          </a:p>
          <a:p>
            <a:r>
              <a:rPr lang="tr-TR" dirty="0" smtClean="0"/>
              <a:t>Değersizlik duygusu geliştirme</a:t>
            </a:r>
          </a:p>
          <a:p>
            <a:r>
              <a:rPr lang="tr-TR" dirty="0" smtClean="0"/>
              <a:t>Saldırgan davranışta bulunma</a:t>
            </a:r>
          </a:p>
          <a:p>
            <a:r>
              <a:rPr lang="tr-TR" dirty="0" smtClean="0"/>
              <a:t>Akademik başarı düşüklüğü</a:t>
            </a:r>
            <a:endParaRPr lang="tr-TR" dirty="0"/>
          </a:p>
        </p:txBody>
      </p:sp>
    </p:spTree>
    <p:extLst>
      <p:ext uri="{BB962C8B-B14F-4D97-AF65-F5344CB8AC3E}">
        <p14:creationId xmlns:p14="http://schemas.microsoft.com/office/powerpoint/2010/main" val="290552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İHMAL</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dirty="0" smtClean="0"/>
              <a:t>Çocuğa bakmakla yükümlü kişinin bu yükümlülüğü yerine getirememesi, beslenme, giyinme, tıbbi, sosyal ve duygusal gereksinimler ya da yaşam koşulları için gerekli ilgiyi göstereme durumudur. </a:t>
            </a:r>
          </a:p>
          <a:p>
            <a:r>
              <a:rPr lang="tr-TR" dirty="0" smtClean="0"/>
              <a:t>İhmal pasif istismar aktif bir davranış şeklidir.</a:t>
            </a:r>
          </a:p>
          <a:p>
            <a:r>
              <a:rPr lang="tr-TR" dirty="0" smtClean="0"/>
              <a:t>İhmal büyüme geriliği, </a:t>
            </a:r>
            <a:r>
              <a:rPr lang="tr-TR" dirty="0" err="1" smtClean="0"/>
              <a:t>psikososyal</a:t>
            </a:r>
            <a:r>
              <a:rPr lang="tr-TR" dirty="0" smtClean="0"/>
              <a:t> uyum güçlüğü çeken, eğitim gereksinimi karşılanmayan çocuklarda akla gelmelidir. </a:t>
            </a:r>
            <a:endParaRPr lang="tr-TR" dirty="0"/>
          </a:p>
        </p:txBody>
      </p:sp>
    </p:spTree>
    <p:extLst>
      <p:ext uri="{BB962C8B-B14F-4D97-AF65-F5344CB8AC3E}">
        <p14:creationId xmlns:p14="http://schemas.microsoft.com/office/powerpoint/2010/main" val="1759819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Aile-Toplum ve Çocukta risk faktörleri</a:t>
            </a:r>
            <a:endParaRPr lang="tr-TR" dirty="0">
              <a:solidFill>
                <a:srgbClr val="FF0000"/>
              </a:solidFill>
            </a:endParaRPr>
          </a:p>
        </p:txBody>
      </p:sp>
      <p:sp>
        <p:nvSpPr>
          <p:cNvPr id="3" name="İçerik Yer Tutucusu 2"/>
          <p:cNvSpPr>
            <a:spLocks noGrp="1"/>
          </p:cNvSpPr>
          <p:nvPr>
            <p:ph idx="1"/>
          </p:nvPr>
        </p:nvSpPr>
        <p:spPr>
          <a:xfrm>
            <a:off x="323528" y="1600200"/>
            <a:ext cx="8820472" cy="4525963"/>
          </a:xfrm>
        </p:spPr>
        <p:txBody>
          <a:bodyPr>
            <a:normAutofit fontScale="92500" lnSpcReduction="20000"/>
          </a:bodyPr>
          <a:lstStyle/>
          <a:p>
            <a:r>
              <a:rPr lang="tr-TR" dirty="0" smtClean="0">
                <a:solidFill>
                  <a:srgbClr val="FF0000"/>
                </a:solidFill>
              </a:rPr>
              <a:t>Aile,</a:t>
            </a:r>
          </a:p>
          <a:p>
            <a:pPr marL="0" indent="0">
              <a:buNone/>
            </a:pPr>
            <a:r>
              <a:rPr lang="tr-TR" dirty="0" smtClean="0"/>
              <a:t>1- geçici veya kalıcı stres (iş kaybı, sorunlu evlilik)</a:t>
            </a:r>
          </a:p>
          <a:p>
            <a:pPr marL="0" indent="0">
              <a:buNone/>
            </a:pPr>
            <a:r>
              <a:rPr lang="tr-TR" dirty="0" smtClean="0"/>
              <a:t>2- Ebeveynlerde Bağımlılık(alkol-sigara veya madde bağımlılığı)</a:t>
            </a:r>
          </a:p>
          <a:p>
            <a:pPr marL="0" indent="0">
              <a:buNone/>
            </a:pPr>
            <a:r>
              <a:rPr lang="tr-TR" dirty="0" smtClean="0"/>
              <a:t>3- Zor gebelik veya doğum, anne bebek arasında bağın oluşmaması, istenmeye çocuk</a:t>
            </a:r>
          </a:p>
          <a:p>
            <a:pPr marL="0" indent="0">
              <a:buNone/>
            </a:pPr>
            <a:r>
              <a:rPr lang="tr-TR" dirty="0" smtClean="0"/>
              <a:t>4-Suça karışmış ebeveynler</a:t>
            </a:r>
          </a:p>
          <a:p>
            <a:pPr marL="0" indent="0">
              <a:buNone/>
            </a:pPr>
            <a:r>
              <a:rPr lang="tr-TR" dirty="0" smtClean="0"/>
              <a:t>5-düşük sosyoekonomik durumdaki aileler</a:t>
            </a:r>
          </a:p>
          <a:p>
            <a:pPr marL="0" indent="0">
              <a:buNone/>
            </a:pPr>
            <a:r>
              <a:rPr lang="tr-TR" dirty="0" smtClean="0"/>
              <a:t>6-Anne veya babanın olmaması</a:t>
            </a:r>
          </a:p>
          <a:p>
            <a:pPr marL="0" indent="0">
              <a:buNone/>
            </a:pPr>
            <a:r>
              <a:rPr lang="tr-TR" dirty="0" smtClean="0"/>
              <a:t>7- Anne veya babanın genç olması</a:t>
            </a:r>
            <a:endParaRPr lang="tr-TR" dirty="0"/>
          </a:p>
        </p:txBody>
      </p:sp>
    </p:spTree>
    <p:extLst>
      <p:ext uri="{BB962C8B-B14F-4D97-AF65-F5344CB8AC3E}">
        <p14:creationId xmlns:p14="http://schemas.microsoft.com/office/powerpoint/2010/main" val="43676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ÖZET</a:t>
            </a:r>
            <a:endParaRPr lang="tr-TR" dirty="0">
              <a:solidFill>
                <a:srgbClr val="FF0000"/>
              </a:solidFill>
            </a:endParaRPr>
          </a:p>
        </p:txBody>
      </p:sp>
      <p:sp>
        <p:nvSpPr>
          <p:cNvPr id="3" name="İçerik Yer Tutucusu 2"/>
          <p:cNvSpPr>
            <a:spLocks noGrp="1"/>
          </p:cNvSpPr>
          <p:nvPr>
            <p:ph idx="1"/>
          </p:nvPr>
        </p:nvSpPr>
        <p:spPr/>
        <p:txBody>
          <a:bodyPr>
            <a:normAutofit fontScale="85000" lnSpcReduction="20000"/>
          </a:bodyPr>
          <a:lstStyle/>
          <a:p>
            <a:r>
              <a:rPr lang="tr-TR" sz="3000" dirty="0" smtClean="0"/>
              <a:t>İHMAL VE İSTİSMAR NEDİR?</a:t>
            </a:r>
          </a:p>
          <a:p>
            <a:r>
              <a:rPr lang="tr-TR" sz="3000" dirty="0" smtClean="0"/>
              <a:t>TÜRLERİ VE BELİRTİLERİ NELERDİR?</a:t>
            </a:r>
          </a:p>
          <a:p>
            <a:r>
              <a:rPr lang="tr-TR" sz="3000" dirty="0" smtClean="0"/>
              <a:t>AİLEDE,TOPLUMDA VE ÇOCUKTA RİSK FAKTÖRLERİ NELERDİR?</a:t>
            </a:r>
          </a:p>
          <a:p>
            <a:r>
              <a:rPr lang="tr-TR" sz="3000" dirty="0" smtClean="0"/>
              <a:t>ÖĞRETMENİN BU ÖĞRENCİLERE YAKAŞIM TARZI NASIL OLMALIDIR?</a:t>
            </a:r>
          </a:p>
          <a:p>
            <a:r>
              <a:rPr lang="tr-TR" sz="3000" dirty="0" smtClean="0"/>
              <a:t>İHMAL VE İSTİSMAR  İLE KARŞILAŞILDIĞINDA OKULDA NASIL BİR YOL İZLENMELİ?</a:t>
            </a:r>
          </a:p>
          <a:p>
            <a:r>
              <a:rPr lang="tr-TR" sz="3000" dirty="0" smtClean="0"/>
              <a:t>HANGİ KURUMLARA BİLDİRİLMELİDİR</a:t>
            </a:r>
            <a:r>
              <a:rPr lang="tr-TR" sz="3000" dirty="0"/>
              <a:t>? </a:t>
            </a:r>
            <a:endParaRPr lang="tr-TR" sz="3000" dirty="0" smtClean="0"/>
          </a:p>
          <a:p>
            <a:r>
              <a:rPr lang="tr-TR" sz="3000" dirty="0" smtClean="0"/>
              <a:t>HUKUK </a:t>
            </a:r>
            <a:r>
              <a:rPr lang="tr-TR" sz="3000" dirty="0"/>
              <a:t>SİSTEMİMİZDE İHMAL VE İSTİSMAR YERİ </a:t>
            </a:r>
            <a:endParaRPr lang="tr-TR" sz="3000" dirty="0" smtClean="0"/>
          </a:p>
          <a:p>
            <a:r>
              <a:rPr lang="tr-TR" sz="3000" dirty="0" smtClean="0"/>
              <a:t>BİLDİRİLMEDİĞİNDE NE OLUR?</a:t>
            </a:r>
          </a:p>
          <a:p>
            <a:pPr marL="0" indent="0">
              <a:buNone/>
            </a:pPr>
            <a:endParaRPr lang="tr-TR" dirty="0" smtClean="0"/>
          </a:p>
          <a:p>
            <a:endParaRPr lang="tr-TR" dirty="0"/>
          </a:p>
        </p:txBody>
      </p:sp>
    </p:spTree>
    <p:extLst>
      <p:ext uri="{BB962C8B-B14F-4D97-AF65-F5344CB8AC3E}">
        <p14:creationId xmlns:p14="http://schemas.microsoft.com/office/powerpoint/2010/main" val="970653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lstStyle/>
          <a:p>
            <a:pPr marL="0" indent="0">
              <a:buNone/>
            </a:pPr>
            <a:endParaRPr lang="tr-TR" dirty="0" smtClean="0"/>
          </a:p>
          <a:p>
            <a:pPr marL="0" indent="0">
              <a:buNone/>
            </a:pPr>
            <a:r>
              <a:rPr lang="tr-TR" dirty="0" smtClean="0"/>
              <a:t>8-Anne veya babanın ihmale veya istismara uğraması</a:t>
            </a:r>
          </a:p>
          <a:p>
            <a:pPr marL="0" indent="0">
              <a:buNone/>
            </a:pPr>
            <a:r>
              <a:rPr lang="tr-TR" dirty="0" smtClean="0"/>
              <a:t>9- Ebeveynlerin kronik depresyon veya başka hastalıkların olması</a:t>
            </a:r>
          </a:p>
          <a:p>
            <a:pPr marL="0" indent="0">
              <a:buNone/>
            </a:pPr>
            <a:r>
              <a:rPr lang="tr-TR" dirty="0" smtClean="0"/>
              <a:t>10- Aile içi Şiddet</a:t>
            </a:r>
          </a:p>
          <a:p>
            <a:pPr marL="0" indent="0">
              <a:buNone/>
            </a:pPr>
            <a:r>
              <a:rPr lang="tr-TR" dirty="0" smtClean="0"/>
              <a:t>11-Ebeveynlerin çocuk gelişim basamakları hakkında bilgi sahibi olmaması, çocuğun ilgi ve ihtiyaçlarını algılayamaması,</a:t>
            </a:r>
          </a:p>
          <a:p>
            <a:pPr marL="0" indent="0">
              <a:buNone/>
            </a:pPr>
            <a:endParaRPr lang="tr-TR" dirty="0"/>
          </a:p>
        </p:txBody>
      </p:sp>
    </p:spTree>
    <p:extLst>
      <p:ext uri="{BB962C8B-B14F-4D97-AF65-F5344CB8AC3E}">
        <p14:creationId xmlns:p14="http://schemas.microsoft.com/office/powerpoint/2010/main" val="3517918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normAutofit lnSpcReduction="10000"/>
          </a:bodyPr>
          <a:lstStyle/>
          <a:p>
            <a:r>
              <a:rPr lang="tr-TR" dirty="0" smtClean="0">
                <a:solidFill>
                  <a:srgbClr val="FF0000"/>
                </a:solidFill>
              </a:rPr>
              <a:t>Toplumsal risk faktörleri</a:t>
            </a:r>
          </a:p>
          <a:p>
            <a:pPr marL="0" indent="0">
              <a:buNone/>
            </a:pPr>
            <a:r>
              <a:rPr lang="tr-TR" dirty="0" smtClean="0"/>
              <a:t>1-Toplumda cinsiyet eşitsizliği ve sosyal eşitsizliğin olması</a:t>
            </a:r>
          </a:p>
          <a:p>
            <a:pPr marL="0" indent="0">
              <a:buNone/>
            </a:pPr>
            <a:r>
              <a:rPr lang="tr-TR" dirty="0" smtClean="0"/>
              <a:t>2- Toplumda işsizliği ve fakirliğin yüksek olması</a:t>
            </a:r>
          </a:p>
          <a:p>
            <a:pPr marL="0" indent="0">
              <a:buNone/>
            </a:pPr>
            <a:r>
              <a:rPr lang="tr-TR" dirty="0" smtClean="0"/>
              <a:t>3- Uyuşturucu ve alkole erişimin kolaylığı</a:t>
            </a:r>
          </a:p>
          <a:p>
            <a:pPr marL="0" indent="0">
              <a:buNone/>
            </a:pPr>
            <a:r>
              <a:rPr lang="tr-TR" dirty="0" smtClean="0"/>
              <a:t>4-çocuk İstismarı çocuk pornosu, çocuk işçiliğini önleyecek politika programlarının olmaması</a:t>
            </a:r>
          </a:p>
          <a:p>
            <a:pPr marL="0" indent="0">
              <a:buNone/>
            </a:pPr>
            <a:r>
              <a:rPr lang="tr-TR" dirty="0" smtClean="0"/>
              <a:t>5- Şiddeti yücelten ve destekleyen sosyal normların olması, dayağın disiplin amaçlı kullanılıyor olması, çocuk statüsünün düşük olması,</a:t>
            </a:r>
          </a:p>
          <a:p>
            <a:pPr marL="0" indent="0">
              <a:buNone/>
            </a:pPr>
            <a:r>
              <a:rPr lang="tr-TR" dirty="0" smtClean="0"/>
              <a:t>6-Eğitim politikalarının yetersiz olması</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685962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Yüksek Riskli Çocuklar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tr-TR" dirty="0" smtClean="0"/>
              <a:t>1- Dört yaşından küçük çocuklar ve ergenler risk grubundadır</a:t>
            </a:r>
          </a:p>
          <a:p>
            <a:r>
              <a:rPr lang="tr-TR" dirty="0" smtClean="0"/>
              <a:t>2-İstenmeyen ve anne babanın beklentilerini karşılamayan çocuklar</a:t>
            </a:r>
          </a:p>
          <a:p>
            <a:r>
              <a:rPr lang="tr-TR" dirty="0" smtClean="0"/>
              <a:t>3-Özel bakıma ve yardıma ihtiyaç duyan, sürekli ağlayan, fiziksel anormalliği olan çocuklar</a:t>
            </a:r>
          </a:p>
          <a:p>
            <a:r>
              <a:rPr lang="tr-TR" dirty="0" smtClean="0"/>
              <a:t>4-Mental bozukluğu olan çocuklar</a:t>
            </a:r>
          </a:p>
          <a:p>
            <a:r>
              <a:rPr lang="tr-TR" dirty="0" smtClean="0"/>
              <a:t>5-Yeni doğan döneminde tedavi için veya başka bir nedenle anneden ayrılan çocuklar</a:t>
            </a:r>
          </a:p>
          <a:p>
            <a:r>
              <a:rPr lang="tr-TR" dirty="0" smtClean="0"/>
              <a:t>6-Emzirilmeyen veya bağlanma olmayan çocuklar</a:t>
            </a:r>
          </a:p>
          <a:p>
            <a:endParaRPr lang="tr-TR" dirty="0" smtClean="0"/>
          </a:p>
          <a:p>
            <a:endParaRPr lang="tr-TR" dirty="0"/>
          </a:p>
        </p:txBody>
      </p:sp>
    </p:spTree>
    <p:extLst>
      <p:ext uri="{BB962C8B-B14F-4D97-AF65-F5344CB8AC3E}">
        <p14:creationId xmlns:p14="http://schemas.microsoft.com/office/powerpoint/2010/main" val="884437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686800" cy="1143000"/>
          </a:xfrm>
        </p:spPr>
        <p:txBody>
          <a:bodyPr>
            <a:normAutofit fontScale="90000"/>
          </a:bodyPr>
          <a:lstStyle/>
          <a:p>
            <a:r>
              <a:rPr lang="tr-TR" dirty="0" smtClean="0">
                <a:solidFill>
                  <a:srgbClr val="FF0000"/>
                </a:solidFill>
              </a:rPr>
              <a:t>Öğretmenler sınıfta bulunan bir çocuğun istismar edilip edilmediğini nasıl anlar?</a:t>
            </a:r>
            <a:endParaRPr lang="tr-TR" dirty="0">
              <a:solidFill>
                <a:srgbClr val="FF0000"/>
              </a:solidFill>
            </a:endParaRPr>
          </a:p>
        </p:txBody>
      </p:sp>
      <p:sp>
        <p:nvSpPr>
          <p:cNvPr id="3" name="İçerik Yer Tutucusu 2"/>
          <p:cNvSpPr>
            <a:spLocks noGrp="1"/>
          </p:cNvSpPr>
          <p:nvPr>
            <p:ph idx="1"/>
          </p:nvPr>
        </p:nvSpPr>
        <p:spPr/>
        <p:txBody>
          <a:bodyPr>
            <a:normAutofit fontScale="85000" lnSpcReduction="20000"/>
          </a:bodyPr>
          <a:lstStyle/>
          <a:p>
            <a:r>
              <a:rPr lang="tr-TR" dirty="0" smtClean="0"/>
              <a:t>1-Çocuğun durumu hakkında konuşması</a:t>
            </a:r>
          </a:p>
          <a:p>
            <a:r>
              <a:rPr lang="tr-TR" dirty="0" smtClean="0"/>
              <a:t>2- Çocuğun yakınlarının veya arkadaşlarının öğretmene bilgi vermesi</a:t>
            </a:r>
          </a:p>
          <a:p>
            <a:r>
              <a:rPr lang="tr-TR" dirty="0" smtClean="0"/>
              <a:t>3- çocuğun davranışlarının değişmesi(her zamankinden farklı davranmaya başlaması)</a:t>
            </a:r>
          </a:p>
          <a:p>
            <a:r>
              <a:rPr lang="tr-TR" dirty="0" smtClean="0"/>
              <a:t>4-öğretmenin çocukta morluk, şişlik, yanık gibi fiziksel belirtileri fark etmesi</a:t>
            </a:r>
          </a:p>
          <a:p>
            <a:r>
              <a:rPr lang="tr-TR" dirty="0" smtClean="0"/>
              <a:t>5- uyum sorunu başlaması</a:t>
            </a:r>
          </a:p>
          <a:p>
            <a:r>
              <a:rPr lang="tr-TR" dirty="0" smtClean="0"/>
              <a:t>6- ders başarısındaki düşüş</a:t>
            </a:r>
          </a:p>
          <a:p>
            <a:r>
              <a:rPr lang="tr-TR" dirty="0" smtClean="0"/>
              <a:t>7-akran ilişkilerindeki zayıflık</a:t>
            </a:r>
          </a:p>
          <a:p>
            <a:r>
              <a:rPr lang="tr-TR" dirty="0" smtClean="0"/>
              <a:t>8-düşük öz saygı</a:t>
            </a:r>
            <a:endParaRPr lang="tr-TR" dirty="0"/>
          </a:p>
        </p:txBody>
      </p:sp>
    </p:spTree>
    <p:extLst>
      <p:ext uri="{BB962C8B-B14F-4D97-AF65-F5344CB8AC3E}">
        <p14:creationId xmlns:p14="http://schemas.microsoft.com/office/powerpoint/2010/main" val="4092197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Öğretmenler ne yapabilir?</a:t>
            </a:r>
            <a:endParaRPr lang="tr-TR" dirty="0">
              <a:solidFill>
                <a:srgbClr val="FF0000"/>
              </a:solidFill>
            </a:endParaRPr>
          </a:p>
        </p:txBody>
      </p:sp>
      <p:sp>
        <p:nvSpPr>
          <p:cNvPr id="3" name="İçerik Yer Tutucusu 2"/>
          <p:cNvSpPr>
            <a:spLocks noGrp="1"/>
          </p:cNvSpPr>
          <p:nvPr>
            <p:ph idx="1"/>
          </p:nvPr>
        </p:nvSpPr>
        <p:spPr>
          <a:xfrm>
            <a:off x="457200" y="1600200"/>
            <a:ext cx="8229600" cy="5141168"/>
          </a:xfrm>
        </p:spPr>
        <p:txBody>
          <a:bodyPr>
            <a:normAutofit fontScale="85000" lnSpcReduction="20000"/>
          </a:bodyPr>
          <a:lstStyle/>
          <a:p>
            <a:r>
              <a:rPr lang="tr-TR" dirty="0" smtClean="0"/>
              <a:t>öğrencinin kendini güvende hissedebileceği bir sınıf ortamı sağlanmalı</a:t>
            </a:r>
          </a:p>
          <a:p>
            <a:r>
              <a:rPr lang="tr-TR" dirty="0" smtClean="0"/>
              <a:t>Öğrencinin kendini koruma becerilerinin geliştirilmesi (hayır deme, çığlık, ihbar, kişisel alan)</a:t>
            </a:r>
          </a:p>
          <a:p>
            <a:r>
              <a:rPr lang="tr-TR" dirty="0" smtClean="0"/>
              <a:t>Sınıfta şiddet ve fiziksel cezadan uzak durulmalı</a:t>
            </a:r>
          </a:p>
          <a:p>
            <a:r>
              <a:rPr lang="tr-TR" dirty="0" smtClean="0"/>
              <a:t>Bu çocuklar güvenip konuşabilecekleri kişiler ararlar öğretmen ona güven vermeli ve yargılama suçlama yapmamalı</a:t>
            </a:r>
          </a:p>
          <a:p>
            <a:r>
              <a:rPr lang="tr-TR" dirty="0" smtClean="0"/>
              <a:t>Bu çocuklar ani ağlama ve konuşmayı reddedebilirler hazırlık ve sabırlı olunmalı, ısrarcı olmamalı</a:t>
            </a:r>
          </a:p>
          <a:p>
            <a:r>
              <a:rPr lang="tr-TR" dirty="0" smtClean="0"/>
              <a:t>Empatiyle yaklaşılmalı, bu durumdaki çocuklar kendilerini suçlarlar, bu durumun onun suçu olmadığı hissettirilmeli</a:t>
            </a:r>
            <a:endParaRPr lang="tr-TR" dirty="0"/>
          </a:p>
        </p:txBody>
      </p:sp>
    </p:spTree>
    <p:extLst>
      <p:ext uri="{BB962C8B-B14F-4D97-AF65-F5344CB8AC3E}">
        <p14:creationId xmlns:p14="http://schemas.microsoft.com/office/powerpoint/2010/main" val="22178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a:bodyPr>
          <a:lstStyle/>
          <a:p>
            <a:r>
              <a:rPr lang="tr-TR" dirty="0" smtClean="0"/>
              <a:t>Çocukla konuşulacak yer ve zaman önemlidir. Yer sessiz, öze ve diğer öğrencilerden uzak olmalıdır, öğrenci kendini rahat hissetmeli ve sürede yeterli olmalıdır.</a:t>
            </a:r>
          </a:p>
          <a:p>
            <a:r>
              <a:rPr lang="tr-TR" dirty="0" smtClean="0"/>
              <a:t>Çocuğu dikkatlice dinlemek, söylediklerini ciddiye almak, dehşete kapılmamak sakin kalmak </a:t>
            </a:r>
          </a:p>
          <a:p>
            <a:r>
              <a:rPr lang="tr-TR" dirty="0" smtClean="0"/>
              <a:t>Merakınıza yönelik sorular değil de duygu ve içerik yansıtıcı çocuğu anlatmaya duygularını ifade etmeye yönelik sorular sorulmalı</a:t>
            </a:r>
          </a:p>
          <a:p>
            <a:r>
              <a:rPr lang="tr-TR" dirty="0" smtClean="0"/>
              <a:t>Yerine getirilmeyecek sözler verilmemeli. </a:t>
            </a:r>
          </a:p>
          <a:p>
            <a:r>
              <a:rPr lang="tr-TR" dirty="0" smtClean="0"/>
              <a:t>Yaşadıkları tekrar tekrar anlattırılmalı</a:t>
            </a:r>
          </a:p>
          <a:p>
            <a:endParaRPr lang="tr-TR" dirty="0"/>
          </a:p>
        </p:txBody>
      </p:sp>
    </p:spTree>
    <p:extLst>
      <p:ext uri="{BB962C8B-B14F-4D97-AF65-F5344CB8AC3E}">
        <p14:creationId xmlns:p14="http://schemas.microsoft.com/office/powerpoint/2010/main" val="968771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dirty="0" smtClean="0"/>
              <a:t>Çocuklar bunları anlattıktan sonra pişmanlık duyar ve ailesinden kopacağını düşünür (</a:t>
            </a:r>
            <a:r>
              <a:rPr lang="tr-TR" dirty="0" err="1" smtClean="0"/>
              <a:t>rabia</a:t>
            </a:r>
            <a:r>
              <a:rPr lang="tr-TR" dirty="0" smtClean="0"/>
              <a:t> dil)</a:t>
            </a:r>
            <a:endParaRPr lang="tr-TR" dirty="0"/>
          </a:p>
          <a:p>
            <a:r>
              <a:rPr lang="tr-TR" dirty="0" smtClean="0"/>
              <a:t>Aileyle rehber öğretmen ve öğretmen birlikte görüşmeli</a:t>
            </a:r>
          </a:p>
          <a:p>
            <a:r>
              <a:rPr lang="tr-TR" dirty="0" smtClean="0"/>
              <a:t>Öğretmenler çocuk istismarını ve ihmalini yetkili kurum ve kuruluşlara bildirmekle mükelleftir.</a:t>
            </a:r>
            <a:endParaRPr lang="tr-TR" dirty="0"/>
          </a:p>
        </p:txBody>
      </p:sp>
    </p:spTree>
    <p:extLst>
      <p:ext uri="{BB962C8B-B14F-4D97-AF65-F5344CB8AC3E}">
        <p14:creationId xmlns:p14="http://schemas.microsoft.com/office/powerpoint/2010/main" val="1259611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İhmal ve istismarda izlenecek yol</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smtClean="0"/>
              <a:t>Böyle bir durumda rehberlik servisine yönlendirilir, rehber öğretmen gerekirse öğrenci, aile ve akrabalarla görüşür. Bu süreç gizlilik ve hassasiyet içinde yapılır. </a:t>
            </a:r>
          </a:p>
          <a:p>
            <a:r>
              <a:rPr lang="tr-TR" dirty="0" smtClean="0"/>
              <a:t>Yapılan analiz sonucunda:</a:t>
            </a:r>
          </a:p>
          <a:p>
            <a:pPr marL="0" indent="0">
              <a:buNone/>
            </a:pPr>
            <a:r>
              <a:rPr lang="tr-TR" dirty="0" smtClean="0">
                <a:solidFill>
                  <a:srgbClr val="FF0000"/>
                </a:solidFill>
              </a:rPr>
              <a:t>a) İhmal </a:t>
            </a:r>
            <a:r>
              <a:rPr lang="tr-TR" dirty="0" smtClean="0"/>
              <a:t>varsa ihmalin kaynağı belirlenir aileyse aileyle öğretmense öğretmenle görüşülür çözüme yönelik önlemler alınır idare bilgilendirilir, gerekirse Aile ve </a:t>
            </a:r>
            <a:r>
              <a:rPr lang="tr-TR" dirty="0"/>
              <a:t>S</a:t>
            </a:r>
            <a:r>
              <a:rPr lang="tr-TR" dirty="0" smtClean="0"/>
              <a:t>osyal </a:t>
            </a:r>
            <a:r>
              <a:rPr lang="tr-TR" dirty="0"/>
              <a:t>P</a:t>
            </a:r>
            <a:r>
              <a:rPr lang="tr-TR" dirty="0" smtClean="0"/>
              <a:t>olitikalar Müdürlülerine bildirilir</a:t>
            </a:r>
            <a:endParaRPr lang="tr-TR" dirty="0"/>
          </a:p>
        </p:txBody>
      </p:sp>
    </p:spTree>
    <p:extLst>
      <p:ext uri="{BB962C8B-B14F-4D97-AF65-F5344CB8AC3E}">
        <p14:creationId xmlns:p14="http://schemas.microsoft.com/office/powerpoint/2010/main" val="77236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solidFill>
                  <a:srgbClr val="FF0000"/>
                </a:solidFill>
              </a:rPr>
              <a:t>Şiddet </a:t>
            </a:r>
            <a:r>
              <a:rPr lang="tr-TR" dirty="0" smtClean="0"/>
              <a:t>varsa kaynağı bulunmalı, görüşme yapılıp çocuk ve ergen psikiyatristine yönlendirilmeli, ayrıntılı bir rapor hazırlanıp okul idaresine verilmeli, okul idaresi de Aile ve Sosyal politikalar Müdürlüğüne ve Milli Eğitim Müdürlüğüne haber verilmesi gerekir. </a:t>
            </a:r>
            <a:endParaRPr lang="tr-TR" dirty="0"/>
          </a:p>
        </p:txBody>
      </p:sp>
    </p:spTree>
    <p:extLst>
      <p:ext uri="{BB962C8B-B14F-4D97-AF65-F5344CB8AC3E}">
        <p14:creationId xmlns:p14="http://schemas.microsoft.com/office/powerpoint/2010/main" val="2885508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92500" lnSpcReduction="10000"/>
          </a:bodyPr>
          <a:lstStyle/>
          <a:p>
            <a:r>
              <a:rPr lang="tr-TR" dirty="0" smtClean="0">
                <a:solidFill>
                  <a:srgbClr val="FF0000"/>
                </a:solidFill>
              </a:rPr>
              <a:t>Cinsel İstismar, </a:t>
            </a:r>
            <a:r>
              <a:rPr lang="tr-TR" dirty="0" smtClean="0"/>
              <a:t>taciz ve tecavüz varsa, rehber öğretmen bu durumla ilgili rapor hazırlayıp okul idaresine bildirmeli, okul İdaresi de </a:t>
            </a:r>
            <a:r>
              <a:rPr lang="tr-TR" dirty="0"/>
              <a:t>Aile ve Sosyal </a:t>
            </a:r>
            <a:r>
              <a:rPr lang="tr-TR" dirty="0" smtClean="0"/>
              <a:t>Politikalar Müdürlüklerine </a:t>
            </a:r>
            <a:r>
              <a:rPr lang="tr-TR" dirty="0"/>
              <a:t>ve Milli Eğitim </a:t>
            </a:r>
            <a:r>
              <a:rPr lang="tr-TR" dirty="0" smtClean="0"/>
              <a:t>Müdürlüğüne, aynı zamanda kolluk kuvvetleri veya Cumhuriyet Başsavcılığına haber verilmelidir.</a:t>
            </a:r>
          </a:p>
          <a:p>
            <a:r>
              <a:rPr lang="tr-TR" dirty="0" smtClean="0"/>
              <a:t>Bu öğrenciler rehberlik servisince izlenmeli </a:t>
            </a:r>
            <a:r>
              <a:rPr lang="tr-TR" dirty="0" err="1" smtClean="0"/>
              <a:t>psikososyal</a:t>
            </a:r>
            <a:r>
              <a:rPr lang="tr-TR" dirty="0" smtClean="0"/>
              <a:t> destek sağlanmalı</a:t>
            </a:r>
          </a:p>
          <a:p>
            <a:r>
              <a:rPr lang="tr-TR" dirty="0" smtClean="0"/>
              <a:t>İstismar aile kaynaklıysa aileye bilgi verilmeden savcılığa başvurulur.</a:t>
            </a:r>
          </a:p>
          <a:p>
            <a:r>
              <a:rPr lang="tr-TR" dirty="0" smtClean="0"/>
              <a:t>İnternet kaynaklıda olsa taciz yine aynı yol izlenmelidir.</a:t>
            </a:r>
            <a:endParaRPr lang="tr-TR" dirty="0"/>
          </a:p>
        </p:txBody>
      </p:sp>
    </p:spTree>
    <p:extLst>
      <p:ext uri="{BB962C8B-B14F-4D97-AF65-F5344CB8AC3E}">
        <p14:creationId xmlns:p14="http://schemas.microsoft.com/office/powerpoint/2010/main" val="1961033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008112"/>
          </a:xfrm>
        </p:spPr>
        <p:txBody>
          <a:bodyPr>
            <a:normAutofit fontScale="90000"/>
          </a:bodyPr>
          <a:lstStyle/>
          <a:p>
            <a:r>
              <a:rPr lang="tr-TR" dirty="0" smtClean="0">
                <a:solidFill>
                  <a:srgbClr val="FF0000"/>
                </a:solidFill>
              </a:rPr>
              <a:t>1- ÇOCUK İSTİSMARI VE İHMALİ NEDİR?</a:t>
            </a:r>
            <a:r>
              <a:rPr lang="tr-TR" dirty="0" smtClean="0"/>
              <a:t/>
            </a:r>
            <a:br>
              <a:rPr lang="tr-TR" dirty="0" smtClean="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43837227"/>
              </p:ext>
            </p:extLst>
          </p:nvPr>
        </p:nvGraphicFramePr>
        <p:xfrm>
          <a:off x="6361" y="1844824"/>
          <a:ext cx="5144260" cy="3268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2791222466"/>
              </p:ext>
            </p:extLst>
          </p:nvPr>
        </p:nvGraphicFramePr>
        <p:xfrm>
          <a:off x="5508104" y="1628800"/>
          <a:ext cx="3635896" cy="37444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53208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Hangi kurumlara bildirilmeli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Aile ve sosyal politikalar (Alo 183)</a:t>
            </a:r>
          </a:p>
          <a:p>
            <a:r>
              <a:rPr lang="tr-TR" dirty="0" smtClean="0"/>
              <a:t>Emniyet Çocuk Şube</a:t>
            </a:r>
          </a:p>
          <a:p>
            <a:r>
              <a:rPr lang="tr-TR" dirty="0" smtClean="0"/>
              <a:t>Cumhuriyet savcılıklarına</a:t>
            </a:r>
            <a:endParaRPr lang="tr-TR" dirty="0"/>
          </a:p>
        </p:txBody>
      </p:sp>
    </p:spTree>
    <p:extLst>
      <p:ext uri="{BB962C8B-B14F-4D97-AF65-F5344CB8AC3E}">
        <p14:creationId xmlns:p14="http://schemas.microsoft.com/office/powerpoint/2010/main" val="51771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HUKUKİ SÜREÇLER</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a:solidFill>
                  <a:srgbClr val="FF0000"/>
                </a:solidFill>
              </a:rPr>
              <a:t>Bildirmezsek ne olur</a:t>
            </a:r>
            <a:r>
              <a:rPr lang="tr-TR" dirty="0" smtClean="0">
                <a:solidFill>
                  <a:srgbClr val="FF0000"/>
                </a:solidFill>
              </a:rPr>
              <a:t>?</a:t>
            </a:r>
          </a:p>
          <a:p>
            <a:r>
              <a:rPr lang="tr-TR" dirty="0"/>
              <a:t>ÇKK 6. maddesinin 1. fıkrası: Adlî ve idarî merciler, kolluk görevlileri, sağlık ve eğitim kuruluşları, sivil toplum kuruluşları, korunma ihtiyacı olan çocuğu Sosyal Hizmetler ve Çocuk Esirgeme Kurumuna bildirmekle yükümlüdür. Çocuk ile çocuğun bakımından sorumlu kimseler çocuğun korunma altına alınması amacıyla Sosyal Hizmetler ve Çocuk Esirgeme Kurumuna başvurabilir.</a:t>
            </a:r>
          </a:p>
          <a:p>
            <a:endParaRPr lang="tr-TR" dirty="0" smtClean="0">
              <a:solidFill>
                <a:srgbClr val="FF0000"/>
              </a:solidFill>
            </a:endParaRPr>
          </a:p>
          <a:p>
            <a:endParaRPr lang="tr-TR" dirty="0"/>
          </a:p>
        </p:txBody>
      </p:sp>
    </p:spTree>
    <p:extLst>
      <p:ext uri="{BB962C8B-B14F-4D97-AF65-F5344CB8AC3E}">
        <p14:creationId xmlns:p14="http://schemas.microsoft.com/office/powerpoint/2010/main" val="568657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Türk Ceza Kanunu 278-279: Kamu görevlileri suçu bildirmemesi kamu adına soruşturma ve kovuşturma gerektiren bir suçun göreviyle bağlantılı olarak öğrenip yetkili makamlara bildiride bulunmayı ihmal eden veya bu hususta gecikme gösteren kamu görevlisi </a:t>
            </a:r>
            <a:r>
              <a:rPr lang="tr-TR" dirty="0" smtClean="0">
                <a:solidFill>
                  <a:srgbClr val="FF0000"/>
                </a:solidFill>
              </a:rPr>
              <a:t>6 aydan 2 yıla kadar hapis cezası</a:t>
            </a:r>
            <a:r>
              <a:rPr lang="tr-TR" dirty="0" smtClean="0"/>
              <a:t> verilir</a:t>
            </a:r>
            <a:endParaRPr lang="tr-TR" dirty="0"/>
          </a:p>
        </p:txBody>
      </p:sp>
    </p:spTree>
    <p:extLst>
      <p:ext uri="{BB962C8B-B14F-4D97-AF65-F5344CB8AC3E}">
        <p14:creationId xmlns:p14="http://schemas.microsoft.com/office/powerpoint/2010/main" val="3363643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Cinsel istismar suçu</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smtClean="0"/>
              <a:t>TCK 103. Maddesi</a:t>
            </a:r>
          </a:p>
          <a:p>
            <a:pPr marL="0" indent="0">
              <a:buNone/>
            </a:pPr>
            <a:r>
              <a:rPr lang="tr-TR" dirty="0" smtClean="0"/>
              <a:t>a: 15 yaşını tamamlamış veya tamamlamış olmakla birlikte filen anlam ve sonuçlarını algılama yeteneği gelişmemiş çocuklara karşı gerçekleştirilen her türlü cinsel davranış</a:t>
            </a:r>
          </a:p>
          <a:p>
            <a:pPr marL="0" indent="0">
              <a:buNone/>
            </a:pPr>
            <a:r>
              <a:rPr lang="tr-TR" dirty="0" smtClean="0"/>
              <a:t>b: diğer çocuklara karşı cebir tehdit, hile veya iradeyi etkileyen başka bir nedene dayalı olarak </a:t>
            </a:r>
            <a:r>
              <a:rPr lang="tr-TR" dirty="0" err="1" smtClean="0"/>
              <a:t>gerçekleştirelen</a:t>
            </a:r>
            <a:r>
              <a:rPr lang="tr-TR" dirty="0" smtClean="0"/>
              <a:t> cinsel davranış.</a:t>
            </a:r>
          </a:p>
          <a:p>
            <a:pPr marL="0" indent="0">
              <a:buNone/>
            </a:pPr>
            <a:r>
              <a:rPr lang="tr-TR" dirty="0" smtClean="0"/>
              <a:t>* </a:t>
            </a:r>
            <a:r>
              <a:rPr lang="tr-TR" sz="1700" dirty="0" smtClean="0"/>
              <a:t>Kamu görevlileri yukardaki durumları bildirmekle mükelleftir.</a:t>
            </a:r>
            <a:endParaRPr lang="tr-TR" sz="1700" dirty="0"/>
          </a:p>
        </p:txBody>
      </p:sp>
    </p:spTree>
    <p:extLst>
      <p:ext uri="{BB962C8B-B14F-4D97-AF65-F5344CB8AC3E}">
        <p14:creationId xmlns:p14="http://schemas.microsoft.com/office/powerpoint/2010/main" val="3242544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Duygusal İstismar ve ihmal suçu</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smtClean="0"/>
              <a:t>TCK 232 </a:t>
            </a:r>
          </a:p>
          <a:p>
            <a:r>
              <a:rPr lang="tr-TR" dirty="0" smtClean="0"/>
              <a:t>a. Aynı konutta birlikte yaşadığı kişilerden birine karşı </a:t>
            </a:r>
            <a:r>
              <a:rPr lang="tr-TR" dirty="0" smtClean="0">
                <a:solidFill>
                  <a:srgbClr val="FF0000"/>
                </a:solidFill>
              </a:rPr>
              <a:t>kötü muamelede bulunan kimse </a:t>
            </a:r>
            <a:r>
              <a:rPr lang="tr-TR" dirty="0" smtClean="0"/>
              <a:t>2 aydan 1 yıla kadar hapis cezası</a:t>
            </a:r>
          </a:p>
          <a:p>
            <a:r>
              <a:rPr lang="tr-TR" dirty="0" smtClean="0"/>
              <a:t>b. İdaresi altında bulunan veya büyütmek , okutmak, bakmak, muhafaza etmek veya bir meslek, veya bir sanat öğretmekle </a:t>
            </a:r>
            <a:r>
              <a:rPr lang="tr-TR" dirty="0"/>
              <a:t>yükümlü olduğu kişi üzerinde, sahibi bulunduğu terbiye hakkından doğan disiplin yetkisini kötüye kullanan kişiye, </a:t>
            </a:r>
            <a:r>
              <a:rPr lang="tr-TR" dirty="0">
                <a:solidFill>
                  <a:srgbClr val="FF0000"/>
                </a:solidFill>
              </a:rPr>
              <a:t>bir yıla kadar hapis </a:t>
            </a:r>
            <a:r>
              <a:rPr lang="tr-TR" dirty="0"/>
              <a:t>cezası verilir.</a:t>
            </a:r>
          </a:p>
        </p:txBody>
      </p:sp>
    </p:spTree>
    <p:extLst>
      <p:ext uri="{BB962C8B-B14F-4D97-AF65-F5344CB8AC3E}">
        <p14:creationId xmlns:p14="http://schemas.microsoft.com/office/powerpoint/2010/main" val="1156206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Cinsel istismar nedir ? Ne değildir ?</a:t>
            </a:r>
          </a:p>
          <a:p>
            <a:pPr marL="0" indent="0">
              <a:buNone/>
            </a:pPr>
            <a:r>
              <a:rPr lang="tr-TR" dirty="0" err="1" smtClean="0"/>
              <a:t>Psk</a:t>
            </a:r>
            <a:r>
              <a:rPr lang="tr-TR" dirty="0"/>
              <a:t>. </a:t>
            </a:r>
            <a:r>
              <a:rPr lang="tr-TR" dirty="0">
                <a:hlinkClick r:id="rId2"/>
              </a:rPr>
              <a:t>Duygu </a:t>
            </a:r>
            <a:r>
              <a:rPr lang="tr-TR" dirty="0" smtClean="0">
                <a:hlinkClick r:id="rId2"/>
              </a:rPr>
              <a:t>AK</a:t>
            </a:r>
            <a:endParaRPr lang="tr-TR" dirty="0" smtClean="0"/>
          </a:p>
          <a:p>
            <a:pPr marL="0" indent="0">
              <a:buNone/>
            </a:pPr>
            <a:r>
              <a:rPr lang="tr-TR" b="1" dirty="0">
                <a:hlinkClick r:id="rId3" tooltip="Duygusal İstismar"/>
              </a:rPr>
              <a:t>Duygusal </a:t>
            </a:r>
            <a:r>
              <a:rPr lang="tr-TR" b="1" dirty="0" smtClean="0">
                <a:hlinkClick r:id="rId3" tooltip="Duygusal İstismar"/>
              </a:rPr>
              <a:t>İstismar</a:t>
            </a:r>
            <a:r>
              <a:rPr lang="tr-TR" b="1" dirty="0" smtClean="0"/>
              <a:t> </a:t>
            </a:r>
            <a:r>
              <a:rPr lang="tr-TR" dirty="0"/>
              <a:t>Prof. Dr. Oğuz </a:t>
            </a:r>
            <a:r>
              <a:rPr lang="tr-TR" dirty="0" smtClean="0"/>
              <a:t>POLAT</a:t>
            </a:r>
          </a:p>
          <a:p>
            <a:pPr marL="0" indent="0">
              <a:buNone/>
            </a:pPr>
            <a:r>
              <a:rPr lang="tr-TR" b="1" dirty="0"/>
              <a:t>Çocuk ihmal ve istismarında izlenecek yol </a:t>
            </a:r>
            <a:r>
              <a:rPr lang="tr-TR" b="1" dirty="0">
                <a:hlinkClick r:id="rId4"/>
              </a:rPr>
              <a:t>https://</a:t>
            </a:r>
            <a:r>
              <a:rPr lang="tr-TR" b="1" dirty="0" smtClean="0">
                <a:hlinkClick r:id="rId4"/>
              </a:rPr>
              <a:t>www.rehberlikservisi.net</a:t>
            </a:r>
            <a:endParaRPr lang="tr-TR" b="1" dirty="0" smtClean="0"/>
          </a:p>
          <a:p>
            <a:pPr marL="0" indent="0">
              <a:buNone/>
            </a:pPr>
            <a:r>
              <a:rPr lang="tr-TR" b="1" dirty="0"/>
              <a:t>Çocuk İstismarı Tarihçesi ve </a:t>
            </a:r>
            <a:r>
              <a:rPr lang="tr-TR" b="1" dirty="0" smtClean="0"/>
              <a:t>Tanımı </a:t>
            </a:r>
            <a:r>
              <a:rPr lang="tr-TR" dirty="0"/>
              <a:t>(Yalçın, N. (2010). Çocuk  İstismarı. </a:t>
            </a:r>
            <a:r>
              <a:rPr lang="tr-TR" i="1" dirty="0"/>
              <a:t>Yüksek lisans projesi</a:t>
            </a:r>
            <a:r>
              <a:rPr lang="tr-TR" dirty="0" smtClean="0"/>
              <a:t>.)</a:t>
            </a:r>
          </a:p>
          <a:p>
            <a:r>
              <a:rPr lang="tr-TR" sz="2400" b="1" dirty="0" err="1" smtClean="0">
                <a:solidFill>
                  <a:srgbClr val="000000"/>
                </a:solidFill>
                <a:latin typeface="Times New Roman"/>
              </a:rPr>
              <a:t>ÖĞRETMENLERiN</a:t>
            </a:r>
            <a:r>
              <a:rPr lang="tr-TR" sz="2400" b="1" dirty="0" smtClean="0">
                <a:solidFill>
                  <a:srgbClr val="000000"/>
                </a:solidFill>
                <a:latin typeface="Times New Roman"/>
              </a:rPr>
              <a:t> </a:t>
            </a:r>
            <a:r>
              <a:rPr lang="tr-TR" sz="2400" b="1" dirty="0">
                <a:solidFill>
                  <a:srgbClr val="000000"/>
                </a:solidFill>
                <a:latin typeface="Times New Roman"/>
              </a:rPr>
              <a:t>ÇOCUK </a:t>
            </a:r>
            <a:r>
              <a:rPr lang="tr-TR" sz="2400" b="1" dirty="0" smtClean="0">
                <a:solidFill>
                  <a:srgbClr val="000000"/>
                </a:solidFill>
                <a:latin typeface="Times New Roman"/>
              </a:rPr>
              <a:t>İSTİSMARI </a:t>
            </a:r>
            <a:r>
              <a:rPr lang="tr-TR" sz="2400" b="1" dirty="0">
                <a:solidFill>
                  <a:srgbClr val="000000"/>
                </a:solidFill>
                <a:latin typeface="Times New Roman"/>
              </a:rPr>
              <a:t>VE </a:t>
            </a:r>
            <a:endParaRPr lang="tr-TR" sz="2400" dirty="0">
              <a:solidFill>
                <a:srgbClr val="000000"/>
              </a:solidFill>
              <a:latin typeface="Times New Roman"/>
            </a:endParaRPr>
          </a:p>
          <a:p>
            <a:pPr marL="0" indent="0">
              <a:buNone/>
            </a:pPr>
            <a:r>
              <a:rPr lang="tr-TR" sz="2400" b="1" dirty="0" smtClean="0">
                <a:solidFill>
                  <a:srgbClr val="000000"/>
                </a:solidFill>
                <a:latin typeface="Times New Roman"/>
              </a:rPr>
              <a:t>İHMALİNE YÖNELİK </a:t>
            </a:r>
            <a:r>
              <a:rPr lang="tr-TR" sz="2400" b="1" dirty="0">
                <a:solidFill>
                  <a:srgbClr val="000000"/>
                </a:solidFill>
                <a:latin typeface="Times New Roman"/>
              </a:rPr>
              <a:t>FARKINDALIK </a:t>
            </a:r>
            <a:r>
              <a:rPr lang="tr-TR" sz="2400" b="1" dirty="0" smtClean="0">
                <a:solidFill>
                  <a:srgbClr val="000000"/>
                </a:solidFill>
                <a:latin typeface="Times New Roman"/>
              </a:rPr>
              <a:t>DÜZEYLERİ </a:t>
            </a:r>
            <a:endParaRPr lang="tr-TR" sz="2400" dirty="0">
              <a:solidFill>
                <a:srgbClr val="000000"/>
              </a:solidFill>
              <a:latin typeface="Times New Roman"/>
            </a:endParaRPr>
          </a:p>
          <a:p>
            <a:r>
              <a:rPr lang="tr-TR" sz="2400" b="1" dirty="0">
                <a:solidFill>
                  <a:srgbClr val="000000"/>
                </a:solidFill>
                <a:latin typeface="Times New Roman"/>
              </a:rPr>
              <a:t>Ahu KÜRKLÜ </a:t>
            </a:r>
            <a:endParaRPr lang="tr-TR" sz="2400" dirty="0"/>
          </a:p>
          <a:p>
            <a:endParaRPr lang="tr-TR" dirty="0"/>
          </a:p>
        </p:txBody>
      </p:sp>
    </p:spTree>
    <p:extLst>
      <p:ext uri="{BB962C8B-B14F-4D97-AF65-F5344CB8AC3E}">
        <p14:creationId xmlns:p14="http://schemas.microsoft.com/office/powerpoint/2010/main" val="278921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ÇOCUK İSTİSMARI NEDİR?</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effectLst/>
              </a:rPr>
              <a:t>Çocuklara bir yetişkin, toplum, devlet veya başka bir çocuk tarafından; bedensel, duygusal, zihinsel veya sosyal girişimlerini olumsuz etkileyen, KAZA DIŞI, ÖNLENEBİLİR, KASITLI bir davranış uygulanmasıdır. (WHO)</a:t>
            </a:r>
            <a:endParaRPr lang="tr-TR" dirty="0"/>
          </a:p>
        </p:txBody>
      </p:sp>
    </p:spTree>
    <p:extLst>
      <p:ext uri="{BB962C8B-B14F-4D97-AF65-F5344CB8AC3E}">
        <p14:creationId xmlns:p14="http://schemas.microsoft.com/office/powerpoint/2010/main" val="382893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İHMAL NEDİR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a:t>Dünya Sağlık </a:t>
            </a:r>
            <a:r>
              <a:rPr lang="tr-TR" dirty="0" err="1"/>
              <a:t>örgütü'nün</a:t>
            </a:r>
            <a:r>
              <a:rPr lang="tr-TR" dirty="0"/>
              <a:t> tanımına göre </a:t>
            </a:r>
            <a:r>
              <a:rPr lang="tr-TR" b="1" dirty="0"/>
              <a:t>ihmal</a:t>
            </a:r>
            <a:r>
              <a:rPr lang="tr-TR" dirty="0"/>
              <a:t>, çocuğa bakmakla yükümlü kimsenin, </a:t>
            </a:r>
            <a:r>
              <a:rPr lang="tr-TR" b="1" dirty="0"/>
              <a:t>çocuğun</a:t>
            </a:r>
            <a:r>
              <a:rPr lang="tr-TR" dirty="0"/>
              <a:t> gelişimi için gerekli ihtiyaçları karşılamaması veya bu ihtiyaçları dikkate almamasıdır. Bu ihtiyaçlar sağlık, eğitim, duygusal gelişim, beslenme, barınma ve güvenli yaşam </a:t>
            </a:r>
            <a:r>
              <a:rPr lang="tr-TR" dirty="0" smtClean="0"/>
              <a:t>şartlarıdır.</a:t>
            </a:r>
          </a:p>
          <a:p>
            <a:r>
              <a:rPr lang="tr-TR" dirty="0" smtClean="0"/>
              <a:t>İhmal PASİF istismar AKTİF bir davranıştır. </a:t>
            </a:r>
          </a:p>
          <a:p>
            <a:r>
              <a:rPr lang="tr-TR" dirty="0" smtClean="0"/>
              <a:t>İhmal deyin büyüme geriliği, uyum güçlüğü çeken eğitim gereksinimleri karşılanmayan çocuklar akla gelmelidir.</a:t>
            </a:r>
            <a:endParaRPr lang="tr-TR" dirty="0"/>
          </a:p>
        </p:txBody>
      </p:sp>
    </p:spTree>
    <p:extLst>
      <p:ext uri="{BB962C8B-B14F-4D97-AF65-F5344CB8AC3E}">
        <p14:creationId xmlns:p14="http://schemas.microsoft.com/office/powerpoint/2010/main" val="2161311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İSTİSMAR TÜRLERİ VE BELİRTİLERİ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solidFill>
                  <a:srgbClr val="C00000"/>
                </a:solidFill>
              </a:rPr>
              <a:t>1- FİZİKSEL İSTİSMAR</a:t>
            </a:r>
          </a:p>
          <a:p>
            <a:pPr marL="0" indent="0">
              <a:buNone/>
            </a:pPr>
            <a:r>
              <a:rPr lang="tr-TR" dirty="0" smtClean="0"/>
              <a:t>18 yaşından küçük çocuk ya da gencin ebeveynleri veya bakmakla yükümlü kişi tarafından sağlığına zarar verecek biçimde hasara uğraması, yaralanması ya da </a:t>
            </a:r>
            <a:r>
              <a:rPr lang="tr-TR" dirty="0" err="1" smtClean="0"/>
              <a:t>yaranlanma</a:t>
            </a:r>
            <a:r>
              <a:rPr lang="tr-TR" dirty="0" smtClean="0"/>
              <a:t> riski taşımasıdır.</a:t>
            </a:r>
          </a:p>
          <a:p>
            <a:pPr marL="0" indent="0">
              <a:buNone/>
            </a:pPr>
            <a:endParaRPr lang="tr-TR" dirty="0"/>
          </a:p>
        </p:txBody>
      </p:sp>
    </p:spTree>
    <p:extLst>
      <p:ext uri="{BB962C8B-B14F-4D97-AF65-F5344CB8AC3E}">
        <p14:creationId xmlns:p14="http://schemas.microsoft.com/office/powerpoint/2010/main" val="12324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1-FİZİKSEL İSTİSMARIN BELİRTİLERİ</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b="1" dirty="0" smtClean="0"/>
              <a:t>Kısa dönemde görülenler:</a:t>
            </a:r>
            <a:endParaRPr lang="tr-TR" dirty="0" smtClean="0"/>
          </a:p>
          <a:p>
            <a:endParaRPr lang="tr-TR" dirty="0" smtClean="0"/>
          </a:p>
          <a:p>
            <a:r>
              <a:rPr lang="tr-TR" dirty="0" smtClean="0"/>
              <a:t>Vücutta şişlik, morluklar</a:t>
            </a:r>
          </a:p>
          <a:p>
            <a:r>
              <a:rPr lang="tr-TR" dirty="0" smtClean="0"/>
              <a:t>Yanık veya diş izleri</a:t>
            </a:r>
          </a:p>
          <a:p>
            <a:r>
              <a:rPr lang="tr-TR" dirty="0" smtClean="0"/>
              <a:t>Doku hasarları</a:t>
            </a:r>
          </a:p>
          <a:p>
            <a:endParaRPr lang="tr-TR" dirty="0"/>
          </a:p>
          <a:p>
            <a:endParaRPr lang="tr-TR" dirty="0"/>
          </a:p>
        </p:txBody>
      </p:sp>
    </p:spTree>
    <p:extLst>
      <p:ext uri="{BB962C8B-B14F-4D97-AF65-F5344CB8AC3E}">
        <p14:creationId xmlns:p14="http://schemas.microsoft.com/office/powerpoint/2010/main" val="317539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Uzun dönemde görünen sonuçlar: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r>
              <a:rPr lang="tr-TR" dirty="0"/>
              <a:t>Düşük benlik </a:t>
            </a:r>
            <a:r>
              <a:rPr lang="tr-TR" dirty="0" smtClean="0"/>
              <a:t>saygısı </a:t>
            </a:r>
          </a:p>
          <a:p>
            <a:r>
              <a:rPr lang="tr-TR" dirty="0"/>
              <a:t>Saldırgan, yıkıcı ve bazen yasal olmayan </a:t>
            </a:r>
            <a:r>
              <a:rPr lang="tr-TR" dirty="0" smtClean="0"/>
              <a:t>davranışlar</a:t>
            </a:r>
          </a:p>
          <a:p>
            <a:r>
              <a:rPr lang="tr-TR" dirty="0"/>
              <a:t>Öfke ve intikam </a:t>
            </a:r>
            <a:r>
              <a:rPr lang="tr-TR" dirty="0" smtClean="0"/>
              <a:t>duyguları</a:t>
            </a:r>
          </a:p>
          <a:p>
            <a:r>
              <a:rPr lang="tr-TR" dirty="0"/>
              <a:t>Başkalarına güvenme ve başkalarını sevme becerisinden yoksun olma ve yeni ilişkilere girmeye korkma</a:t>
            </a:r>
            <a:r>
              <a:rPr lang="tr-TR" dirty="0" smtClean="0"/>
              <a:t>:</a:t>
            </a:r>
          </a:p>
          <a:p>
            <a:r>
              <a:rPr lang="tr-TR" dirty="0"/>
              <a:t>Pasif ya da içe kapanma davranışları</a:t>
            </a:r>
            <a:r>
              <a:rPr lang="tr-TR" dirty="0" smtClean="0"/>
              <a:t>:</a:t>
            </a:r>
          </a:p>
          <a:p>
            <a:r>
              <a:rPr lang="tr-TR" dirty="0" smtClean="0"/>
              <a:t> </a:t>
            </a:r>
            <a:r>
              <a:rPr lang="tr-TR" dirty="0"/>
              <a:t> Kaygı, </a:t>
            </a:r>
            <a:r>
              <a:rPr lang="tr-TR" dirty="0" smtClean="0"/>
              <a:t>korku</a:t>
            </a:r>
          </a:p>
          <a:p>
            <a:r>
              <a:rPr lang="tr-TR" dirty="0"/>
              <a:t>Kabuslar</a:t>
            </a:r>
          </a:p>
          <a:p>
            <a:r>
              <a:rPr lang="tr-TR" dirty="0"/>
              <a:t>Okul sorunları ve başarısızlık: </a:t>
            </a:r>
          </a:p>
        </p:txBody>
      </p:sp>
    </p:spTree>
    <p:extLst>
      <p:ext uri="{BB962C8B-B14F-4D97-AF65-F5344CB8AC3E}">
        <p14:creationId xmlns:p14="http://schemas.microsoft.com/office/powerpoint/2010/main" val="412231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Kimler daha çok yapıyor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Genç anne babalar</a:t>
            </a:r>
          </a:p>
          <a:p>
            <a:r>
              <a:rPr lang="tr-TR" dirty="0" smtClean="0"/>
              <a:t>Anne babanın daha önce istismara uğraması</a:t>
            </a:r>
          </a:p>
          <a:p>
            <a:r>
              <a:rPr lang="tr-TR" dirty="0" smtClean="0"/>
              <a:t>Alkol ve madde bağımlılığı olan ebeveynler</a:t>
            </a:r>
          </a:p>
          <a:p>
            <a:r>
              <a:rPr lang="tr-TR" dirty="0" smtClean="0"/>
              <a:t>Partnerinin ölmesi</a:t>
            </a:r>
          </a:p>
          <a:p>
            <a:r>
              <a:rPr lang="tr-TR" dirty="0" smtClean="0"/>
              <a:t>Ailede ruhsal ve fiziksel hastalık</a:t>
            </a:r>
          </a:p>
          <a:p>
            <a:r>
              <a:rPr lang="tr-TR" dirty="0" smtClean="0"/>
              <a:t>Fazla çocuk olması</a:t>
            </a:r>
          </a:p>
          <a:p>
            <a:r>
              <a:rPr lang="tr-TR" dirty="0" smtClean="0"/>
              <a:t>Parçalanmış aileler</a:t>
            </a:r>
            <a:endParaRPr lang="tr-TR" dirty="0"/>
          </a:p>
        </p:txBody>
      </p:sp>
    </p:spTree>
    <p:extLst>
      <p:ext uri="{BB962C8B-B14F-4D97-AF65-F5344CB8AC3E}">
        <p14:creationId xmlns:p14="http://schemas.microsoft.com/office/powerpoint/2010/main" val="37954872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13029</TotalTime>
  <Words>1690</Words>
  <Application>Microsoft Office PowerPoint</Application>
  <PresentationFormat>Ekran Gösterisi (4:3)</PresentationFormat>
  <Paragraphs>217</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ÇOCUK İSTİSMARI VE İHMALİ</vt:lpstr>
      <vt:lpstr>ÖZET</vt:lpstr>
      <vt:lpstr>1- ÇOCUK İSTİSMARI VE İHMALİ NEDİR? </vt:lpstr>
      <vt:lpstr>ÇOCUK İSTİSMARI NEDİR?</vt:lpstr>
      <vt:lpstr>İHMAL NEDİR</vt:lpstr>
      <vt:lpstr>İSTİSMAR TÜRLERİ VE BELİRTİLERİ</vt:lpstr>
      <vt:lpstr>1-FİZİKSEL İSTİSMARIN BELİRTİLERİ </vt:lpstr>
      <vt:lpstr>Uzun dönemde görünen sonuçlar: </vt:lpstr>
      <vt:lpstr>Kimler daha çok yapıyor</vt:lpstr>
      <vt:lpstr>2-CİNSEL İSTİSMAR</vt:lpstr>
      <vt:lpstr>Cinsel istismar çeşitleri</vt:lpstr>
      <vt:lpstr>Risk grupları</vt:lpstr>
      <vt:lpstr>Cinsel İstismarın Belirtileri</vt:lpstr>
      <vt:lpstr>DOĞRU/YANLIŞLAR</vt:lpstr>
      <vt:lpstr>DUYGUSAL İSTİSMAR</vt:lpstr>
      <vt:lpstr>Duygusal İstismar tepkileri</vt:lpstr>
      <vt:lpstr>Duygusal İstismar Belirtileri</vt:lpstr>
      <vt:lpstr>İHMAL</vt:lpstr>
      <vt:lpstr>Aile-Toplum ve Çocukta risk faktörleri</vt:lpstr>
      <vt:lpstr>PowerPoint Sunusu</vt:lpstr>
      <vt:lpstr>PowerPoint Sunusu</vt:lpstr>
      <vt:lpstr>Yüksek Riskli Çocuklar</vt:lpstr>
      <vt:lpstr>Öğretmenler sınıfta bulunan bir çocuğun istismar edilip edilmediğini nasıl anlar?</vt:lpstr>
      <vt:lpstr>Öğretmenler ne yapabilir?</vt:lpstr>
      <vt:lpstr>PowerPoint Sunusu</vt:lpstr>
      <vt:lpstr>PowerPoint Sunusu</vt:lpstr>
      <vt:lpstr>İhmal ve istismarda izlenecek yol</vt:lpstr>
      <vt:lpstr>PowerPoint Sunusu</vt:lpstr>
      <vt:lpstr>PowerPoint Sunusu</vt:lpstr>
      <vt:lpstr>Hangi kurumlara bildirilmeli</vt:lpstr>
      <vt:lpstr>HUKUKİ SÜREÇLER</vt:lpstr>
      <vt:lpstr>PowerPoint Sunusu</vt:lpstr>
      <vt:lpstr>Cinsel istismar suçu</vt:lpstr>
      <vt:lpstr>Duygusal İstismar ve ihmal suçu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MDYRDMC</dc:creator>
  <cp:lastModifiedBy>MDYRDMC</cp:lastModifiedBy>
  <cp:revision>48</cp:revision>
  <dcterms:created xsi:type="dcterms:W3CDTF">2018-03-06T06:46:47Z</dcterms:created>
  <dcterms:modified xsi:type="dcterms:W3CDTF">2018-03-19T07:14:10Z</dcterms:modified>
</cp:coreProperties>
</file>