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9" r:id="rId2"/>
    <p:sldId id="257" r:id="rId3"/>
    <p:sldId id="298" r:id="rId4"/>
    <p:sldId id="261" r:id="rId5"/>
    <p:sldId id="262" r:id="rId6"/>
    <p:sldId id="299" r:id="rId7"/>
    <p:sldId id="268" r:id="rId8"/>
    <p:sldId id="260" r:id="rId9"/>
    <p:sldId id="263" r:id="rId10"/>
    <p:sldId id="264" r:id="rId11"/>
    <p:sldId id="265" r:id="rId12"/>
    <p:sldId id="266" r:id="rId13"/>
    <p:sldId id="267" r:id="rId14"/>
    <p:sldId id="273" r:id="rId15"/>
    <p:sldId id="285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70" r:id="rId24"/>
    <p:sldId id="281" r:id="rId25"/>
    <p:sldId id="294" r:id="rId26"/>
    <p:sldId id="291" r:id="rId27"/>
    <p:sldId id="292" r:id="rId28"/>
    <p:sldId id="284" r:id="rId29"/>
    <p:sldId id="282" r:id="rId30"/>
    <p:sldId id="297" r:id="rId31"/>
    <p:sldId id="283" r:id="rId32"/>
    <p:sldId id="272" r:id="rId33"/>
    <p:sldId id="295" r:id="rId34"/>
    <p:sldId id="296" r:id="rId3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0099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A04F45-AD47-4C75-B6A8-F48A5FD22772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48AFC2-CE70-4E81-9F74-02477DC58D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78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64C3A-9121-435B-A08E-FC7CB14D1CB0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891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4D3926-FE8A-4C54-88B5-EEBCEF38BADE}" type="slidenum">
              <a:rPr lang="tr-TR" sz="1200"/>
              <a:pPr algn="r"/>
              <a:t>34</a:t>
            </a:fld>
            <a:endParaRPr 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69A7-AEB0-4D52-8EB9-41B5B9B541D3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B2C7-5B91-4D83-B091-1522F30FC7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9612-F969-42E2-8BCA-39C473C82F32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3DCB-C2FC-4601-8755-6D27F6DA63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9461D-FA3B-492F-8BF8-736BB1BB719A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EF30-1F25-423E-9688-2091267152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443F-65F9-41AF-B60E-C17AAB089366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51CB-F68F-4BAF-856F-4ED2F02AEE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203B-6ACB-4CBE-B7CF-CD439A20AB75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BE2E6-783A-4805-9B5A-31B4E79B67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2D23-CE52-433D-9383-A0C0BE8322C9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2AE7-3555-43EF-B704-718BC42079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2FE3-DF2B-4EB5-8A61-0F196184BB50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39584-A8AB-4FA6-8CC0-F20504B7FA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23FA2-9F2A-46F6-8A8C-F28D0EDC3C87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BF0C-4D72-4B73-9BB3-03C9B7621F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A5471-99AE-4F63-AE44-430C72080945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97189-29D0-47DD-A1BB-59224CFB78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39BC-A52D-443A-8D1B-BAA006BBFCF6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2BD4-8539-456A-87DE-617C807A6B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9F87-E7F1-4979-B496-CCF274CBF8B0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A918-528F-48E7-8EFF-CF98971E3E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C8EC3D-0E6E-4298-91C6-696538C23835}" type="datetimeFigureOut">
              <a:rPr lang="tr-TR"/>
              <a:pPr>
                <a:defRPr/>
              </a:pPr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38685-E51F-4B24-902C-6473A12DF7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etin kutusu"/>
          <p:cNvSpPr txBox="1">
            <a:spLocks noChangeArrowheads="1"/>
          </p:cNvSpPr>
          <p:nvPr/>
        </p:nvSpPr>
        <p:spPr bwMode="auto">
          <a:xfrm>
            <a:off x="0" y="6597650"/>
            <a:ext cx="9144000" cy="368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grpSp>
        <p:nvGrpSpPr>
          <p:cNvPr id="3075" name="9 Grup"/>
          <p:cNvGrpSpPr>
            <a:grpSpLocks/>
          </p:cNvGrpSpPr>
          <p:nvPr/>
        </p:nvGrpSpPr>
        <p:grpSpPr bwMode="auto">
          <a:xfrm>
            <a:off x="-20638" y="0"/>
            <a:ext cx="9164638" cy="6669088"/>
            <a:chOff x="0" y="0"/>
            <a:chExt cx="9165233" cy="6858000"/>
          </a:xfrm>
        </p:grpSpPr>
        <p:pic>
          <p:nvPicPr>
            <p:cNvPr id="3077" name="Picture 2" descr="C:\Users\samsung\Desktop\imagesCADQ9R4V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6523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8 Dikdörtgen"/>
            <p:cNvSpPr/>
            <p:nvPr/>
          </p:nvSpPr>
          <p:spPr>
            <a:xfrm>
              <a:off x="34928" y="44077"/>
              <a:ext cx="4284940" cy="2664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Users\samsung\Desktop\tek ebeveynli aileler\kullannn resimleri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484313"/>
            <a:ext cx="583882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Çocuğunuz için; </a:t>
            </a:r>
          </a:p>
        </p:txBody>
      </p:sp>
      <p:sp>
        <p:nvSpPr>
          <p:cNvPr id="12292" name="2 İçerik Yer Tutucusu"/>
          <p:cNvSpPr>
            <a:spLocks noGrp="1"/>
          </p:cNvSpPr>
          <p:nvPr>
            <p:ph idx="1"/>
          </p:nvPr>
        </p:nvSpPr>
        <p:spPr>
          <a:xfrm>
            <a:off x="0" y="1700213"/>
            <a:ext cx="4356100" cy="2547937"/>
          </a:xfrm>
        </p:spPr>
        <p:txBody>
          <a:bodyPr/>
          <a:lstStyle/>
          <a:p>
            <a:r>
              <a:rPr lang="tr-TR" b="1" smtClean="0">
                <a:solidFill>
                  <a:srgbClr val="0000CC"/>
                </a:solidFill>
              </a:rPr>
              <a:t>Çocuğunuzun, babasıyla görüşmelerinin düzenli olmasına dikkat edin</a:t>
            </a:r>
          </a:p>
          <a:p>
            <a:pPr>
              <a:buFont typeface="Arial" charset="0"/>
              <a:buNone/>
            </a:pPr>
            <a:endParaRPr lang="tr-TR" smtClean="0"/>
          </a:p>
          <a:p>
            <a:r>
              <a:rPr lang="tr-TR" b="1" smtClean="0">
                <a:solidFill>
                  <a:srgbClr val="0000CC"/>
                </a:solidFill>
              </a:rPr>
              <a:t>Çocuğunuza babasını kötülemeyin</a:t>
            </a:r>
          </a:p>
          <a:p>
            <a:pPr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samsung\Desktop\sgf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052513"/>
            <a:ext cx="842486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0000CC"/>
                </a:solidFill>
              </a:rPr>
              <a:t>BOŞANMIŞ BABA OLMAK</a:t>
            </a:r>
          </a:p>
        </p:txBody>
      </p:sp>
      <p:sp>
        <p:nvSpPr>
          <p:cNvPr id="13316" name="2 İçerik Yer Tutucusu"/>
          <p:cNvSpPr>
            <a:spLocks noGrp="1"/>
          </p:cNvSpPr>
          <p:nvPr>
            <p:ph idx="1"/>
          </p:nvPr>
        </p:nvSpPr>
        <p:spPr>
          <a:xfrm>
            <a:off x="0" y="5029200"/>
            <a:ext cx="9144000" cy="1828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tr-TR" smtClean="0"/>
              <a:t>     </a:t>
            </a:r>
            <a:r>
              <a:rPr lang="tr-TR" b="1" smtClean="0">
                <a:solidFill>
                  <a:srgbClr val="FF0000"/>
                </a:solidFill>
              </a:rPr>
              <a:t>Erkekler                         </a:t>
            </a:r>
          </a:p>
          <a:p>
            <a:pPr algn="ctr">
              <a:buFont typeface="Arial" charset="0"/>
              <a:buNone/>
            </a:pPr>
            <a:r>
              <a:rPr lang="tr-TR" b="1" smtClean="0">
                <a:solidFill>
                  <a:srgbClr val="FF0000"/>
                </a:solidFill>
              </a:rPr>
              <a:t>kişilik yapıları gereği duygularını dışa vuramamakta, duygusal dünyalarıyla yüzleşememektedirler.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5724525" y="1412875"/>
            <a:ext cx="3419475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tr-TR" smtClean="0"/>
              <a:t>    </a:t>
            </a:r>
            <a:r>
              <a:rPr lang="tr-TR" b="1" smtClean="0">
                <a:solidFill>
                  <a:srgbClr val="0000CC"/>
                </a:solidFill>
              </a:rPr>
              <a:t>Boşanmış erkek olmakla boşanmış baba olmak arasında ciddi anlamda farklılıklar söz konusudur. </a:t>
            </a:r>
          </a:p>
        </p:txBody>
      </p:sp>
      <p:pic>
        <p:nvPicPr>
          <p:cNvPr id="14339" name="Picture 4" descr="C:\Users\samsung\Desktop\tek ebeveynli aileler\kullannn resimleri\imagesCAA8BMX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60118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Boşanmış babalar için;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0" y="1412875"/>
            <a:ext cx="5040313" cy="3816350"/>
          </a:xfrm>
        </p:spPr>
        <p:txBody>
          <a:bodyPr/>
          <a:lstStyle/>
          <a:p>
            <a:r>
              <a:rPr lang="tr-TR" b="1" smtClean="0">
                <a:solidFill>
                  <a:srgbClr val="0000CC"/>
                </a:solidFill>
              </a:rPr>
              <a:t>Baba olmaktan boşanamayacağınızı unutmayın</a:t>
            </a:r>
          </a:p>
          <a:p>
            <a:r>
              <a:rPr lang="tr-TR" b="1" smtClean="0">
                <a:solidFill>
                  <a:srgbClr val="0000CC"/>
                </a:solidFill>
              </a:rPr>
              <a:t>Duygusal sorumluluklarınızı ihmal etmeyin</a:t>
            </a:r>
          </a:p>
          <a:p>
            <a:r>
              <a:rPr lang="tr-TR" b="1" smtClean="0">
                <a:solidFill>
                  <a:srgbClr val="0000CC"/>
                </a:solidFill>
              </a:rPr>
              <a:t>Hayatınızı düzenlerken çocuğunuzu unutmayın</a:t>
            </a:r>
          </a:p>
          <a:p>
            <a:r>
              <a:rPr lang="tr-TR" b="1" smtClean="0">
                <a:solidFill>
                  <a:srgbClr val="0000CC"/>
                </a:solidFill>
              </a:rPr>
              <a:t>Çocuğunuza annesini kötülemeyin</a:t>
            </a:r>
          </a:p>
        </p:txBody>
      </p:sp>
      <p:pic>
        <p:nvPicPr>
          <p:cNvPr id="15364" name="Picture 2" descr="C:\Users\samsung\Desktop\imagesCAEKLNV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68413"/>
            <a:ext cx="45720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BOŞANMANIN ÇOCUK ÜZERİNDEKİ ETKİLERİ</a:t>
            </a:r>
          </a:p>
        </p:txBody>
      </p:sp>
      <p:sp>
        <p:nvSpPr>
          <p:cNvPr id="16387" name="3 İçerik Yer Tutucusu"/>
          <p:cNvSpPr>
            <a:spLocks noGrp="1"/>
          </p:cNvSpPr>
          <p:nvPr>
            <p:ph idx="1"/>
          </p:nvPr>
        </p:nvSpPr>
        <p:spPr>
          <a:xfrm>
            <a:off x="-180975" y="1989138"/>
            <a:ext cx="3384550" cy="18002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tr-TR" smtClean="0"/>
              <a:t>	</a:t>
            </a:r>
            <a:r>
              <a:rPr lang="tr-TR" sz="2800" b="1" smtClean="0"/>
              <a:t>Aile içindeki her birey boşanmadan olumsuz etkilenir.</a:t>
            </a:r>
          </a:p>
        </p:txBody>
      </p:sp>
      <p:sp>
        <p:nvSpPr>
          <p:cNvPr id="5" name="3 İçerik Yer Tutucusu"/>
          <p:cNvSpPr txBox="1">
            <a:spLocks/>
          </p:cNvSpPr>
          <p:nvPr/>
        </p:nvSpPr>
        <p:spPr bwMode="auto">
          <a:xfrm>
            <a:off x="3203575" y="4508500"/>
            <a:ext cx="5940425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dirty="0">
                <a:latin typeface="+mn-lt"/>
                <a:cs typeface="+mn-cs"/>
              </a:rPr>
              <a:t>    </a:t>
            </a:r>
            <a:r>
              <a:rPr lang="tr-TR" sz="2800" b="1" dirty="0">
                <a:solidFill>
                  <a:srgbClr val="0000CC"/>
                </a:solidFill>
                <a:latin typeface="+mn-lt"/>
                <a:cs typeface="+mn-cs"/>
              </a:rPr>
              <a:t>Yetişkinler, çocuklara oranla daha kontrollü olduklarından, </a:t>
            </a:r>
            <a:r>
              <a:rPr lang="tr-TR" sz="2800" b="1" u="sng" dirty="0">
                <a:solidFill>
                  <a:srgbClr val="FF0000"/>
                </a:solidFill>
                <a:latin typeface="+mn-lt"/>
                <a:cs typeface="+mn-cs"/>
              </a:rPr>
              <a:t>çocuklar boşanma olayından yetişkinlere oranla daha çok etkilenirler. </a:t>
            </a:r>
          </a:p>
        </p:txBody>
      </p:sp>
      <p:pic>
        <p:nvPicPr>
          <p:cNvPr id="16389" name="Picture 5" descr="C:\Users\samsung\Desktop\tek ebeveynli aileler\kullannn resimleri\imagesCAT6H34W.jpgtwrt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557338"/>
            <a:ext cx="4319588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Users\samsung\Desktop\tek ebeveynli aileler\kullannn resimleri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05263"/>
            <a:ext cx="29876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Çocukların boşanmaya tepkileri karmaşıktır…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888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b="1" dirty="0" smtClean="0">
                <a:solidFill>
                  <a:srgbClr val="0000CC"/>
                </a:solidFill>
              </a:rPr>
              <a:t>Tepki aşamaları…</a:t>
            </a:r>
          </a:p>
          <a:p>
            <a:pPr>
              <a:buFont typeface="Arial" charset="0"/>
              <a:buNone/>
              <a:defRPr/>
            </a:pPr>
            <a:endParaRPr lang="tr-TR" dirty="0" smtClean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tr-TR" sz="2800" b="1" u="sng" dirty="0" smtClean="0">
                <a:solidFill>
                  <a:srgbClr val="FF0000"/>
                </a:solidFill>
              </a:rPr>
              <a:t>Şok ve kaos: </a:t>
            </a:r>
            <a:r>
              <a:rPr lang="tr-TR" sz="2800" dirty="0" smtClean="0"/>
              <a:t>“Eyvah, annemle babam boşanıyor!”, “Bu ne demek?”, “Şimdi ne olacak?”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tr-TR" sz="2800" b="1" u="sng" dirty="0" smtClean="0">
                <a:solidFill>
                  <a:srgbClr val="FF0000"/>
                </a:solidFill>
              </a:rPr>
              <a:t>İsyan ve sorgulama:  </a:t>
            </a:r>
            <a:r>
              <a:rPr lang="tr-TR" sz="2800" dirty="0" smtClean="0"/>
              <a:t>“Neden?”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tr-TR" sz="2800" b="1" u="sng" dirty="0" smtClean="0">
                <a:solidFill>
                  <a:srgbClr val="FF0000"/>
                </a:solidFill>
              </a:rPr>
              <a:t>Kaygı ve korku: </a:t>
            </a:r>
            <a:r>
              <a:rPr lang="tr-TR" sz="2800" dirty="0" smtClean="0"/>
              <a:t>“Ben ne olacağım?”, “Okulum değişecek mi?”, “Arkadaşlarımı görebilecek miyim?”, “Dondurma yiyebilecek miyim?”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tr-TR" sz="2800" b="1" u="sng" dirty="0" smtClean="0">
                <a:solidFill>
                  <a:srgbClr val="FF0000"/>
                </a:solidFill>
              </a:rPr>
              <a:t>Baş etme ve uyum: </a:t>
            </a:r>
            <a:r>
              <a:rPr lang="tr-TR" sz="2800" dirty="0" smtClean="0"/>
              <a:t>Bir süre sonra çocuk durumu anlamlandırır ve kabullenir; yeni koşullara uyum sağlar. </a:t>
            </a:r>
            <a:endParaRPr lang="tr-TR" sz="2800" dirty="0"/>
          </a:p>
        </p:txBody>
      </p:sp>
      <p:pic>
        <p:nvPicPr>
          <p:cNvPr id="17412" name="Picture 4" descr="C:\Users\samsung\Desktop\imagesCAURMJ6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268413"/>
            <a:ext cx="45354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21161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		</a:t>
            </a:r>
            <a:r>
              <a:rPr lang="tr-TR" b="1" smtClean="0">
                <a:solidFill>
                  <a:srgbClr val="FF0000"/>
                </a:solidFill>
              </a:rPr>
              <a:t>Boşanma çocuğun yaşına, kişilik gelişimine, anne-baba tutumlarına ve çocuğun cinsiyetine göre değişim göstermektedir. </a:t>
            </a:r>
          </a:p>
        </p:txBody>
      </p:sp>
      <p:pic>
        <p:nvPicPr>
          <p:cNvPr id="18435" name="Picture 4" descr="C:\Users\samsung\Desktop\tek ebeveynli aileler\kullannn resimleri\wt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73238"/>
            <a:ext cx="91440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5435600" y="1700213"/>
            <a:ext cx="2746375" cy="3413125"/>
          </a:xfrm>
        </p:spPr>
        <p:txBody>
          <a:bodyPr/>
          <a:lstStyle/>
          <a:p>
            <a:r>
              <a:rPr lang="tr-TR" b="1" smtClean="0"/>
              <a:t>Babalarına aşık kızlar</a:t>
            </a:r>
          </a:p>
          <a:p>
            <a:pPr>
              <a:buFont typeface="Arial" charset="0"/>
              <a:buNone/>
            </a:pPr>
            <a:endParaRPr lang="tr-TR" b="1" smtClean="0"/>
          </a:p>
          <a:p>
            <a:r>
              <a:rPr lang="tr-TR" b="1" smtClean="0"/>
              <a:t>Babalarını model alan erkek çocuklar</a:t>
            </a:r>
          </a:p>
          <a:p>
            <a:endParaRPr lang="tr-TR" b="1" smtClean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 bwMode="auto">
          <a:xfrm>
            <a:off x="179388" y="1341438"/>
            <a:ext cx="4392612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r-TR" sz="3200" b="1" dirty="0">
                <a:latin typeface="+mn-lt"/>
                <a:cs typeface="+mn-cs"/>
              </a:rPr>
              <a:t>    Boşanma sonrasında çocuklar genellikle, anneleriyle yaşadıkları için boşanan ailelerin çocuklarında anne merkezli değil de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r-TR" sz="3200" b="1" u="sng" dirty="0">
                <a:solidFill>
                  <a:srgbClr val="FF0000"/>
                </a:solidFill>
                <a:latin typeface="+mn-lt"/>
                <a:cs typeface="+mn-cs"/>
              </a:rPr>
              <a:t>baba merkezli sorunlar </a:t>
            </a:r>
            <a:r>
              <a:rPr lang="tr-TR" sz="3200" b="1" dirty="0">
                <a:latin typeface="+mn-lt"/>
                <a:cs typeface="+mn-cs"/>
              </a:rPr>
              <a:t>yaşanmakta.</a:t>
            </a:r>
            <a:r>
              <a:rPr lang="tr-TR" sz="3200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5 Sağ Ayraç"/>
          <p:cNvSpPr/>
          <p:nvPr/>
        </p:nvSpPr>
        <p:spPr>
          <a:xfrm>
            <a:off x="4572000" y="1341438"/>
            <a:ext cx="792163" cy="4392612"/>
          </a:xfrm>
          <a:prstGeom prst="rightBrace">
            <a:avLst>
              <a:gd name="adj1" fmla="val 124437"/>
              <a:gd name="adj2" fmla="val 4765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Babalarına Aşık Kızlar</a:t>
            </a:r>
          </a:p>
        </p:txBody>
      </p:sp>
      <p:sp>
        <p:nvSpPr>
          <p:cNvPr id="20483" name="5 Dikdörtgen"/>
          <p:cNvSpPr>
            <a:spLocks noChangeArrowheads="1"/>
          </p:cNvSpPr>
          <p:nvPr/>
        </p:nvSpPr>
        <p:spPr bwMode="auto">
          <a:xfrm>
            <a:off x="5364163" y="2636838"/>
            <a:ext cx="377983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800" b="1">
                <a:solidFill>
                  <a:srgbClr val="0000CC"/>
                </a:solidFill>
              </a:rPr>
              <a:t>Boşanma olayından kız çocuklarının en çok etkilendikleri dönem </a:t>
            </a:r>
            <a:r>
              <a:rPr lang="tr-TR" sz="2800" b="1" u="sng">
                <a:solidFill>
                  <a:srgbClr val="FF0000"/>
                </a:solidFill>
              </a:rPr>
              <a:t>beş yaş </a:t>
            </a:r>
            <a:r>
              <a:rPr lang="tr-TR" sz="2800" b="1">
                <a:solidFill>
                  <a:srgbClr val="0000CC"/>
                </a:solidFill>
              </a:rPr>
              <a:t>civarıdır</a:t>
            </a:r>
            <a:r>
              <a:rPr lang="tr-TR" b="1">
                <a:solidFill>
                  <a:srgbClr val="0000CC"/>
                </a:solidFill>
              </a:rPr>
              <a:t>. </a:t>
            </a:r>
          </a:p>
        </p:txBody>
      </p:sp>
      <p:pic>
        <p:nvPicPr>
          <p:cNvPr id="20484" name="Picture 6" descr="C:\Users\samsung\Desktop\tek ebeveynli aileler\kullannn resimleri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41438"/>
            <a:ext cx="5199063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	</a:t>
            </a:r>
            <a:r>
              <a:rPr lang="tr-TR" sz="2800" b="1" smtClean="0"/>
              <a:t>Babası tarafından sevildiğini hisseden, babası tarafından övülen, davranışları onaylanan kız çocuklarının, yetişkin olduklarında </a:t>
            </a:r>
            <a:r>
              <a:rPr lang="tr-TR" sz="2800" b="1" u="sng" smtClean="0">
                <a:solidFill>
                  <a:srgbClr val="FF0000"/>
                </a:solidFill>
              </a:rPr>
              <a:t>özgüvenleri</a:t>
            </a:r>
            <a:r>
              <a:rPr lang="tr-TR" sz="2800" b="1" smtClean="0">
                <a:solidFill>
                  <a:srgbClr val="FF0000"/>
                </a:solidFill>
              </a:rPr>
              <a:t> </a:t>
            </a:r>
            <a:r>
              <a:rPr lang="tr-TR" sz="2800" b="1" smtClean="0"/>
              <a:t>sağlam temeller üzerindedir. </a:t>
            </a:r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endParaRPr lang="tr-TR" sz="2800" smtClean="0"/>
          </a:p>
          <a:p>
            <a:pPr>
              <a:buFont typeface="Arial" charset="0"/>
              <a:buNone/>
            </a:pPr>
            <a:r>
              <a:rPr lang="tr-TR" sz="2800" smtClean="0"/>
              <a:t>	</a:t>
            </a:r>
            <a:r>
              <a:rPr lang="tr-TR" sz="2800" b="1" smtClean="0"/>
              <a:t>Bu nedenden dolayı, </a:t>
            </a:r>
            <a:r>
              <a:rPr lang="tr-TR" sz="2800" b="1" u="sng" smtClean="0">
                <a:solidFill>
                  <a:srgbClr val="FF0000"/>
                </a:solidFill>
              </a:rPr>
              <a:t>beş yaş civarı </a:t>
            </a:r>
            <a:r>
              <a:rPr lang="tr-TR" sz="2800" b="1" smtClean="0"/>
              <a:t>kız çocukları anne-babalarının boşanmalarından son derece olumsuz etkileniyorlar. </a:t>
            </a:r>
          </a:p>
        </p:txBody>
      </p:sp>
      <p:pic>
        <p:nvPicPr>
          <p:cNvPr id="21507" name="Picture 4" descr="C:\Users\samsung\Desktop\tek ebeveynli aileler\kullannn resimleri\imagesCAUEDMV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8775"/>
            <a:ext cx="85693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Aşağı Bükülmüş Şerit"/>
          <p:cNvSpPr/>
          <p:nvPr/>
        </p:nvSpPr>
        <p:spPr>
          <a:xfrm>
            <a:off x="144463" y="188913"/>
            <a:ext cx="8820150" cy="1368425"/>
          </a:xfrm>
          <a:prstGeom prst="ellipseRibbon">
            <a:avLst>
              <a:gd name="adj1" fmla="val 22114"/>
              <a:gd name="adj2" fmla="val 50000"/>
              <a:gd name="adj3" fmla="val 12500"/>
            </a:avLst>
          </a:prstGeom>
          <a:solidFill>
            <a:srgbClr val="FF00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099" name="1 Başlık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sz="6600" smtClean="0">
                <a:solidFill>
                  <a:srgbClr val="FFFF00"/>
                </a:solidFill>
                <a:latin typeface="Algerian" pitchFamily="82" charset="0"/>
              </a:rPr>
              <a:t>İÇERİK</a:t>
            </a:r>
          </a:p>
        </p:txBody>
      </p:sp>
      <p:sp>
        <p:nvSpPr>
          <p:cNvPr id="4100" name="2 İçerik Yer Tutucusu"/>
          <p:cNvSpPr>
            <a:spLocks noGrp="1"/>
          </p:cNvSpPr>
          <p:nvPr>
            <p:ph idx="1"/>
          </p:nvPr>
        </p:nvSpPr>
        <p:spPr>
          <a:xfrm>
            <a:off x="1403350" y="1484313"/>
            <a:ext cx="774065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>
                <a:solidFill>
                  <a:srgbClr val="0000CC"/>
                </a:solidFill>
                <a:latin typeface="Algerian" pitchFamily="82" charset="0"/>
              </a:rPr>
              <a:t>BOŞANMA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olidFill>
                <a:srgbClr val="0000CC"/>
              </a:solidFill>
              <a:latin typeface="Algerian" pitchFamily="82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olidFill>
                  <a:srgbClr val="0000CC"/>
                </a:solidFill>
                <a:latin typeface="Algerian" pitchFamily="82" charset="0"/>
              </a:rPr>
              <a:t>BOŞANMIŞ ANNE OLMAK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olidFill>
                <a:srgbClr val="0000CC"/>
              </a:solidFill>
              <a:latin typeface="Algerian" pitchFamily="82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olidFill>
                  <a:srgbClr val="0000CC"/>
                </a:solidFill>
                <a:latin typeface="Algerian" pitchFamily="82" charset="0"/>
              </a:rPr>
              <a:t>BOŞANMIŞ BABA OLMAK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olidFill>
                <a:srgbClr val="0000CC"/>
              </a:solidFill>
              <a:latin typeface="Algerian" pitchFamily="82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smtClean="0">
                <a:solidFill>
                  <a:srgbClr val="0000CC"/>
                </a:solidFill>
                <a:latin typeface="Algerian" pitchFamily="82" charset="0"/>
              </a:rPr>
              <a:t>BOŞANMANIN ÇOCUK ÜZERİNDEKİ </a:t>
            </a:r>
          </a:p>
          <a:p>
            <a:pPr eaLnBrk="1" hangingPunct="1">
              <a:buFont typeface="Arial" charset="0"/>
              <a:buNone/>
            </a:pPr>
            <a:r>
              <a:rPr lang="tr-TR" smtClean="0">
                <a:solidFill>
                  <a:srgbClr val="0000CC"/>
                </a:solidFill>
                <a:latin typeface="Algerian" pitchFamily="82" charset="0"/>
              </a:rPr>
              <a:t>ETKİLERİ</a:t>
            </a:r>
          </a:p>
        </p:txBody>
      </p:sp>
      <p:sp>
        <p:nvSpPr>
          <p:cNvPr id="4" name="3 Sağ Ok"/>
          <p:cNvSpPr/>
          <p:nvPr/>
        </p:nvSpPr>
        <p:spPr>
          <a:xfrm>
            <a:off x="250825" y="3213100"/>
            <a:ext cx="863600" cy="720725"/>
          </a:xfrm>
          <a:prstGeom prst="rightArrow">
            <a:avLst>
              <a:gd name="adj1" fmla="val 50000"/>
              <a:gd name="adj2" fmla="val 96032"/>
            </a:avLst>
          </a:prstGeom>
          <a:solidFill>
            <a:srgbClr val="FF00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5" name="4 Sağ Ok"/>
          <p:cNvSpPr/>
          <p:nvPr/>
        </p:nvSpPr>
        <p:spPr>
          <a:xfrm>
            <a:off x="250825" y="4437063"/>
            <a:ext cx="863600" cy="719137"/>
          </a:xfrm>
          <a:prstGeom prst="rightArrow">
            <a:avLst>
              <a:gd name="adj1" fmla="val 50000"/>
              <a:gd name="adj2" fmla="val 96032"/>
            </a:avLst>
          </a:prstGeom>
          <a:solidFill>
            <a:srgbClr val="FF00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6" name="5 Sağ Ok"/>
          <p:cNvSpPr/>
          <p:nvPr/>
        </p:nvSpPr>
        <p:spPr>
          <a:xfrm>
            <a:off x="250825" y="5661025"/>
            <a:ext cx="865188" cy="720725"/>
          </a:xfrm>
          <a:prstGeom prst="rightArrow">
            <a:avLst>
              <a:gd name="adj1" fmla="val 50000"/>
              <a:gd name="adj2" fmla="val 96032"/>
            </a:avLst>
          </a:prstGeom>
          <a:solidFill>
            <a:srgbClr val="FF00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8" name="7 Sağ Ok"/>
          <p:cNvSpPr/>
          <p:nvPr/>
        </p:nvSpPr>
        <p:spPr>
          <a:xfrm>
            <a:off x="323850" y="2060575"/>
            <a:ext cx="863600" cy="720725"/>
          </a:xfrm>
          <a:prstGeom prst="rightArrow">
            <a:avLst>
              <a:gd name="adj1" fmla="val 50000"/>
              <a:gd name="adj2" fmla="val 96032"/>
            </a:avLst>
          </a:prstGeom>
          <a:solidFill>
            <a:srgbClr val="FF00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0" y="836613"/>
            <a:ext cx="4716463" cy="5734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    </a:t>
            </a:r>
            <a:r>
              <a:rPr lang="tr-TR" sz="2800" b="1" smtClean="0"/>
              <a:t>Baba modeline en çok ihtiyaç duyduğu dönemde babasının artık evde olmaması, küçük kızlarda </a:t>
            </a:r>
            <a:r>
              <a:rPr lang="tr-TR" sz="2800" b="1" smtClean="0">
                <a:solidFill>
                  <a:srgbClr val="FF0000"/>
                </a:solidFill>
              </a:rPr>
              <a:t>terk edilmişlik, sevilmeme, değersizlik duygularını yaratırken, </a:t>
            </a:r>
          </a:p>
          <a:p>
            <a:pPr>
              <a:buFont typeface="Arial" charset="0"/>
              <a:buNone/>
            </a:pPr>
            <a:endParaRPr lang="tr-TR" sz="2800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tr-TR" sz="2800" b="1" smtClean="0">
                <a:solidFill>
                  <a:srgbClr val="FF0000"/>
                </a:solidFill>
              </a:rPr>
              <a:t>	</a:t>
            </a:r>
            <a:r>
              <a:rPr lang="tr-TR" sz="2800" b="1" smtClean="0"/>
              <a:t>aynı zamanda </a:t>
            </a:r>
            <a:r>
              <a:rPr lang="tr-TR" sz="2800" b="1" smtClean="0">
                <a:solidFill>
                  <a:srgbClr val="FF0000"/>
                </a:solidFill>
              </a:rPr>
              <a:t>güven yokluğunu </a:t>
            </a:r>
            <a:r>
              <a:rPr lang="tr-TR" sz="2800" b="1" smtClean="0"/>
              <a:t>da beraberinde getiriyor.</a:t>
            </a:r>
          </a:p>
          <a:p>
            <a:pPr>
              <a:buFont typeface="Arial" charset="0"/>
              <a:buNone/>
            </a:pPr>
            <a:endParaRPr lang="tr-TR" sz="2800" smtClean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0"/>
            <a:ext cx="4873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Users\samsung\Desktop\tek ebeveynli aileler\kullannn resimleri\224918_514599458574930_57935318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0" y="5805488"/>
            <a:ext cx="91440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dirty="0">
                <a:solidFill>
                  <a:srgbClr val="FF0000"/>
                </a:solidFill>
                <a:latin typeface="+mn-lt"/>
                <a:cs typeface="+mn-cs"/>
              </a:rPr>
              <a:t>    </a:t>
            </a:r>
            <a:r>
              <a:rPr lang="tr-TR" sz="2800" b="1" dirty="0">
                <a:solidFill>
                  <a:srgbClr val="FF0000"/>
                </a:solidFill>
                <a:latin typeface="+mn-lt"/>
                <a:cs typeface="+mn-cs"/>
              </a:rPr>
              <a:t>“babam bizi terk etti, gitti, beni sevmiyor” </a:t>
            </a:r>
            <a:r>
              <a:rPr lang="tr-TR" sz="2800" b="1" dirty="0">
                <a:latin typeface="+mn-lt"/>
                <a:cs typeface="+mn-cs"/>
              </a:rPr>
              <a:t>düşünceleri bilinçaltına yerleşiyor.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Babalarını Model Alan Erkek Çocuklar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4716463" y="1773238"/>
            <a:ext cx="4643437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b="1" smtClean="0"/>
              <a:t>         </a:t>
            </a:r>
            <a:r>
              <a:rPr lang="tr-TR" sz="2800" b="1" smtClean="0"/>
              <a:t>Araştırma sonuçları erkek çocukların, boşanma olayından en çok </a:t>
            </a:r>
            <a:r>
              <a:rPr lang="tr-TR" sz="2800" b="1" smtClean="0">
                <a:solidFill>
                  <a:srgbClr val="FF0000"/>
                </a:solidFill>
              </a:rPr>
              <a:t>ergenlik döneminin başlarında </a:t>
            </a:r>
            <a:r>
              <a:rPr lang="tr-TR" sz="2800" b="1" smtClean="0"/>
              <a:t>etkilendiklerini ortaya koyuyor. </a:t>
            </a:r>
          </a:p>
          <a:p>
            <a:pPr>
              <a:buFont typeface="Arial" charset="0"/>
              <a:buNone/>
            </a:pPr>
            <a:r>
              <a:rPr lang="tr-TR" sz="2800" b="1" smtClean="0"/>
              <a:t>          Çünkü bu dönemde erkek çocuk, babasıyla bütünleşme ve babasını model alma sürecine giriyor. </a:t>
            </a:r>
          </a:p>
        </p:txBody>
      </p:sp>
      <p:pic>
        <p:nvPicPr>
          <p:cNvPr id="24580" name="Picture 5" descr="C:\Users\samsung\Desktop\j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50038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350"/>
          </a:xfrm>
          <a:solidFill>
            <a:schemeClr val="tx1"/>
          </a:solidFill>
        </p:spPr>
        <p:txBody>
          <a:bodyPr/>
          <a:lstStyle/>
          <a:p>
            <a:r>
              <a:rPr lang="tr-TR" b="1" smtClean="0">
                <a:solidFill>
                  <a:schemeClr val="bg1"/>
                </a:solidFill>
              </a:rPr>
              <a:t>Boşanmadan Etkilenen Çocukların Davranışları 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>
          <a:xfrm>
            <a:off x="0" y="1484313"/>
            <a:ext cx="4500563" cy="5373687"/>
          </a:xfrm>
          <a:solidFill>
            <a:srgbClr val="FF0066"/>
          </a:solidFill>
        </p:spPr>
        <p:txBody>
          <a:bodyPr/>
          <a:lstStyle/>
          <a:p>
            <a:r>
              <a:rPr lang="tr-TR" sz="2400" smtClean="0"/>
              <a:t>İçe kapanma</a:t>
            </a:r>
          </a:p>
          <a:p>
            <a:r>
              <a:rPr lang="tr-TR" sz="2400" smtClean="0"/>
              <a:t>Saldırganlık</a:t>
            </a:r>
          </a:p>
          <a:p>
            <a:r>
              <a:rPr lang="tr-TR" sz="2400" smtClean="0"/>
              <a:t>Altına kaçırma</a:t>
            </a:r>
          </a:p>
          <a:p>
            <a:r>
              <a:rPr lang="tr-TR" sz="2400" smtClean="0"/>
              <a:t>Gece korkuları, kabuslar</a:t>
            </a:r>
          </a:p>
          <a:p>
            <a:r>
              <a:rPr lang="tr-TR" sz="2400" smtClean="0"/>
              <a:t>Hayatın geneline karşı korkular</a:t>
            </a:r>
          </a:p>
          <a:p>
            <a:r>
              <a:rPr lang="tr-TR" sz="2400" smtClean="0"/>
              <a:t>Çocukluk fobileri</a:t>
            </a:r>
          </a:p>
          <a:p>
            <a:r>
              <a:rPr lang="tr-TR" sz="2400" smtClean="0"/>
              <a:t>Tırnak yeme</a:t>
            </a:r>
          </a:p>
          <a:p>
            <a:r>
              <a:rPr lang="tr-TR" sz="2400" smtClean="0"/>
              <a:t>İştahsızlık ya da aşırı yemek yeme</a:t>
            </a:r>
          </a:p>
          <a:p>
            <a:r>
              <a:rPr lang="tr-TR" sz="2400" smtClean="0"/>
              <a:t>Uyku bozuklukları</a:t>
            </a:r>
          </a:p>
          <a:p>
            <a:r>
              <a:rPr lang="tr-TR" sz="2400" smtClean="0"/>
              <a:t>Ağlama nöbetleri</a:t>
            </a:r>
          </a:p>
          <a:p>
            <a:r>
              <a:rPr lang="tr-TR" sz="2400" smtClean="0"/>
              <a:t>Okul başarısında düşüş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4427538" y="1484313"/>
            <a:ext cx="4716462" cy="53736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Vurdumduymazlık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Aşırı duyarlılık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Yaşıtlarla ve çevreyle iletişim kurma sorunları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Özgüven eksikliği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Ayrılığı ve boşanmayı inkar etme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Yalan söyleme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Anneye aşırı bağımlılık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Kendine acıma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Utangaçlık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Kıskançlık krizleri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400" dirty="0">
                <a:latin typeface="+mn-lt"/>
                <a:cs typeface="+mn-cs"/>
              </a:rPr>
              <a:t>İntihar girişimleri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tr-TR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O halde ne yapmalı? 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0" y="5876925"/>
            <a:ext cx="9144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800" b="1" dirty="0">
                <a:solidFill>
                  <a:srgbClr val="0000CC"/>
                </a:solidFill>
                <a:latin typeface="+mn-lt"/>
                <a:cs typeface="+mn-cs"/>
              </a:rPr>
              <a:t>Çocuklar olumsuz etkilenmesin diye, </a:t>
            </a:r>
          </a:p>
          <a:p>
            <a:pPr algn="ctr">
              <a:defRPr/>
            </a:pPr>
            <a:r>
              <a:rPr lang="tr-TR" sz="2800" b="1" dirty="0">
                <a:solidFill>
                  <a:srgbClr val="0000CC"/>
                </a:solidFill>
                <a:latin typeface="+mn-lt"/>
                <a:cs typeface="+mn-cs"/>
              </a:rPr>
              <a:t>mutsuz giden evlilik sürmeli mi?</a:t>
            </a:r>
          </a:p>
        </p:txBody>
      </p:sp>
      <p:pic>
        <p:nvPicPr>
          <p:cNvPr id="26628" name="Picture 6" descr="C:\Users\samsung\Desktop\tek ebeveynli aileler\kullannn resimleri\wrwrt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81075"/>
            <a:ext cx="720090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>
                <a:solidFill>
                  <a:srgbClr val="FF0000"/>
                </a:solidFill>
              </a:rPr>
              <a:t>Boşanma bir son değil, bir başlangıçtır…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27651" name="Picture 6" descr="C:\Users\samsung\Desktop\tek ebeveynli aileler\kullannn resimleri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557338"/>
            <a:ext cx="8891588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0" y="327025"/>
            <a:ext cx="5508625" cy="61261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Sürekli ağlayan bir anne yada sürekli öfke nöbetleri kusan bir baba; </a:t>
            </a:r>
            <a:r>
              <a:rPr lang="tr-TR" dirty="0" smtClean="0"/>
              <a:t>çocuğa boşanmanın ve devam eden hayatın “kötü” “zor” ya da “tehlikeli” olduğu izlenimini verirken; </a:t>
            </a:r>
          </a:p>
          <a:p>
            <a:pPr>
              <a:buFont typeface="Arial" charset="0"/>
              <a:buNone/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kararlı, kontrollü, neşeli ve çabalayan bir anne yada baba </a:t>
            </a:r>
            <a:r>
              <a:rPr lang="tr-TR" dirty="0" smtClean="0"/>
              <a:t>ise her şeyin yoluna gireceği hissini verir ki bu da çocuğun esas ihtiyaç duyduğu şeydir.</a:t>
            </a:r>
          </a:p>
        </p:txBody>
      </p:sp>
      <p:pic>
        <p:nvPicPr>
          <p:cNvPr id="28675" name="Picture 4" descr="http://t3.gstatic.com/images?q=tbn:ANd9GcSKFmCgEDq7y03Pn9ukX5GXyt9Uuu7VJAFrCoqvM3oLyyD-RN2u1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620713"/>
            <a:ext cx="3357563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0000CC"/>
                </a:solidFill>
              </a:rPr>
              <a:t>Çocuklar, sıklıkla boşanmadan kendilerini suçlu ve sorumlu hissetme eğilimindedirler. </a:t>
            </a:r>
          </a:p>
          <a:p>
            <a:pPr algn="ctr"/>
            <a:endParaRPr lang="tr-TR" smtClean="0"/>
          </a:p>
          <a:p>
            <a:pPr algn="ctr"/>
            <a:endParaRPr lang="tr-TR" smtClean="0"/>
          </a:p>
          <a:p>
            <a:pPr algn="ctr"/>
            <a:endParaRPr lang="tr-TR" smtClean="0"/>
          </a:p>
          <a:p>
            <a:pPr algn="ctr"/>
            <a:endParaRPr lang="tr-TR" smtClean="0"/>
          </a:p>
          <a:p>
            <a:pPr algn="ctr"/>
            <a:endParaRPr lang="tr-TR" smtClean="0"/>
          </a:p>
          <a:p>
            <a:pPr algn="ctr"/>
            <a:endParaRPr lang="tr-TR" smtClean="0"/>
          </a:p>
          <a:p>
            <a:pPr algn="ctr"/>
            <a:endParaRPr lang="tr-TR" smtClean="0"/>
          </a:p>
          <a:p>
            <a:pPr algn="ctr"/>
            <a:r>
              <a:rPr lang="tr-TR" b="1" smtClean="0">
                <a:solidFill>
                  <a:srgbClr val="FF0000"/>
                </a:solidFill>
              </a:rPr>
              <a:t>Boşanmanın eşler arasındaki anlaşmazlıktan kaynaklandığı açıkça anlatılmalı; çocukla hiçbir ilgisinin olmadığı vurgulanmalıdır. </a:t>
            </a:r>
          </a:p>
        </p:txBody>
      </p:sp>
      <p:pic>
        <p:nvPicPr>
          <p:cNvPr id="29699" name="Picture 4" descr="C:\Users\samsung\Desktop\tek ebeveynli aileler\kullannn resimleri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052513"/>
            <a:ext cx="770413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C:\Users\samsung\Desktop\tek ebeveynli aileler\kullannn resimleri\wtrwwtr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Çocuğunuzu Düzenli Görün, </a:t>
            </a:r>
            <a:br>
              <a:rPr lang="tr-TR" b="1" smtClean="0">
                <a:solidFill>
                  <a:srgbClr val="FF0000"/>
                </a:solidFill>
              </a:rPr>
            </a:br>
            <a:r>
              <a:rPr lang="tr-TR" b="1" smtClean="0">
                <a:solidFill>
                  <a:srgbClr val="FF0000"/>
                </a:solidFill>
              </a:rPr>
              <a:t>Zaman Ayırın, Sevginizi Hissettirin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>
          <a:xfrm>
            <a:off x="0" y="2565400"/>
            <a:ext cx="4546600" cy="2547938"/>
          </a:xfrm>
        </p:spPr>
        <p:txBody>
          <a:bodyPr/>
          <a:lstStyle/>
          <a:p>
            <a:r>
              <a:rPr lang="tr-TR" b="1" smtClean="0">
                <a:solidFill>
                  <a:srgbClr val="0000CC"/>
                </a:solidFill>
              </a:rPr>
              <a:t>Görüşmelerde rutin, net ve değişmeyen bir düzen çok önemlidir. </a:t>
            </a:r>
          </a:p>
          <a:p>
            <a:pPr>
              <a:buFont typeface="Arial" charset="0"/>
              <a:buNone/>
            </a:pPr>
            <a:endParaRPr lang="tr-TR" b="1" smtClean="0">
              <a:solidFill>
                <a:srgbClr val="0000CC"/>
              </a:solidFill>
            </a:endParaRPr>
          </a:p>
          <a:p>
            <a:r>
              <a:rPr lang="tr-TR" b="1" smtClean="0">
                <a:solidFill>
                  <a:srgbClr val="0000CC"/>
                </a:solidFill>
              </a:rPr>
              <a:t>Manipülasyona izin vermeyin.</a:t>
            </a:r>
            <a:r>
              <a:rPr lang="tr-TR" smtClean="0"/>
              <a:t> </a:t>
            </a:r>
          </a:p>
        </p:txBody>
      </p:sp>
      <p:pic>
        <p:nvPicPr>
          <p:cNvPr id="31748" name="Picture 5" descr="http://t0.gstatic.com/images?q=tbn:ANd9GcQdQLxJ4kK6kksWrlLDTRie9kmWzaNHYGrmYteCtAToNwEqNs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700213"/>
            <a:ext cx="4643437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İçerik Yer Tutucusu"/>
          <p:cNvSpPr>
            <a:spLocks noGrp="1"/>
          </p:cNvSpPr>
          <p:nvPr>
            <p:ph idx="1"/>
          </p:nvPr>
        </p:nvSpPr>
        <p:spPr>
          <a:xfrm>
            <a:off x="107950" y="1711325"/>
            <a:ext cx="331152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	</a:t>
            </a:r>
            <a:r>
              <a:rPr lang="tr-TR" b="1" smtClean="0"/>
              <a:t>Başlangıcın sonu ve sonun başlangıcı </a:t>
            </a:r>
            <a:r>
              <a:rPr lang="tr-TR" b="1" smtClean="0">
                <a:solidFill>
                  <a:srgbClr val="FF0000"/>
                </a:solidFill>
              </a:rPr>
              <a:t>“boşanmak”.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0" y="4076700"/>
            <a:ext cx="9144000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dirty="0">
                <a:latin typeface="+mn-lt"/>
                <a:cs typeface="+mn-cs"/>
              </a:rPr>
              <a:t>	</a:t>
            </a:r>
            <a:endParaRPr lang="tr-TR" sz="32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tr-TR" sz="3200" b="1" dirty="0">
              <a:latin typeface="+mn-lt"/>
              <a:cs typeface="+mn-cs"/>
            </a:endParaRPr>
          </a:p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b="1" dirty="0">
                <a:latin typeface="+mn-lt"/>
                <a:cs typeface="+mn-cs"/>
              </a:rPr>
              <a:t>	</a:t>
            </a:r>
            <a:r>
              <a:rPr lang="tr-TR" sz="3200" b="1" dirty="0">
                <a:solidFill>
                  <a:srgbClr val="0000CC"/>
                </a:solidFill>
                <a:latin typeface="+mn-lt"/>
                <a:cs typeface="+mn-cs"/>
              </a:rPr>
              <a:t>Evlilik bir güç savaşı değildir. Evlilik, güç savaşına döndürülürse bu savaştan sadece boşanma avukatları kazançlı çıkar. </a:t>
            </a:r>
          </a:p>
        </p:txBody>
      </p:sp>
      <p:pic>
        <p:nvPicPr>
          <p:cNvPr id="5124" name="Picture 4" descr="http://t0.gstatic.com/images?q=tbn:ANd9GcTkm-xohdEl4lYJ17T1w4yOVS6M4w9M0wPAple-dqaQF7V_hqK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33375"/>
            <a:ext cx="532765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Çocuğunuzun Annesi (ya da) Babasıyla İletişimi Asla Kesmeyin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>
          <a:xfrm>
            <a:off x="-180975" y="5302250"/>
            <a:ext cx="9324975" cy="1555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2800" smtClean="0"/>
              <a:t>		</a:t>
            </a:r>
            <a:r>
              <a:rPr lang="tr-TR" sz="2400" b="1" smtClean="0">
                <a:solidFill>
                  <a:srgbClr val="0000CC"/>
                </a:solidFill>
              </a:rPr>
              <a:t>Çocuklar anne-babaları boşanmış olsa bile, birbirleriyle iletişim halinde olduklarını bilmeli. Annesiyle yaşayan bir çocuk herhangi bir durumdan babasının da haberdar olduğunu, annesiyle babasının kendisiyle ilgili konularda sürekli görüştüklerini bilmeli. </a:t>
            </a:r>
          </a:p>
        </p:txBody>
      </p:sp>
      <p:pic>
        <p:nvPicPr>
          <p:cNvPr id="33796" name="Picture 4" descr="C:\Users\samsung\Desktop\imagesCAZ3OE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68413"/>
            <a:ext cx="87137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ANNE BABA YENİDEN EVLENİRKEN</a:t>
            </a: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0" y="2276475"/>
            <a:ext cx="5003800" cy="3384550"/>
          </a:xfrm>
        </p:spPr>
        <p:txBody>
          <a:bodyPr/>
          <a:lstStyle/>
          <a:p>
            <a:r>
              <a:rPr lang="tr-TR" b="1" smtClean="0">
                <a:solidFill>
                  <a:srgbClr val="0000CC"/>
                </a:solidFill>
              </a:rPr>
              <a:t>Çocuğunuzla kararlarınızı paylaşın</a:t>
            </a:r>
          </a:p>
          <a:p>
            <a:r>
              <a:rPr lang="tr-TR" b="1" smtClean="0">
                <a:solidFill>
                  <a:srgbClr val="0000CC"/>
                </a:solidFill>
              </a:rPr>
              <a:t>Evliliğinize adapte olması için çocuğunuza zaman tanıyın</a:t>
            </a:r>
          </a:p>
          <a:p>
            <a:r>
              <a:rPr lang="tr-TR" b="1" smtClean="0">
                <a:solidFill>
                  <a:srgbClr val="0000CC"/>
                </a:solidFill>
              </a:rPr>
              <a:t>Evlendiğinizi çocuğunuzdan saklamayın </a:t>
            </a:r>
          </a:p>
        </p:txBody>
      </p:sp>
      <p:pic>
        <p:nvPicPr>
          <p:cNvPr id="34820" name="Picture 5" descr="C:\Users\samsung\Desktop\tek ebeveynli aileler\kullannn resimleri\wrtrw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341438"/>
            <a:ext cx="436721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İçerik Yer Tutucusu"/>
          <p:cNvSpPr>
            <a:spLocks noGrp="1"/>
          </p:cNvSpPr>
          <p:nvPr>
            <p:ph idx="1"/>
          </p:nvPr>
        </p:nvSpPr>
        <p:spPr>
          <a:xfrm>
            <a:off x="0" y="4581525"/>
            <a:ext cx="9144000" cy="2276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		</a:t>
            </a:r>
            <a:r>
              <a:rPr lang="tr-TR" sz="2800" b="1" smtClean="0">
                <a:solidFill>
                  <a:srgbClr val="FF0000"/>
                </a:solidFill>
              </a:rPr>
              <a:t>Sonuç olarak; </a:t>
            </a:r>
            <a:r>
              <a:rPr lang="tr-TR" sz="2800" b="1" smtClean="0">
                <a:solidFill>
                  <a:srgbClr val="0000CC"/>
                </a:solidFill>
              </a:rPr>
              <a:t>asla çocuklarınızı terk etmeyin eşinizle her ne yaşamış olursanız olun bu çocuğunuzun suçu değil ve kaç yaşına gelmiş olursa olsun çocuğunuz size her zaman ihtiyaç duyacaktır.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  <a:p>
            <a:endParaRPr lang="tr-TR" smtClean="0"/>
          </a:p>
        </p:txBody>
      </p:sp>
      <p:pic>
        <p:nvPicPr>
          <p:cNvPr id="35843" name="Picture 2" descr="C:\Users\samsung\Desktop\tek ebeveynli aileler\kullannn resimleri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0"/>
            <a:ext cx="8359775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guverci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714620"/>
            <a:ext cx="129698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9" name="Picture 3" descr="guverci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4857760"/>
            <a:ext cx="143986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/>
          </p:cNvGraphicFramePr>
          <p:nvPr/>
        </p:nvGraphicFramePr>
        <p:xfrm>
          <a:off x="2080331" y="3945510"/>
          <a:ext cx="4173441" cy="1982831"/>
        </p:xfrm>
        <a:graphic>
          <a:graphicData uri="http://schemas.openxmlformats.org/presentationml/2006/ole">
            <p:oleObj spid="_x0000_s1026" name="ClipArt" r:id="rId5" imgW="2773080" imgH="3660480" progId="">
              <p:embed/>
            </p:oleObj>
          </a:graphicData>
        </a:graphic>
      </p:graphicFrame>
      <p:sp>
        <p:nvSpPr>
          <p:cNvPr id="1031" name="WordArt 10"/>
          <p:cNvSpPr>
            <a:spLocks noChangeArrowheads="1" noChangeShapeType="1" noTextEdit="1"/>
          </p:cNvSpPr>
          <p:nvPr/>
        </p:nvSpPr>
        <p:spPr bwMode="auto">
          <a:xfrm>
            <a:off x="714348" y="857232"/>
            <a:ext cx="7820025" cy="11430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tr-TR" sz="3200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TEŞEKKÜRLER</a:t>
            </a:r>
            <a:endParaRPr lang="tr-TR" sz="32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13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3" decel="100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3" decel="100000"/>
                                        <p:tgtEl>
                                          <p:spTgt spid="1013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3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3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 </a:t>
            </a:r>
            <a:r>
              <a:rPr lang="tr-TR" sz="66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BOŞANMA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0" y="2708275"/>
            <a:ext cx="3419475" cy="10810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b="1" smtClean="0">
                <a:solidFill>
                  <a:srgbClr val="FF0000"/>
                </a:solidFill>
              </a:rPr>
              <a:t>Dünyada hiç kimse boşanmak için evlenmez.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4067175" y="5373688"/>
            <a:ext cx="367188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b="1" dirty="0">
                <a:latin typeface="+mn-lt"/>
                <a:cs typeface="+mn-cs"/>
              </a:rPr>
              <a:t>Boşanma olayı her evliliği bekleyen bir risktir.</a:t>
            </a:r>
          </a:p>
        </p:txBody>
      </p:sp>
      <p:pic>
        <p:nvPicPr>
          <p:cNvPr id="6149" name="Picture 5" descr="C:\Users\samsung\Desktop\tek ebeveynli aileler\resim\wtreee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1196975"/>
            <a:ext cx="54371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samsung\Desktop\tek ebeveynli aileler\kullannn resimleri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İçerik Yer Tutucusu"/>
          <p:cNvSpPr txBox="1">
            <a:spLocks/>
          </p:cNvSpPr>
          <p:nvPr/>
        </p:nvSpPr>
        <p:spPr bwMode="auto">
          <a:xfrm>
            <a:off x="2843213" y="0"/>
            <a:ext cx="4176712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b="1" dirty="0">
                <a:solidFill>
                  <a:srgbClr val="0000CC"/>
                </a:solidFill>
                <a:latin typeface="+mn-lt"/>
                <a:cs typeface="+mn-cs"/>
              </a:rPr>
              <a:t>Boşanmayı her iki taraf istese bile,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b="1" dirty="0">
                <a:solidFill>
                  <a:srgbClr val="0000CC"/>
                </a:solidFill>
                <a:latin typeface="+mn-lt"/>
                <a:cs typeface="+mn-cs"/>
              </a:rPr>
              <a:t> boşanma olayı en çok eşleri etkiler.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tr-TR" sz="320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tr-TR" sz="320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tr-TR" sz="320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tr-TR" sz="320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tr-TR" sz="320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endParaRPr lang="tr-TR" sz="3200" dirty="0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b="1" dirty="0">
                <a:solidFill>
                  <a:srgbClr val="FF0000"/>
                </a:solidFill>
                <a:latin typeface="+mn-lt"/>
                <a:cs typeface="+mn-cs"/>
              </a:rPr>
              <a:t>Özellikle </a:t>
            </a:r>
            <a:r>
              <a:rPr lang="tr-TR" sz="3200" b="1" u="sng" dirty="0">
                <a:solidFill>
                  <a:srgbClr val="FF0000"/>
                </a:solidFill>
                <a:latin typeface="+mn-lt"/>
                <a:cs typeface="+mn-cs"/>
              </a:rPr>
              <a:t>çocukları </a:t>
            </a:r>
            <a:r>
              <a:rPr lang="tr-TR" sz="3200" b="1" dirty="0">
                <a:solidFill>
                  <a:srgbClr val="FF0000"/>
                </a:solidFill>
                <a:latin typeface="+mn-lt"/>
                <a:cs typeface="+mn-cs"/>
              </a:rPr>
              <a:t>fazlasıyla etkiler.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8196" name="Picture 3" descr="C:\Users\samsung\Desktop\PDR\704_556768654358010_67185638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Users\samsung\Desktop\tek ebeveynli aileler\kullannn resimleri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84313"/>
            <a:ext cx="813593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24209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tr-TR" b="1" smtClean="0">
                <a:solidFill>
                  <a:srgbClr val="0000CC"/>
                </a:solidFill>
              </a:rPr>
              <a:t>    </a:t>
            </a:r>
            <a:r>
              <a:rPr lang="tr-TR" sz="2800" b="1" smtClean="0">
                <a:solidFill>
                  <a:srgbClr val="0000CC"/>
                </a:solidFill>
              </a:rPr>
              <a:t>Esasen, </a:t>
            </a:r>
          </a:p>
          <a:p>
            <a:pPr algn="ctr">
              <a:buFont typeface="Arial" charset="0"/>
              <a:buNone/>
            </a:pPr>
            <a:r>
              <a:rPr lang="tr-TR" sz="2800" b="1" smtClean="0">
                <a:solidFill>
                  <a:srgbClr val="0000CC"/>
                </a:solidFill>
              </a:rPr>
              <a:t>boşanmış bir ailenin bireyi olarak yaşamak kaçınılmaz olarak çocuklara zarar veren bir durum değildir. 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-252413" y="4940300"/>
            <a:ext cx="95773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 dirty="0">
                <a:latin typeface="+mn-lt"/>
                <a:cs typeface="+mn-cs"/>
              </a:rPr>
              <a:t>	</a:t>
            </a:r>
            <a:r>
              <a:rPr lang="tr-TR" sz="2800" b="1" u="sng" dirty="0">
                <a:solidFill>
                  <a:srgbClr val="FF0000"/>
                </a:solidFill>
                <a:latin typeface="+mn-lt"/>
                <a:cs typeface="+mn-cs"/>
              </a:rPr>
              <a:t>Önemli olan,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sz="2800" b="1" dirty="0">
                <a:latin typeface="+mn-lt"/>
                <a:cs typeface="+mn-cs"/>
              </a:rPr>
              <a:t> </a:t>
            </a:r>
            <a:r>
              <a:rPr lang="tr-TR" sz="2400" b="1" dirty="0">
                <a:latin typeface="+mn-lt"/>
                <a:cs typeface="+mn-cs"/>
              </a:rPr>
              <a:t>anne ve babanın evliliklerinin sona ermesini nasıl karşıladıkları, boşanmadan sonra hayatlarını ve ilişkilerini nasıl sürdükleri ve çocukları ile ilgilenmeye devam etmeleridir.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5 Grup"/>
          <p:cNvGrpSpPr>
            <a:grpSpLocks/>
          </p:cNvGrpSpPr>
          <p:nvPr/>
        </p:nvGrpSpPr>
        <p:grpSpPr bwMode="auto">
          <a:xfrm>
            <a:off x="0" y="981075"/>
            <a:ext cx="6804025" cy="5876925"/>
            <a:chOff x="0" y="980728"/>
            <a:chExt cx="6804248" cy="5877272"/>
          </a:xfrm>
        </p:grpSpPr>
        <p:pic>
          <p:nvPicPr>
            <p:cNvPr id="10245" name="Picture 4" descr="C:\Users\samsung\Desktop\tek ebeveynli aileler\kullannn resimleri\16697_457954454271219_1731867330_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80728"/>
              <a:ext cx="6516216" cy="5794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4 Oval"/>
            <p:cNvSpPr/>
            <p:nvPr/>
          </p:nvSpPr>
          <p:spPr>
            <a:xfrm>
              <a:off x="5364339" y="6021339"/>
              <a:ext cx="1439909" cy="8366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sp>
        <p:nvSpPr>
          <p:cNvPr id="10243" name="1 Başlık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tr-TR" smtClean="0"/>
              <a:t> </a:t>
            </a:r>
            <a:r>
              <a:rPr lang="tr-TR" b="1" smtClean="0">
                <a:solidFill>
                  <a:srgbClr val="FF0000"/>
                </a:solidFill>
              </a:rPr>
              <a:t>BOŞANMIŞ ANNE OLMAK</a:t>
            </a:r>
          </a:p>
        </p:txBody>
      </p:sp>
      <p:sp>
        <p:nvSpPr>
          <p:cNvPr id="10244" name="2 İçerik Yer Tutucusu"/>
          <p:cNvSpPr>
            <a:spLocks noGrp="1"/>
          </p:cNvSpPr>
          <p:nvPr>
            <p:ph idx="1"/>
          </p:nvPr>
        </p:nvSpPr>
        <p:spPr>
          <a:xfrm>
            <a:off x="5219700" y="2924175"/>
            <a:ext cx="3924300" cy="16129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b="1" smtClean="0">
                <a:solidFill>
                  <a:srgbClr val="0000CC"/>
                </a:solidFill>
              </a:rPr>
              <a:t>     Boşanmış anne olmak, evliliği süren anne olmaktan daha zordur.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r>
              <a:rPr lang="tr-TR" b="1" smtClean="0"/>
              <a:t>Kendiniz için;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  <a:solidFill>
            <a:schemeClr val="tx1"/>
          </a:solidFill>
        </p:spPr>
        <p:txBody>
          <a:bodyPr/>
          <a:lstStyle/>
          <a:p>
            <a:endParaRPr lang="tr-TR" smtClean="0">
              <a:solidFill>
                <a:schemeClr val="bg1"/>
              </a:solidFill>
            </a:endParaRPr>
          </a:p>
          <a:p>
            <a:r>
              <a:rPr lang="tr-TR" smtClean="0">
                <a:solidFill>
                  <a:schemeClr val="bg1"/>
                </a:solidFill>
              </a:rPr>
              <a:t>Duygularınızı kontrol edin</a:t>
            </a:r>
          </a:p>
          <a:p>
            <a:r>
              <a:rPr lang="tr-TR" smtClean="0">
                <a:solidFill>
                  <a:srgbClr val="FF0000"/>
                </a:solidFill>
              </a:rPr>
              <a:t>Kendinize acımak yerine kendinizi geliştirin</a:t>
            </a:r>
          </a:p>
          <a:p>
            <a:r>
              <a:rPr lang="tr-TR" smtClean="0">
                <a:solidFill>
                  <a:srgbClr val="FFC000"/>
                </a:solidFill>
              </a:rPr>
              <a:t>Depresyona girdiyseniz hemen yardım alın</a:t>
            </a:r>
          </a:p>
          <a:p>
            <a:r>
              <a:rPr lang="tr-TR" smtClean="0">
                <a:solidFill>
                  <a:srgbClr val="FF0066"/>
                </a:solidFill>
              </a:rPr>
              <a:t>Yeni yaşamınıza uyum için danışmanlık alın</a:t>
            </a:r>
          </a:p>
          <a:p>
            <a:r>
              <a:rPr lang="tr-TR" smtClean="0">
                <a:solidFill>
                  <a:srgbClr val="009900"/>
                </a:solidFill>
              </a:rPr>
              <a:t>İçinize kapanmayıp, sosyal yaşamınızı canlandırın</a:t>
            </a:r>
          </a:p>
          <a:p>
            <a:r>
              <a:rPr lang="tr-TR" smtClean="0">
                <a:solidFill>
                  <a:srgbClr val="FFFF00"/>
                </a:solidFill>
              </a:rPr>
              <a:t>Kendinize zaman ayırın</a:t>
            </a:r>
          </a:p>
          <a:p>
            <a:r>
              <a:rPr lang="tr-TR" smtClean="0">
                <a:solidFill>
                  <a:srgbClr val="00B0F0"/>
                </a:solidFill>
              </a:rPr>
              <a:t>Boşanmayı hayatın sonu olarak görmeyin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551</Words>
  <Application>Microsoft Office PowerPoint</Application>
  <PresentationFormat>Ekran Gösterisi (4:3)</PresentationFormat>
  <Paragraphs>142</Paragraphs>
  <Slides>34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6" baseType="lpstr">
      <vt:lpstr>Ofis Teması</vt:lpstr>
      <vt:lpstr>ClipArt</vt:lpstr>
      <vt:lpstr>Slayt 1</vt:lpstr>
      <vt:lpstr>İÇERİK</vt:lpstr>
      <vt:lpstr>Slayt 3</vt:lpstr>
      <vt:lpstr> BOŞANMA</vt:lpstr>
      <vt:lpstr>Slayt 5</vt:lpstr>
      <vt:lpstr>Slayt 6</vt:lpstr>
      <vt:lpstr>Slayt 7</vt:lpstr>
      <vt:lpstr> BOŞANMIŞ ANNE OLMAK</vt:lpstr>
      <vt:lpstr>Kendiniz için;</vt:lpstr>
      <vt:lpstr>Çocuğunuz için; </vt:lpstr>
      <vt:lpstr>BOŞANMIŞ BABA OLMAK</vt:lpstr>
      <vt:lpstr>Slayt 12</vt:lpstr>
      <vt:lpstr>Boşanmış babalar için;</vt:lpstr>
      <vt:lpstr>BOŞANMANIN ÇOCUK ÜZERİNDEKİ ETKİLERİ</vt:lpstr>
      <vt:lpstr>Çocukların boşanmaya tepkileri karmaşıktır…</vt:lpstr>
      <vt:lpstr>Slayt 16</vt:lpstr>
      <vt:lpstr>Slayt 17</vt:lpstr>
      <vt:lpstr>Babalarına Aşık Kızlar</vt:lpstr>
      <vt:lpstr>Slayt 19</vt:lpstr>
      <vt:lpstr>Slayt 20</vt:lpstr>
      <vt:lpstr>Slayt 21</vt:lpstr>
      <vt:lpstr>Babalarını Model Alan Erkek Çocuklar</vt:lpstr>
      <vt:lpstr>Boşanmadan Etkilenen Çocukların Davranışları </vt:lpstr>
      <vt:lpstr>O halde ne yapmalı? </vt:lpstr>
      <vt:lpstr>Boşanma bir son değil, bir başlangıçtır…</vt:lpstr>
      <vt:lpstr>Slayt 26</vt:lpstr>
      <vt:lpstr>Slayt 27</vt:lpstr>
      <vt:lpstr>Slayt 28</vt:lpstr>
      <vt:lpstr>Çocuğunuzu Düzenli Görün,  Zaman Ayırın, Sevginizi Hissettirin</vt:lpstr>
      <vt:lpstr>Slayt 30</vt:lpstr>
      <vt:lpstr>Çocuğunuzun Annesi (ya da) Babasıyla İletişimi Asla Kesmeyin</vt:lpstr>
      <vt:lpstr>ANNE BABA YENİDEN EVLENİRKEN</vt:lpstr>
      <vt:lpstr>Slayt 33</vt:lpstr>
      <vt:lpstr>Slayt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HATİCE GÜL</dc:creator>
  <cp:lastModifiedBy>ILKER</cp:lastModifiedBy>
  <cp:revision>87</cp:revision>
  <dcterms:created xsi:type="dcterms:W3CDTF">2013-04-16T08:50:51Z</dcterms:created>
  <dcterms:modified xsi:type="dcterms:W3CDTF">2015-03-25T20:48:58Z</dcterms:modified>
</cp:coreProperties>
</file>