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63C41-5438-4A01-B545-453CF0B64DEF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EECAE-22E8-46C6-AA1E-57AD104732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12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AE1E604-8E03-4E74-8928-F25D8F312B75}" type="slidenum">
              <a:rPr lang="tr-TR" sz="1200">
                <a:latin typeface="Times New Roman" pitchFamily="18" charset="0"/>
                <a:cs typeface="Arial" charset="0"/>
              </a:rPr>
              <a:pPr algn="r" eaLnBrk="1" hangingPunct="1"/>
              <a:t>38</a:t>
            </a:fld>
            <a:endParaRPr lang="tr-TR" sz="1200">
              <a:latin typeface="Times New Roman" pitchFamily="18" charset="0"/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44BA-6324-4BAE-97BA-35197DE5EF59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EB9-BFC1-4E10-8DBA-324EB389D5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12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44BA-6324-4BAE-97BA-35197DE5EF59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EB9-BFC1-4E10-8DBA-324EB389D5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71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44BA-6324-4BAE-97BA-35197DE5EF59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EB9-BFC1-4E10-8DBA-324EB389D5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13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44BA-6324-4BAE-97BA-35197DE5EF59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EB9-BFC1-4E10-8DBA-324EB389D5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052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44BA-6324-4BAE-97BA-35197DE5EF59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EB9-BFC1-4E10-8DBA-324EB389D5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25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44BA-6324-4BAE-97BA-35197DE5EF59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EB9-BFC1-4E10-8DBA-324EB389D5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13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44BA-6324-4BAE-97BA-35197DE5EF59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EB9-BFC1-4E10-8DBA-324EB389D5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59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44BA-6324-4BAE-97BA-35197DE5EF59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EB9-BFC1-4E10-8DBA-324EB389D5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20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44BA-6324-4BAE-97BA-35197DE5EF59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EB9-BFC1-4E10-8DBA-324EB389D5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01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44BA-6324-4BAE-97BA-35197DE5EF59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EB9-BFC1-4E10-8DBA-324EB389D5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65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44BA-6324-4BAE-97BA-35197DE5EF59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EB9-BFC1-4E10-8DBA-324EB389D5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81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44BA-6324-4BAE-97BA-35197DE5EF59}" type="datetimeFigureOut">
              <a:rPr lang="tr-TR" smtClean="0"/>
              <a:t>06.05.2013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5EB9-BFC1-4E10-8DBA-324EB389D5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19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Alt Başlık"/>
          <p:cNvSpPr>
            <a:spLocks noGrp="1"/>
          </p:cNvSpPr>
          <p:nvPr>
            <p:ph type="subTitle" idx="1"/>
          </p:nvPr>
        </p:nvSpPr>
        <p:spPr>
          <a:xfrm>
            <a:off x="644525" y="4437063"/>
            <a:ext cx="7854950" cy="2112962"/>
          </a:xfrm>
        </p:spPr>
        <p:txBody>
          <a:bodyPr>
            <a:normAutofit fontScale="92500" lnSpcReduction="20000"/>
          </a:bodyPr>
          <a:lstStyle/>
          <a:p>
            <a:pPr marR="0" algn="ctr" eaLnBrk="1" hangingPunct="1">
              <a:lnSpc>
                <a:spcPct val="90000"/>
              </a:lnSpc>
              <a:defRPr/>
            </a:pPr>
            <a:r>
              <a:rPr lang="tr-TR" sz="2400" b="1" smtClean="0">
                <a:solidFill>
                  <a:schemeClr val="tx2"/>
                </a:solidFill>
                <a:latin typeface="+mj-lt"/>
              </a:rPr>
              <a:t>07 MAYIS </a:t>
            </a:r>
            <a:r>
              <a:rPr lang="tr-TR" sz="2400" b="1" dirty="0" smtClean="0">
                <a:solidFill>
                  <a:schemeClr val="tx2"/>
                </a:solidFill>
                <a:latin typeface="+mj-lt"/>
              </a:rPr>
              <a:t>2013/YALOVA</a:t>
            </a:r>
            <a:endParaRPr lang="tr-TR" sz="2400" b="1" dirty="0" smtClean="0">
              <a:solidFill>
                <a:schemeClr val="tx2"/>
              </a:solidFill>
              <a:latin typeface="+mj-lt"/>
            </a:endParaRPr>
          </a:p>
          <a:p>
            <a:pPr marR="0" algn="ctr" eaLnBrk="1" hangingPunct="1">
              <a:lnSpc>
                <a:spcPct val="90000"/>
              </a:lnSpc>
              <a:defRPr/>
            </a:pPr>
            <a:endParaRPr lang="tr-TR" sz="2400" b="1" dirty="0" smtClean="0">
              <a:latin typeface="+mj-lt"/>
            </a:endParaRP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tr-TR" sz="2800" b="1" dirty="0" smtClean="0">
                <a:solidFill>
                  <a:srgbClr val="0070C0"/>
                </a:solidFill>
                <a:latin typeface="+mj-lt"/>
              </a:rPr>
              <a:t>Yaşar ATEŞSOY</a:t>
            </a: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tr-TR" sz="2600" b="1" dirty="0" smtClean="0">
                <a:solidFill>
                  <a:schemeClr val="tx1"/>
                </a:solidFill>
                <a:latin typeface="+mj-lt"/>
              </a:rPr>
              <a:t>Liderlik Başarı ve Motivasyon </a:t>
            </a:r>
            <a:r>
              <a:rPr lang="tr-TR" sz="2600" b="1" dirty="0" smtClean="0">
                <a:solidFill>
                  <a:schemeClr val="tx1"/>
                </a:solidFill>
                <a:latin typeface="+mj-lt"/>
              </a:rPr>
              <a:t>Koçu</a:t>
            </a: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tr-TR" sz="2600" b="1" dirty="0" smtClean="0">
                <a:solidFill>
                  <a:schemeClr val="tx1"/>
                </a:solidFill>
                <a:latin typeface="+mj-lt"/>
              </a:rPr>
              <a:t>Dünya Liderlik Derneği Onursal Başkanı</a:t>
            </a:r>
            <a:endParaRPr lang="tr-TR" sz="2600" b="1" dirty="0" smtClean="0">
              <a:solidFill>
                <a:schemeClr val="tx1"/>
              </a:solidFill>
              <a:latin typeface="+mj-lt"/>
            </a:endParaRP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tr-TR" sz="2400" b="1" dirty="0" smtClean="0">
                <a:solidFill>
                  <a:srgbClr val="0070C0"/>
                </a:solidFill>
                <a:latin typeface="+mj-lt"/>
              </a:rPr>
              <a:t>www.liderlikdunyasi.com</a:t>
            </a:r>
          </a:p>
        </p:txBody>
      </p:sp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646176" y="2132856"/>
            <a:ext cx="7851648" cy="214766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chemeClr val="tx2"/>
                </a:solidFill>
              </a:rPr>
              <a:t>SAĞLIK </a:t>
            </a:r>
            <a:r>
              <a:rPr lang="tr-TR" sz="2800" b="1" dirty="0">
                <a:solidFill>
                  <a:schemeClr val="tx2"/>
                </a:solidFill>
              </a:rPr>
              <a:t>DENETÇİLERİ EĞİTİM PROGRAMI    </a:t>
            </a:r>
            <a:r>
              <a:rPr lang="tr-TR" sz="4800" b="1" dirty="0">
                <a:solidFill>
                  <a:srgbClr val="C00000"/>
                </a:solidFill>
              </a:rPr>
              <a:t/>
            </a:r>
            <a:br>
              <a:rPr lang="tr-TR" sz="4800" b="1" dirty="0">
                <a:solidFill>
                  <a:srgbClr val="C00000"/>
                </a:solidFill>
              </a:rPr>
            </a:br>
            <a:r>
              <a:rPr lang="tr-TR" sz="5000" b="1" dirty="0">
                <a:solidFill>
                  <a:srgbClr val="C00000"/>
                </a:solidFill>
              </a:rPr>
              <a:t>BEDEN </a:t>
            </a:r>
            <a:r>
              <a:rPr lang="tr-TR" sz="5000" b="1" dirty="0" smtClean="0">
                <a:solidFill>
                  <a:srgbClr val="C00000"/>
                </a:solidFill>
              </a:rPr>
              <a:t>DİLİ KULLANIMI </a:t>
            </a:r>
            <a:br>
              <a:rPr lang="tr-TR" sz="5000" b="1" dirty="0" smtClean="0">
                <a:solidFill>
                  <a:srgbClr val="C00000"/>
                </a:solidFill>
              </a:rPr>
            </a:br>
            <a:r>
              <a:rPr lang="tr-TR" sz="5000" b="1" dirty="0" smtClean="0">
                <a:solidFill>
                  <a:srgbClr val="C00000"/>
                </a:solidFill>
              </a:rPr>
              <a:t>VE EMPATİ</a:t>
            </a:r>
            <a:endParaRPr lang="tr-TR" sz="5000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640"/>
            <a:ext cx="89344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4176713" cy="695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>
                <a:solidFill>
                  <a:srgbClr val="800000"/>
                </a:solidFill>
              </a:rPr>
              <a:t>TOKALAŞMAK</a:t>
            </a:r>
          </a:p>
        </p:txBody>
      </p:sp>
      <p:pic>
        <p:nvPicPr>
          <p:cNvPr id="22531" name="Picture 6" descr="http://www.kalpaynasi.com/upload/resimler/haber/daimihuzur.com_kadinlarla_tokalasmak_haramd%C4%B1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35401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http://ukurier.gov.ua/media/images/2012-5/zastavki.com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3573463"/>
            <a:ext cx="4913313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http://www.sozlerkosku.com/wp-content/uploads/2011/07/844b96efe2629b90a955f03de2facfa8-300x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06413"/>
            <a:ext cx="33623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https://encrypted-tbn1.gstatic.com/images?q=tbn:ANd9GcQFNzruOUXsdSqG-zAsQp9l0o3b8UC3ukFsZCFcX0REUYJWiM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981075"/>
            <a:ext cx="3862387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758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93037" cy="7683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rgbClr val="800000"/>
                </a:solidFill>
              </a:rPr>
              <a:t>ELLER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85813" y="200025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FF0066"/>
                </a:solidFill>
                <a:latin typeface="+mn-lt"/>
              </a:rPr>
              <a:t>TAKİPÇİ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008000"/>
                </a:solidFill>
                <a:latin typeface="+mn-lt"/>
              </a:rPr>
              <a:t>SİNİRLİ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latin typeface="+mn-lt"/>
              </a:rPr>
              <a:t>HUZURSUZ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859338" y="1989138"/>
            <a:ext cx="3810000" cy="41148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>
                <a:latin typeface="+mn-lt"/>
              </a:rPr>
              <a:t>TAKİP EDİYOR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>
                <a:solidFill>
                  <a:srgbClr val="FF0066"/>
                </a:solidFill>
                <a:latin typeface="+mn-lt"/>
              </a:rPr>
              <a:t>RAHAT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>
                <a:latin typeface="+mn-lt"/>
              </a:rPr>
              <a:t>KARŞISINDAKİNE GÜVENİYOR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000500"/>
            <a:ext cx="2578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5179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10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  <p:bldP spid="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4213" y="2060575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>
                <a:latin typeface="+mn-lt"/>
              </a:rPr>
              <a:t>ÜRKEK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>
                <a:solidFill>
                  <a:srgbClr val="008000"/>
                </a:solidFill>
                <a:latin typeface="+mn-lt"/>
              </a:rPr>
              <a:t>ÇEKİNGEN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>
                <a:solidFill>
                  <a:srgbClr val="FF3300"/>
                </a:solidFill>
                <a:latin typeface="+mn-lt"/>
              </a:rPr>
              <a:t>HUZURSUZ OTURUŞ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715000" y="4429125"/>
            <a:ext cx="3810000" cy="21812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latin typeface="+mn-lt"/>
              </a:rPr>
              <a:t>RAHAT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FF3300"/>
                </a:solidFill>
                <a:latin typeface="+mn-lt"/>
              </a:rPr>
              <a:t>İLGİLİ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008000"/>
                </a:solidFill>
                <a:latin typeface="+mn-lt"/>
              </a:rPr>
              <a:t>BEKLEDİĞİNİ BULUYOR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643313"/>
            <a:ext cx="1768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4257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7866062" cy="7683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rgbClr val="800000"/>
                </a:solidFill>
              </a:rPr>
              <a:t>ELLER</a:t>
            </a:r>
          </a:p>
        </p:txBody>
      </p:sp>
    </p:spTree>
    <p:extLst>
      <p:ext uri="{BB962C8B-B14F-4D97-AF65-F5344CB8AC3E}">
        <p14:creationId xmlns:p14="http://schemas.microsoft.com/office/powerpoint/2010/main" val="40741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50" y="2571750"/>
            <a:ext cx="4191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FF3300"/>
                </a:solidFill>
                <a:latin typeface="+mn-lt"/>
              </a:rPr>
              <a:t>HAFİFE ALAN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008000"/>
                </a:solidFill>
                <a:latin typeface="+mn-lt"/>
              </a:rPr>
              <a:t>KENDİSİNE AŞIRI GÜVENEN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latin typeface="+mn-lt"/>
              </a:rPr>
              <a:t>KARŞISINDAKİNİ CİDDİYE ALMAYAN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>
                <a:latin typeface="+mn-lt"/>
              </a:rPr>
              <a:t>ÇEKİNGEN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>
                <a:solidFill>
                  <a:srgbClr val="FF3300"/>
                </a:solidFill>
                <a:latin typeface="+mn-lt"/>
              </a:rPr>
              <a:t>İÇE KAPANIK</a:t>
            </a:r>
            <a:endParaRPr lang="tr-TR" altLang="tr-TR" sz="2600" b="1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>
                <a:solidFill>
                  <a:srgbClr val="008000"/>
                </a:solidFill>
                <a:latin typeface="+mn-lt"/>
              </a:rPr>
              <a:t>DESTEK BEKLEYEN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>
              <a:solidFill>
                <a:srgbClr val="008000"/>
              </a:solidFill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20939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000500"/>
            <a:ext cx="2006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93037" cy="7683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b="1">
                <a:solidFill>
                  <a:srgbClr val="800000"/>
                </a:solidFill>
              </a:rPr>
              <a:t>ELLER</a:t>
            </a:r>
          </a:p>
        </p:txBody>
      </p:sp>
    </p:spTree>
    <p:extLst>
      <p:ext uri="{BB962C8B-B14F-4D97-AF65-F5344CB8AC3E}">
        <p14:creationId xmlns:p14="http://schemas.microsoft.com/office/powerpoint/2010/main" val="35633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4375" y="200025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latin typeface="+mn-lt"/>
              </a:rPr>
              <a:t>DÜŞÜNCELİ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FF0066"/>
                </a:solidFill>
                <a:latin typeface="+mn-lt"/>
              </a:rPr>
              <a:t>HUZURSUZ</a:t>
            </a: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008000"/>
                </a:solidFill>
                <a:latin typeface="+mn-lt"/>
              </a:rPr>
              <a:t>VERECEĞİ CEVAPTAN EMİN OLMAYAN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643563" y="2286000"/>
            <a:ext cx="3810000" cy="41148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008000"/>
                </a:solidFill>
                <a:latin typeface="+mn-lt"/>
              </a:rPr>
              <a:t>DÜŞÜNCELİ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FF0066"/>
                </a:solidFill>
                <a:latin typeface="+mn-lt"/>
              </a:rPr>
              <a:t>İLGİLİ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latin typeface="+mn-lt"/>
              </a:rPr>
              <a:t>RAHAT, TAKİPÇİ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00563"/>
            <a:ext cx="2209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500188"/>
            <a:ext cx="18542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7937500" cy="7683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rgbClr val="800000"/>
                </a:solidFill>
              </a:rPr>
              <a:t>ELLER</a:t>
            </a:r>
          </a:p>
        </p:txBody>
      </p:sp>
    </p:spTree>
    <p:extLst>
      <p:ext uri="{BB962C8B-B14F-4D97-AF65-F5344CB8AC3E}">
        <p14:creationId xmlns:p14="http://schemas.microsoft.com/office/powerpoint/2010/main" val="2892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7993063" cy="839787"/>
          </a:xfrm>
        </p:spPr>
        <p:txBody>
          <a:bodyPr/>
          <a:lstStyle/>
          <a:p>
            <a:pPr algn="ctr" eaLnBrk="1" hangingPunct="1"/>
            <a:r>
              <a:rPr lang="tr-TR" altLang="tr-TR" b="1" smtClean="0">
                <a:solidFill>
                  <a:srgbClr val="C00000"/>
                </a:solidFill>
              </a:rPr>
              <a:t>KOL VE PARMAKLAR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88" y="2743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FF0066"/>
                </a:solidFill>
                <a:latin typeface="+mn-lt"/>
              </a:rPr>
              <a:t>RAHAT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latin typeface="+mn-lt"/>
              </a:rPr>
              <a:t>DÜŞÜNCELİ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FF0066"/>
                </a:solidFill>
                <a:latin typeface="+mn-lt"/>
              </a:rPr>
              <a:t>İLGİLİ</a:t>
            </a:r>
            <a:endParaRPr lang="tr-TR" altLang="tr-TR" sz="2600" b="1" dirty="0">
              <a:latin typeface="+mn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latin typeface="+mn-lt"/>
              </a:rPr>
              <a:t>HUZURSUZ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FF0066"/>
                </a:solidFill>
                <a:latin typeface="+mn-lt"/>
              </a:rPr>
              <a:t>OLUMSUZ YAKLAŞIMLI CEVABA HAZIR</a:t>
            </a:r>
            <a:endParaRPr lang="tr-TR" altLang="tr-TR" sz="2600" b="1" dirty="0">
              <a:latin typeface="+mn-lt"/>
            </a:endParaRP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342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071688"/>
            <a:ext cx="2819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4575175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</a:rPr>
              <a:t/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BAŞ </a:t>
            </a:r>
            <a:r>
              <a:rPr lang="tr-TR" b="1" dirty="0">
                <a:solidFill>
                  <a:srgbClr val="C00000"/>
                </a:solidFill>
              </a:rPr>
              <a:t>HAREKETLERİ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750" y="2349500"/>
            <a:ext cx="6264275" cy="41259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800" dirty="0">
                <a:latin typeface="+mn-lt"/>
              </a:rPr>
              <a:t/>
            </a:r>
            <a:br>
              <a:rPr lang="tr-TR" sz="800" dirty="0">
                <a:latin typeface="+mn-lt"/>
              </a:rPr>
            </a:br>
            <a:r>
              <a:rPr lang="tr-TR" sz="3600" b="1" i="1" u="sng" dirty="0">
                <a:latin typeface="+mn-lt"/>
              </a:rPr>
              <a:t>Kafa bir yana doğru eğildiğinde</a:t>
            </a:r>
            <a:r>
              <a:rPr lang="tr-TR" sz="3600" dirty="0">
                <a:latin typeface="+mn-lt"/>
              </a:rPr>
              <a:t>; bu kişinin anlatılan konu ile ilgilenmeye başladığı anlamına gelir.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600" dirty="0">
                <a:latin typeface="+mn-lt"/>
              </a:rPr>
              <a:t>	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600" dirty="0">
                <a:latin typeface="+mn-lt"/>
              </a:rPr>
              <a:t>İnsanların bir şeyle ilgilenmeye başladıklarında, başlarını yana eğdikleri görülür. </a:t>
            </a:r>
            <a:br>
              <a:rPr lang="tr-TR" sz="3600" dirty="0">
                <a:latin typeface="+mn-lt"/>
              </a:rPr>
            </a:br>
            <a:endParaRPr lang="tr-TR" sz="3600" dirty="0">
              <a:latin typeface="+mn-lt"/>
            </a:endParaRPr>
          </a:p>
        </p:txBody>
      </p:sp>
      <p:pic>
        <p:nvPicPr>
          <p:cNvPr id="28676" name="Picture 8" descr="https://encrypted-tbn1.gstatic.com/images?q=tbn:ANd9GcQwy-ZeHX8wJpjqep0Tl4teuGQGv1fuTtFpb6IlE7QXmstjLxfZ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257175"/>
            <a:ext cx="36845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7770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500" y="2214563"/>
            <a:ext cx="7024688" cy="42862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350" indent="-63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>
                <a:tab pos="365125" algn="l"/>
              </a:tabLst>
              <a:defRPr/>
            </a:pPr>
            <a:r>
              <a:rPr lang="tr-TR" sz="3200" b="1" i="1" u="sng" dirty="0">
                <a:latin typeface="+mn-lt"/>
              </a:rPr>
              <a:t>Baş aşağıya eğik olması</a:t>
            </a:r>
            <a:r>
              <a:rPr lang="tr-TR" sz="3200" u="sng" dirty="0">
                <a:latin typeface="+mn-lt"/>
              </a:rPr>
              <a:t>,</a:t>
            </a:r>
            <a:r>
              <a:rPr lang="tr-TR" sz="3200" dirty="0">
                <a:latin typeface="+mn-lt"/>
              </a:rPr>
              <a:t> </a:t>
            </a:r>
          </a:p>
          <a:p>
            <a:pPr marL="6350" indent="-63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>
                <a:tab pos="365125" algn="l"/>
              </a:tabLst>
              <a:defRPr/>
            </a:pPr>
            <a:r>
              <a:rPr lang="tr-TR" sz="3200" dirty="0">
                <a:latin typeface="+mn-lt"/>
              </a:rPr>
              <a:t>tavrın olumsuz hatta </a:t>
            </a:r>
          </a:p>
          <a:p>
            <a:pPr marL="6350" indent="-63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>
                <a:tab pos="365125" algn="l"/>
              </a:tabLst>
              <a:defRPr/>
            </a:pPr>
            <a:r>
              <a:rPr lang="tr-TR" sz="3200" dirty="0">
                <a:latin typeface="+mn-lt"/>
              </a:rPr>
              <a:t>yargılayıcı olduğunu gösterir. </a:t>
            </a:r>
          </a:p>
          <a:p>
            <a:pPr marL="6350" indent="-63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>
                <a:tab pos="365125" algn="l"/>
              </a:tabLst>
              <a:defRPr/>
            </a:pPr>
            <a:endParaRPr lang="tr-TR" sz="3200" dirty="0">
              <a:latin typeface="+mn-lt"/>
            </a:endParaRPr>
          </a:p>
          <a:p>
            <a:pPr marL="6350" indent="-63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>
                <a:tab pos="365125" algn="l"/>
              </a:tabLst>
              <a:defRPr/>
            </a:pPr>
            <a:r>
              <a:rPr lang="tr-TR" sz="3200" dirty="0">
                <a:latin typeface="+mn-lt"/>
              </a:rPr>
              <a:t>Eleştirel değerlendirmede baş aşağıya eğiktir ve karşınızdakinin başını kaldırmasını </a:t>
            </a:r>
          </a:p>
          <a:p>
            <a:pPr marL="6350" indent="-63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>
                <a:tab pos="365125" algn="l"/>
              </a:tabLst>
              <a:defRPr/>
            </a:pPr>
            <a:r>
              <a:rPr lang="tr-TR" sz="3200" dirty="0">
                <a:latin typeface="+mn-lt"/>
              </a:rPr>
              <a:t>veya yana eğmesini sağlayamazsanız, </a:t>
            </a:r>
          </a:p>
          <a:p>
            <a:pPr marL="6350" indent="-63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>
                <a:tab pos="365125" algn="l"/>
              </a:tabLst>
              <a:defRPr/>
            </a:pPr>
            <a:r>
              <a:rPr lang="tr-TR" sz="3200" dirty="0">
                <a:latin typeface="+mn-lt"/>
              </a:rPr>
              <a:t>bir iletişim sorunuyla karşı karşıya kalabilirsiniz. </a:t>
            </a:r>
            <a:br>
              <a:rPr lang="tr-TR" sz="3200" dirty="0">
                <a:latin typeface="+mn-lt"/>
              </a:rPr>
            </a:br>
            <a:endParaRPr lang="tr-TR" sz="3200" dirty="0">
              <a:latin typeface="+mn-lt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571500" y="327025"/>
            <a:ext cx="4719638" cy="7683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>
                <a:solidFill>
                  <a:srgbClr val="C00000"/>
                </a:solidFill>
              </a:rPr>
              <a:t>BAŞ HAREKETLERİ</a:t>
            </a:r>
          </a:p>
        </p:txBody>
      </p:sp>
      <p:pic>
        <p:nvPicPr>
          <p:cNvPr id="29700" name="Picture 8" descr="http://www.turkcebilgi.org/images/nisan2007/beden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316865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0091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500" y="1484313"/>
            <a:ext cx="5235575" cy="51228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200" b="1" i="1" u="sng" dirty="0">
                <a:latin typeface="+mn-lt"/>
              </a:rPr>
              <a:t>Her iki el de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200" b="1" i="1" u="sng" dirty="0">
                <a:latin typeface="+mn-lt"/>
              </a:rPr>
              <a:t>başın arkasında</a:t>
            </a:r>
            <a:r>
              <a:rPr lang="tr-TR" sz="3200" b="1" i="1" dirty="0">
                <a:latin typeface="+mn-lt"/>
              </a:rPr>
              <a:t>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200" b="1" i="1" u="sng" dirty="0">
                <a:latin typeface="+mn-lt"/>
              </a:rPr>
              <a:t>duruş hareketi</a:t>
            </a:r>
            <a:r>
              <a:rPr lang="tr-TR" sz="3200" dirty="0">
                <a:latin typeface="+mn-lt"/>
              </a:rPr>
              <a:t>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200" dirty="0">
                <a:latin typeface="+mn-lt"/>
              </a:rPr>
              <a:t>muhasebeci, avukat,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200" dirty="0">
                <a:latin typeface="+mn-lt"/>
              </a:rPr>
              <a:t>satış müdürü,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200" dirty="0">
                <a:latin typeface="+mn-lt"/>
              </a:rPr>
              <a:t>banka müdürü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200" dirty="0">
                <a:latin typeface="+mn-lt"/>
              </a:rPr>
              <a:t>gibi mesleklerden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200" dirty="0">
                <a:latin typeface="+mn-lt"/>
              </a:rPr>
              <a:t>olanlarda görülür. 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tr-TR" sz="3200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200" dirty="0">
                <a:latin typeface="+mn-lt"/>
              </a:rPr>
              <a:t>Bu hareket, kendilerine güvenli veya bir konuda kendilerini üstün hisseden kişilere özgüdür. </a:t>
            </a:r>
            <a:br>
              <a:rPr lang="tr-TR" sz="3200" dirty="0">
                <a:latin typeface="+mn-lt"/>
              </a:rPr>
            </a:br>
            <a:endParaRPr lang="tr-TR" sz="3200" dirty="0">
              <a:latin typeface="+mn-lt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63" y="257175"/>
            <a:ext cx="4792662" cy="723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>
                <a:solidFill>
                  <a:srgbClr val="C00000"/>
                </a:solidFill>
              </a:rPr>
              <a:t>BAŞ HAREKETLERİ</a:t>
            </a:r>
          </a:p>
        </p:txBody>
      </p:sp>
      <p:pic>
        <p:nvPicPr>
          <p:cNvPr id="30724" name="Picture 6" descr="http://img106.imageshack.us/img106/8774/beden73g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484313"/>
            <a:ext cx="50260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0027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072063" y="2025650"/>
            <a:ext cx="3292475" cy="2501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tr-TR" sz="2300" b="1" smtClean="0"/>
              <a:t>Çevreyi dikkate almaz.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tr-TR" sz="2300" b="1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tr-TR" sz="2300" b="1" smtClean="0"/>
              <a:t>Eleştirmen dinleyicidir.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Blip>
                <a:blip r:embed="rId2"/>
              </a:buBlip>
            </a:pPr>
            <a:endParaRPr lang="tr-TR" sz="2300" b="1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tr-TR" sz="2300" b="1" smtClean="0"/>
              <a:t>Güvenlidir.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52887" r="58333"/>
          <a:stretch>
            <a:fillRect/>
          </a:stretch>
        </p:blipFill>
        <p:spPr bwMode="auto">
          <a:xfrm>
            <a:off x="1330325" y="1196975"/>
            <a:ext cx="3557588" cy="4105275"/>
          </a:xfrm>
          <a:prstGeom prst="rect">
            <a:avLst/>
          </a:prstGeom>
          <a:noFill/>
          <a:ln w="19050" cap="rnd">
            <a:solidFill>
              <a:srgbClr val="8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Dikdörtgen 1"/>
          <p:cNvSpPr>
            <a:spLocks noChangeArrowheads="1"/>
          </p:cNvSpPr>
          <p:nvPr/>
        </p:nvSpPr>
        <p:spPr bwMode="auto">
          <a:xfrm>
            <a:off x="1258888" y="333375"/>
            <a:ext cx="6192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4400" b="1">
                <a:solidFill>
                  <a:srgbClr val="C00000"/>
                </a:solidFill>
              </a:rPr>
              <a:t>İNSANIN HALLERİ</a:t>
            </a:r>
          </a:p>
        </p:txBody>
      </p:sp>
    </p:spTree>
    <p:extLst>
      <p:ext uri="{BB962C8B-B14F-4D97-AF65-F5344CB8AC3E}">
        <p14:creationId xmlns:p14="http://schemas.microsoft.com/office/powerpoint/2010/main" val="3925925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420888"/>
            <a:ext cx="3240360" cy="4437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sz="2400" b="1" dirty="0" smtClean="0">
              <a:solidFill>
                <a:srgbClr val="80000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b="1" dirty="0" smtClean="0">
                <a:solidFill>
                  <a:srgbClr val="800000"/>
                </a:solidFill>
                <a:latin typeface="+mj-lt"/>
              </a:rPr>
              <a:t>Bizler;</a:t>
            </a:r>
            <a:r>
              <a:rPr lang="tr-TR" sz="2400" b="1" dirty="0" smtClean="0">
                <a:latin typeface="+mj-lt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b="1" dirty="0" smtClean="0">
                <a:latin typeface="+mj-lt"/>
              </a:rPr>
              <a:t>Tavır ve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b="1" dirty="0" smtClean="0">
                <a:latin typeface="+mj-lt"/>
              </a:rPr>
              <a:t>davranışlarımız,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b="1" dirty="0" smtClean="0">
                <a:latin typeface="+mj-lt"/>
              </a:rPr>
              <a:t>Duygularımız,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b="1" dirty="0" smtClean="0">
                <a:latin typeface="+mj-lt"/>
              </a:rPr>
              <a:t>Düşüncelerimiz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400" b="1" dirty="0" smtClean="0">
                <a:latin typeface="+mj-lt"/>
              </a:rPr>
              <a:t>ve kişiliğimizle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sz="2400" b="1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b="1" u="sng" dirty="0" smtClean="0">
                <a:solidFill>
                  <a:srgbClr val="800000"/>
                </a:solidFill>
                <a:latin typeface="+mj-lt"/>
              </a:rPr>
              <a:t>sözlü</a:t>
            </a:r>
            <a:r>
              <a:rPr lang="tr-TR" sz="2400" b="1" dirty="0" smtClean="0">
                <a:latin typeface="+mj-lt"/>
              </a:rPr>
              <a:t> ya da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b="1" u="sng" dirty="0" smtClean="0">
                <a:solidFill>
                  <a:srgbClr val="800000"/>
                </a:solidFill>
                <a:latin typeface="+mj-lt"/>
              </a:rPr>
              <a:t>sözsüz</a:t>
            </a:r>
            <a:r>
              <a:rPr lang="tr-TR" sz="2400" b="1" dirty="0" smtClean="0">
                <a:latin typeface="+mj-lt"/>
              </a:rPr>
              <a:t> şekilde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b="1" dirty="0" smtClean="0">
                <a:solidFill>
                  <a:srgbClr val="800000"/>
                </a:solidFill>
                <a:latin typeface="+mj-lt"/>
              </a:rPr>
              <a:t>iletişim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smtClean="0">
                <a:solidFill>
                  <a:srgbClr val="800000"/>
                </a:solidFill>
                <a:latin typeface="+mj-lt"/>
              </a:rPr>
              <a:t>kurarız.</a:t>
            </a:r>
            <a:r>
              <a:rPr lang="tr-TR" sz="2400" b="1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endParaRPr lang="tr-TR" sz="2400" dirty="0" smtClean="0">
              <a:latin typeface="+mj-lt"/>
            </a:endParaRPr>
          </a:p>
        </p:txBody>
      </p:sp>
      <p:pic>
        <p:nvPicPr>
          <p:cNvPr id="67586" name="Picture 2" descr="http://www.medimagazin.com.tr/templates/default/ckfinder/userfiles/images/muayene/nab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576324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260648"/>
            <a:ext cx="8748464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tr-TR" sz="4400" b="1" dirty="0" smtClean="0">
                <a:solidFill>
                  <a:srgbClr val="800000"/>
                </a:solidFill>
              </a:rPr>
              <a:t>DOKTORLAR, MUAYENEYE,</a:t>
            </a:r>
          </a:p>
          <a:p>
            <a:pPr>
              <a:lnSpc>
                <a:spcPct val="80000"/>
              </a:lnSpc>
              <a:defRPr/>
            </a:pPr>
            <a:r>
              <a:rPr lang="tr-TR" sz="4400" b="1" dirty="0" smtClean="0">
                <a:solidFill>
                  <a:srgbClr val="800000"/>
                </a:solidFill>
              </a:rPr>
              <a:t>NE AMAÇLA, </a:t>
            </a:r>
            <a:r>
              <a:rPr lang="tr-TR" sz="4400" b="1" dirty="0" smtClean="0">
                <a:solidFill>
                  <a:srgbClr val="0070C0"/>
                </a:solidFill>
              </a:rPr>
              <a:t>«NABIZ» VE «ATEŞ» ÖLÇEREK</a:t>
            </a:r>
            <a:r>
              <a:rPr lang="tr-TR" sz="4400" b="1" dirty="0" smtClean="0">
                <a:solidFill>
                  <a:srgbClr val="800000"/>
                </a:solidFill>
              </a:rPr>
              <a:t> BAŞLAR?!...</a:t>
            </a:r>
          </a:p>
          <a:p>
            <a:pPr>
              <a:lnSpc>
                <a:spcPct val="80000"/>
              </a:lnSpc>
              <a:defRPr/>
            </a:pPr>
            <a:r>
              <a:rPr lang="tr-TR" sz="4400" b="1" dirty="0" smtClean="0">
                <a:solidFill>
                  <a:srgbClr val="800000"/>
                </a:solidFill>
              </a:rPr>
              <a:t>BU İŞLEM, </a:t>
            </a:r>
            <a:r>
              <a:rPr lang="tr-TR" sz="4400" b="1" dirty="0" smtClean="0">
                <a:solidFill>
                  <a:srgbClr val="0070C0"/>
                </a:solidFill>
              </a:rPr>
              <a:t>BİR «DENETİM» </a:t>
            </a:r>
            <a:r>
              <a:rPr lang="tr-TR" sz="4400" b="1" dirty="0" err="1" smtClean="0">
                <a:solidFill>
                  <a:srgbClr val="800000"/>
                </a:solidFill>
              </a:rPr>
              <a:t>dir</a:t>
            </a:r>
            <a:r>
              <a:rPr lang="tr-TR" sz="4400" b="1" dirty="0" smtClean="0">
                <a:solidFill>
                  <a:srgbClr val="800000"/>
                </a:solidFill>
              </a:rPr>
              <a:t>!..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6740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148263" y="1484313"/>
            <a:ext cx="3816350" cy="42481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</a:pPr>
            <a:r>
              <a:rPr lang="tr-TR" sz="2400" b="1" smtClean="0"/>
              <a:t>Dikkatli dinlemeye sahiptir.</a:t>
            </a:r>
          </a:p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</a:pPr>
            <a:endParaRPr lang="tr-TR" sz="2400" b="1" smtClean="0"/>
          </a:p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</a:pPr>
            <a:r>
              <a:rPr lang="tr-TR" sz="2400" b="1" smtClean="0"/>
              <a:t>Kendine güveni yüksektir.</a:t>
            </a:r>
          </a:p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</a:pPr>
            <a:endParaRPr lang="tr-TR" sz="2400" b="1" smtClean="0"/>
          </a:p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</a:pPr>
            <a:r>
              <a:rPr lang="tr-TR" sz="2400" b="1" smtClean="0"/>
              <a:t>Rahattır.</a:t>
            </a:r>
          </a:p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</a:pPr>
            <a:endParaRPr lang="tr-TR" sz="2400" b="1" smtClean="0"/>
          </a:p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</a:pPr>
            <a:r>
              <a:rPr lang="tr-TR" sz="2400" b="1" smtClean="0"/>
              <a:t>İlgilidir.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3" t="7918" r="821" b="44489"/>
          <a:stretch>
            <a:fillRect/>
          </a:stretch>
        </p:blipFill>
        <p:spPr bwMode="auto">
          <a:xfrm>
            <a:off x="1403350" y="1266825"/>
            <a:ext cx="3540125" cy="4249738"/>
          </a:xfrm>
          <a:prstGeom prst="rect">
            <a:avLst/>
          </a:prstGeom>
          <a:noFill/>
          <a:ln w="19050" cap="rnd">
            <a:solidFill>
              <a:srgbClr val="8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Dikdörtgen 3"/>
          <p:cNvSpPr>
            <a:spLocks noChangeArrowheads="1"/>
          </p:cNvSpPr>
          <p:nvPr/>
        </p:nvSpPr>
        <p:spPr bwMode="auto">
          <a:xfrm>
            <a:off x="1258888" y="333375"/>
            <a:ext cx="6192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4400" b="1">
                <a:solidFill>
                  <a:srgbClr val="C00000"/>
                </a:solidFill>
              </a:rPr>
              <a:t>İNSANIN HALLERİ</a:t>
            </a:r>
          </a:p>
        </p:txBody>
      </p:sp>
    </p:spTree>
    <p:extLst>
      <p:ext uri="{BB962C8B-B14F-4D97-AF65-F5344CB8AC3E}">
        <p14:creationId xmlns:p14="http://schemas.microsoft.com/office/powerpoint/2010/main" val="533014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İçerik Yer Tutucusu"/>
          <p:cNvSpPr>
            <a:spLocks noGrp="1"/>
          </p:cNvSpPr>
          <p:nvPr>
            <p:ph idx="1"/>
          </p:nvPr>
        </p:nvSpPr>
        <p:spPr>
          <a:xfrm>
            <a:off x="457200" y="1935163"/>
            <a:ext cx="4186238" cy="4137025"/>
          </a:xfrm>
        </p:spPr>
        <p:txBody>
          <a:bodyPr/>
          <a:lstStyle/>
          <a:p>
            <a:r>
              <a:rPr lang="tr-TR" b="1" smtClean="0"/>
              <a:t>Sandalyeye Binmek  </a:t>
            </a:r>
            <a:r>
              <a:rPr lang="tr-TR" smtClean="0"/>
              <a:t>Sandalyenin arkalığı vücudunu koruyan bir kalkan görevi yaparken onun saldırgan ve egemen bir savaşçıya dönüşmesini sağlar.</a:t>
            </a:r>
          </a:p>
        </p:txBody>
      </p:sp>
      <p:pic>
        <p:nvPicPr>
          <p:cNvPr id="33795" name="Picture 2" descr="C:\Documents and Settings\deniz.dogan\Belgelerim\Resimlerim\beden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2043113"/>
            <a:ext cx="25034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Dikdörtgen 4"/>
          <p:cNvSpPr>
            <a:spLocks noChangeArrowheads="1"/>
          </p:cNvSpPr>
          <p:nvPr/>
        </p:nvSpPr>
        <p:spPr bwMode="auto">
          <a:xfrm>
            <a:off x="827088" y="333375"/>
            <a:ext cx="6192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4400" b="1">
                <a:solidFill>
                  <a:srgbClr val="C00000"/>
                </a:solidFill>
              </a:rPr>
              <a:t>İNSANIN HALLERİ</a:t>
            </a:r>
          </a:p>
        </p:txBody>
      </p:sp>
    </p:spTree>
    <p:extLst>
      <p:ext uri="{BB962C8B-B14F-4D97-AF65-F5344CB8AC3E}">
        <p14:creationId xmlns:p14="http://schemas.microsoft.com/office/powerpoint/2010/main" val="259528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İçerik Yer Tutucusu"/>
          <p:cNvSpPr>
            <a:spLocks noGrp="1"/>
          </p:cNvSpPr>
          <p:nvPr>
            <p:ph idx="1"/>
          </p:nvPr>
        </p:nvSpPr>
        <p:spPr>
          <a:xfrm>
            <a:off x="457200" y="1196753"/>
            <a:ext cx="5257800" cy="5127848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Pamukçuk Toplayıcı </a:t>
            </a:r>
            <a:r>
              <a:rPr lang="tr-TR" dirty="0" smtClean="0"/>
              <a:t>Birisi başkalarının görüş veya davranışlarını onaylamadığı ama kendi görüşünü bildirmekten de çekindiğinde yaptığı sözel olmayan hareketler açığa vurulmayan bir görüşten kaynaklanan hareketler olup bunlara yerine koyma hareketleri denir. </a:t>
            </a:r>
          </a:p>
        </p:txBody>
      </p:sp>
      <p:pic>
        <p:nvPicPr>
          <p:cNvPr id="34819" name="Picture 3" descr="C:\Documents and Settings\deniz.dogan\Belgelerim\Resimlerim\beden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14563"/>
            <a:ext cx="235743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Dikdörtgen 4"/>
          <p:cNvSpPr>
            <a:spLocks noChangeArrowheads="1"/>
          </p:cNvSpPr>
          <p:nvPr/>
        </p:nvSpPr>
        <p:spPr bwMode="auto">
          <a:xfrm>
            <a:off x="684213" y="333375"/>
            <a:ext cx="6767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4400" b="1">
                <a:solidFill>
                  <a:srgbClr val="C00000"/>
                </a:solidFill>
              </a:rPr>
              <a:t>İNSANIN HALLERİ</a:t>
            </a:r>
          </a:p>
        </p:txBody>
      </p:sp>
    </p:spTree>
    <p:extLst>
      <p:ext uri="{BB962C8B-B14F-4D97-AF65-F5344CB8AC3E}">
        <p14:creationId xmlns:p14="http://schemas.microsoft.com/office/powerpoint/2010/main" val="222692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İçerik Yer Tutucusu"/>
          <p:cNvSpPr>
            <a:spLocks noGrp="1"/>
          </p:cNvSpPr>
          <p:nvPr>
            <p:ph idx="1"/>
          </p:nvPr>
        </p:nvSpPr>
        <p:spPr>
          <a:xfrm>
            <a:off x="500063" y="1857375"/>
            <a:ext cx="4500562" cy="4389438"/>
          </a:xfrm>
        </p:spPr>
        <p:txBody>
          <a:bodyPr/>
          <a:lstStyle/>
          <a:p>
            <a:r>
              <a:rPr lang="tr-TR" dirty="0" smtClean="0"/>
              <a:t>Bir konuşma sırasında bu hareketlerden biriyle karşılaşmanız durumunda öncülüğü ele alıp konuşmayı sizin bitirmeniz daha akıllıca olabilir. </a:t>
            </a:r>
          </a:p>
        </p:txBody>
      </p:sp>
      <p:pic>
        <p:nvPicPr>
          <p:cNvPr id="35843" name="Picture 2" descr="C:\Documents and Settings\deniz.dogan\Belgelerim\Resimlerim\beden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357438"/>
            <a:ext cx="352425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Dikdörtgen 4"/>
          <p:cNvSpPr>
            <a:spLocks noChangeArrowheads="1"/>
          </p:cNvSpPr>
          <p:nvPr/>
        </p:nvSpPr>
        <p:spPr bwMode="auto">
          <a:xfrm>
            <a:off x="684213" y="404813"/>
            <a:ext cx="6191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4400" b="1">
                <a:solidFill>
                  <a:srgbClr val="C00000"/>
                </a:solidFill>
              </a:rPr>
              <a:t>İNSANIN HALLERİ</a:t>
            </a:r>
          </a:p>
        </p:txBody>
      </p:sp>
    </p:spTree>
    <p:extLst>
      <p:ext uri="{BB962C8B-B14F-4D97-AF65-F5344CB8AC3E}">
        <p14:creationId xmlns:p14="http://schemas.microsoft.com/office/powerpoint/2010/main" val="2172319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İçerik Yer Tutucusu"/>
          <p:cNvSpPr>
            <a:spLocks noGrp="1"/>
          </p:cNvSpPr>
          <p:nvPr>
            <p:ph idx="1"/>
          </p:nvPr>
        </p:nvSpPr>
        <p:spPr>
          <a:xfrm>
            <a:off x="500063" y="2214563"/>
            <a:ext cx="4786312" cy="4389437"/>
          </a:xfrm>
        </p:spPr>
        <p:txBody>
          <a:bodyPr/>
          <a:lstStyle/>
          <a:p>
            <a:r>
              <a:rPr lang="tr-TR" smtClean="0"/>
              <a:t>Kemer veya ceplere sokulmuş başparmaklar cinsel olarak saldırgan bir tavrı göstermek için kullanılan harekettir.</a:t>
            </a:r>
          </a:p>
        </p:txBody>
      </p:sp>
      <p:pic>
        <p:nvPicPr>
          <p:cNvPr id="36867" name="Picture 2" descr="C:\Documents and Settings\deniz.dogan\Belgelerim\Resimlerim\beden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773238"/>
            <a:ext cx="377031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Dikdörtgen 4"/>
          <p:cNvSpPr>
            <a:spLocks noChangeArrowheads="1"/>
          </p:cNvSpPr>
          <p:nvPr/>
        </p:nvSpPr>
        <p:spPr bwMode="auto">
          <a:xfrm>
            <a:off x="684213" y="333375"/>
            <a:ext cx="61912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4400" b="1">
                <a:solidFill>
                  <a:srgbClr val="C00000"/>
                </a:solidFill>
              </a:rPr>
              <a:t>İNSANIN HALLERİ</a:t>
            </a:r>
          </a:p>
        </p:txBody>
      </p:sp>
    </p:spTree>
    <p:extLst>
      <p:ext uri="{BB962C8B-B14F-4D97-AF65-F5344CB8AC3E}">
        <p14:creationId xmlns:p14="http://schemas.microsoft.com/office/powerpoint/2010/main" val="1059330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İçerik Yer Tutucusu"/>
          <p:cNvSpPr>
            <a:spLocks noGrp="1"/>
          </p:cNvSpPr>
          <p:nvPr>
            <p:ph idx="1"/>
          </p:nvPr>
        </p:nvSpPr>
        <p:spPr>
          <a:xfrm>
            <a:off x="571500" y="1785938"/>
            <a:ext cx="4216400" cy="4389437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eleştirel ve yargıcı ve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tr-TR" dirty="0" smtClean="0"/>
              <a:t>saldırgan </a:t>
            </a:r>
          </a:p>
          <a:p>
            <a:pPr>
              <a:buFont typeface="Wingdings 2" pitchFamily="18" charset="2"/>
              <a:buNone/>
              <a:defRPr/>
            </a:pPr>
            <a:r>
              <a:rPr lang="tr-TR" dirty="0" smtClean="0"/>
              <a:t>bir davranış gösterecek!!!!!!!</a:t>
            </a:r>
          </a:p>
        </p:txBody>
      </p:sp>
      <p:pic>
        <p:nvPicPr>
          <p:cNvPr id="37891" name="Picture 2" descr="C:\Documents and Settings\deniz.dogan\Belgelerim\Resimlerim\beden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182688"/>
            <a:ext cx="37465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Dikdörtgen 4"/>
          <p:cNvSpPr>
            <a:spLocks noChangeArrowheads="1"/>
          </p:cNvSpPr>
          <p:nvPr/>
        </p:nvSpPr>
        <p:spPr bwMode="auto">
          <a:xfrm>
            <a:off x="755650" y="333375"/>
            <a:ext cx="61928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4400" b="1">
                <a:solidFill>
                  <a:srgbClr val="C00000"/>
                </a:solidFill>
              </a:rPr>
              <a:t>İNSANIN HALLERİ</a:t>
            </a:r>
          </a:p>
        </p:txBody>
      </p:sp>
    </p:spTree>
    <p:extLst>
      <p:ext uri="{BB962C8B-B14F-4D97-AF65-F5344CB8AC3E}">
        <p14:creationId xmlns:p14="http://schemas.microsoft.com/office/powerpoint/2010/main" val="2831991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>
          <a:xfrm>
            <a:off x="357188" y="1928813"/>
            <a:ext cx="4572000" cy="4389437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Vakit kazanmaya çalışmak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tr-TR" dirty="0" smtClean="0"/>
              <a:t>«…</a:t>
            </a:r>
            <a:r>
              <a:rPr lang="tr-TR" dirty="0" err="1" smtClean="0"/>
              <a:t>eee</a:t>
            </a:r>
            <a:r>
              <a:rPr lang="tr-TR" dirty="0" smtClean="0"/>
              <a:t>..</a:t>
            </a:r>
            <a:r>
              <a:rPr lang="tr-TR" dirty="0" err="1" smtClean="0"/>
              <a:t>ıııı</a:t>
            </a:r>
            <a:r>
              <a:rPr lang="tr-TR" dirty="0" smtClean="0"/>
              <a:t>..</a:t>
            </a:r>
            <a:r>
              <a:rPr lang="tr-TR" dirty="0" err="1" smtClean="0"/>
              <a:t>hmmmmm</a:t>
            </a:r>
            <a:r>
              <a:rPr lang="tr-TR" dirty="0" smtClean="0"/>
              <a:t>?!!»</a:t>
            </a:r>
          </a:p>
        </p:txBody>
      </p:sp>
      <p:pic>
        <p:nvPicPr>
          <p:cNvPr id="38915" name="Picture 2" descr="C:\Documents and Settings\deniz.dogan\Belgelerim\Resimlerim\beden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628775"/>
            <a:ext cx="4144962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Dikdörtgen 4"/>
          <p:cNvSpPr>
            <a:spLocks noChangeArrowheads="1"/>
          </p:cNvSpPr>
          <p:nvPr/>
        </p:nvSpPr>
        <p:spPr bwMode="auto">
          <a:xfrm>
            <a:off x="684213" y="333375"/>
            <a:ext cx="61912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4400" b="1">
                <a:solidFill>
                  <a:srgbClr val="C00000"/>
                </a:solidFill>
              </a:rPr>
              <a:t>İNSANIN HALLERİ</a:t>
            </a:r>
          </a:p>
        </p:txBody>
      </p:sp>
    </p:spTree>
    <p:extLst>
      <p:ext uri="{BB962C8B-B14F-4D97-AF65-F5344CB8AC3E}">
        <p14:creationId xmlns:p14="http://schemas.microsoft.com/office/powerpoint/2010/main" val="3196804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İçerik Yer Tutucusu"/>
          <p:cNvSpPr>
            <a:spLocks noGrp="1"/>
          </p:cNvSpPr>
          <p:nvPr>
            <p:ph idx="1"/>
          </p:nvPr>
        </p:nvSpPr>
        <p:spPr>
          <a:xfrm>
            <a:off x="357188" y="1928813"/>
            <a:ext cx="4083050" cy="4389437"/>
          </a:xfrm>
        </p:spPr>
        <p:txBody>
          <a:bodyPr/>
          <a:lstStyle/>
          <a:p>
            <a:r>
              <a:rPr lang="tr-TR" smtClean="0"/>
              <a:t>Bu hareket bir tür şüphe veya emin olmama işareti olup ´Sana katıldığımdan emin değilim´ diyen kişiye özgü olan bir harekettir.</a:t>
            </a:r>
          </a:p>
        </p:txBody>
      </p:sp>
      <p:pic>
        <p:nvPicPr>
          <p:cNvPr id="39939" name="Picture 2" descr="C:\Documents and Settings\deniz.dogan\Belgelerim\Resimlerim\beden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628775"/>
            <a:ext cx="43846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Dikdörtgen 4"/>
          <p:cNvSpPr>
            <a:spLocks noChangeArrowheads="1"/>
          </p:cNvSpPr>
          <p:nvPr/>
        </p:nvSpPr>
        <p:spPr bwMode="auto">
          <a:xfrm>
            <a:off x="611188" y="333375"/>
            <a:ext cx="6192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4400" b="1">
                <a:solidFill>
                  <a:srgbClr val="C00000"/>
                </a:solidFill>
              </a:rPr>
              <a:t>İNSANIN HALLERİ</a:t>
            </a:r>
          </a:p>
        </p:txBody>
      </p:sp>
    </p:spTree>
    <p:extLst>
      <p:ext uri="{BB962C8B-B14F-4D97-AF65-F5344CB8AC3E}">
        <p14:creationId xmlns:p14="http://schemas.microsoft.com/office/powerpoint/2010/main" val="2666537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İçerik Yer Tutucusu"/>
          <p:cNvSpPr>
            <a:spLocks noGrp="1"/>
          </p:cNvSpPr>
          <p:nvPr>
            <p:ph idx="1"/>
          </p:nvPr>
        </p:nvSpPr>
        <p:spPr>
          <a:xfrm>
            <a:off x="457200" y="1935163"/>
            <a:ext cx="4686300" cy="4389437"/>
          </a:xfrm>
        </p:spPr>
        <p:txBody>
          <a:bodyPr>
            <a:normAutofit lnSpcReduction="10000"/>
          </a:bodyPr>
          <a:lstStyle/>
          <a:p>
            <a:r>
              <a:rPr lang="tr-TR" smtClean="0"/>
              <a:t>Konuşan kişi bu hareketi kullanıyorsa bu yalan söylediği anlamına gelmektedir. Ancak bu hareketi siz konuşuyorken yapıyorsa, bu da sizin yalan söylediğinizi düşündüğü anlamına gelir! </a:t>
            </a:r>
          </a:p>
        </p:txBody>
      </p:sp>
      <p:pic>
        <p:nvPicPr>
          <p:cNvPr id="40963" name="Picture 2" descr="C:\Documents and Settings\deniz.dogan\Belgelerim\Resimlerim\beden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39211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Dikdörtgen 4"/>
          <p:cNvSpPr>
            <a:spLocks noChangeArrowheads="1"/>
          </p:cNvSpPr>
          <p:nvPr/>
        </p:nvSpPr>
        <p:spPr bwMode="auto">
          <a:xfrm>
            <a:off x="755650" y="333375"/>
            <a:ext cx="61928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4400" b="1">
                <a:solidFill>
                  <a:srgbClr val="C00000"/>
                </a:solidFill>
              </a:rPr>
              <a:t>İNSANIN HALLERİ</a:t>
            </a:r>
          </a:p>
        </p:txBody>
      </p:sp>
    </p:spTree>
    <p:extLst>
      <p:ext uri="{BB962C8B-B14F-4D97-AF65-F5344CB8AC3E}">
        <p14:creationId xmlns:p14="http://schemas.microsoft.com/office/powerpoint/2010/main" val="1135815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4937125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r-TR" sz="3200" b="1" i="1">
                <a:solidFill>
                  <a:srgbClr val="FF0000"/>
                </a:solidFill>
              </a:rPr>
              <a:t>Ne söylediğiniz değil, onu nasıl söylediğiniz önemlidir."</a:t>
            </a:r>
            <a:r>
              <a:rPr lang="tr-TR" sz="2000" b="1" i="1">
                <a:solidFill>
                  <a:srgbClr val="FF0000"/>
                </a:solidFill>
              </a:rPr>
              <a:t/>
            </a:r>
            <a:br>
              <a:rPr lang="tr-TR" sz="2000" b="1" i="1">
                <a:solidFill>
                  <a:srgbClr val="FF0000"/>
                </a:solidFill>
              </a:rPr>
            </a:br>
            <a:endParaRPr lang="tr-TR" sz="2000" b="1" i="1">
              <a:solidFill>
                <a:srgbClr val="FF0000"/>
              </a:solidFill>
            </a:endParaRPr>
          </a:p>
        </p:txBody>
      </p:sp>
      <p:pic>
        <p:nvPicPr>
          <p:cNvPr id="41987" name="Picture 4" descr="Y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6840537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65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04664"/>
            <a:ext cx="8525172" cy="5904061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latin typeface="+mj-lt"/>
              </a:rPr>
              <a:t>BEDEN DİLİ,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latin typeface="+mj-lt"/>
              </a:rPr>
              <a:t>DUYGULARIN </a:t>
            </a:r>
            <a:r>
              <a:rPr lang="tr-TR" b="1" dirty="0" smtClean="0">
                <a:solidFill>
                  <a:srgbClr val="002060"/>
                </a:solidFill>
                <a:latin typeface="+mj-lt"/>
              </a:rPr>
              <a:t>TANITIM,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rgbClr val="002060"/>
                </a:solidFill>
                <a:latin typeface="+mj-lt"/>
              </a:rPr>
              <a:t>DENETİM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rgbClr val="002060"/>
                </a:solidFill>
                <a:latin typeface="+mj-lt"/>
              </a:rPr>
              <a:t>VE YÖNETİM DİLİ</a:t>
            </a:r>
            <a:r>
              <a:rPr lang="tr-TR" b="1" dirty="0" smtClean="0">
                <a:solidFill>
                  <a:srgbClr val="C00000"/>
                </a:solidFill>
                <a:latin typeface="+mj-lt"/>
              </a:rPr>
              <a:t>DİR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tr-TR" sz="2400" b="1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sz="2400" b="1" dirty="0" smtClean="0">
                <a:latin typeface="+mj-lt"/>
              </a:rPr>
              <a:t>	“Ya olduğun gibi görün/ya göründüğün gibi ol.”-Mevlânâ-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 	“Ete kemiğe büründüm/</a:t>
            </a:r>
            <a:r>
              <a:rPr lang="tr-TR" sz="2400" b="1" dirty="0" err="1" smtClean="0">
                <a:solidFill>
                  <a:srgbClr val="FF0000"/>
                </a:solidFill>
                <a:latin typeface="+mj-lt"/>
              </a:rPr>
              <a:t>Yûnus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 diye göründüm..</a:t>
            </a:r>
            <a:r>
              <a:rPr lang="tr-TR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sz="24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	Güzelliğin on </a:t>
            </a:r>
            <a:r>
              <a:rPr lang="tr-TR" sz="2400" b="1" i="1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par’etmez</a:t>
            </a:r>
            <a:r>
              <a:rPr lang="tr-TR" sz="24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/Bu bendeki aşk olmasa! –Âşık Veysel-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tr-TR" sz="2400" b="1" dirty="0" smtClean="0">
                <a:solidFill>
                  <a:schemeClr val="accent1"/>
                </a:solidFill>
                <a:latin typeface="+mj-lt"/>
              </a:rPr>
              <a:t>	«Bir 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tatlı tebessümün bin vuslata </a:t>
            </a:r>
            <a:r>
              <a:rPr lang="tr-TR" sz="2400" b="1" dirty="0" smtClean="0">
                <a:solidFill>
                  <a:schemeClr val="accent1"/>
                </a:solidFill>
                <a:latin typeface="+mj-lt"/>
              </a:rPr>
              <a:t>bedeldir,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tr-TR" sz="2400" b="1" dirty="0" smtClean="0">
                <a:solidFill>
                  <a:schemeClr val="accent1"/>
                </a:solidFill>
                <a:latin typeface="+mj-lt"/>
              </a:rPr>
              <a:t>	Gözlerin 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hayat verir aşkın ise </a:t>
            </a:r>
            <a:r>
              <a:rPr lang="tr-TR" sz="2400" b="1" dirty="0" smtClean="0">
                <a:solidFill>
                  <a:schemeClr val="accent1"/>
                </a:solidFill>
                <a:latin typeface="+mj-lt"/>
              </a:rPr>
              <a:t>eceldir..»</a:t>
            </a:r>
            <a:r>
              <a:rPr lang="tr-TR" sz="2400" b="1" dirty="0" smtClean="0">
                <a:latin typeface="+mj-lt"/>
              </a:rPr>
              <a:t> Zeki Müren/Uşşak Şarkı</a:t>
            </a:r>
            <a:r>
              <a:rPr lang="tr-TR" sz="2400" dirty="0"/>
              <a:t/>
            </a:r>
            <a:br>
              <a:rPr lang="tr-TR" sz="2400" dirty="0"/>
            </a:br>
            <a:endParaRPr lang="tr-TR" sz="24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400" dirty="0"/>
          </a:p>
        </p:txBody>
      </p:sp>
      <p:pic>
        <p:nvPicPr>
          <p:cNvPr id="68610" name="Picture 2" descr="http://www.ozgurdurum.net/images/news/12-10-2011-iyi-bir-evlilik-sagliginizi-koruyan-bir-asker-gibi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73" y="332656"/>
            <a:ext cx="359312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476250"/>
            <a:ext cx="8520113" cy="58483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sz="4400" b="1" dirty="0" smtClean="0">
                <a:solidFill>
                  <a:srgbClr val="C00000"/>
                </a:solidFill>
                <a:latin typeface="+mj-lt"/>
              </a:rPr>
              <a:t>YAPILMASI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sz="4400" b="1" dirty="0" smtClean="0">
                <a:solidFill>
                  <a:srgbClr val="C00000"/>
                </a:solidFill>
                <a:latin typeface="+mj-lt"/>
              </a:rPr>
              <a:t>GEREKENLER</a:t>
            </a:r>
            <a:endParaRPr lang="tr-TR" sz="4400" b="1" dirty="0">
              <a:solidFill>
                <a:srgbClr val="C00000"/>
              </a:solidFill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sz="2400" b="1" u="sng" dirty="0" smtClean="0">
                <a:solidFill>
                  <a:schemeClr val="accent5">
                    <a:lumMod val="50000"/>
                  </a:schemeClr>
                </a:solidFill>
              </a:rPr>
              <a:t>Konuşurken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sz="2400" b="1" u="sng" dirty="0" smtClean="0">
                <a:solidFill>
                  <a:schemeClr val="accent5">
                    <a:lumMod val="50000"/>
                  </a:schemeClr>
                </a:solidFill>
              </a:rPr>
              <a:t>göz </a:t>
            </a:r>
            <a:r>
              <a:rPr lang="tr-TR" sz="2400" b="1" u="sng" dirty="0">
                <a:solidFill>
                  <a:schemeClr val="accent5">
                    <a:lumMod val="50000"/>
                  </a:schemeClr>
                </a:solidFill>
              </a:rPr>
              <a:t>iletişimi kurmak: </a:t>
            </a:r>
            <a:endParaRPr lang="tr-TR" sz="24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tr-TR" sz="24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tr-TR" sz="24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/>
              <a:t>İnsanları </a:t>
            </a:r>
            <a:r>
              <a:rPr lang="tr-TR" b="1" dirty="0"/>
              <a:t>rahatsız </a:t>
            </a:r>
            <a:r>
              <a:rPr lang="tr-TR" b="1" dirty="0" smtClean="0"/>
              <a:t>etmeyecek ölçüde</a:t>
            </a:r>
            <a:r>
              <a:rPr lang="tr-TR" b="1" dirty="0"/>
              <a:t>, </a:t>
            </a:r>
            <a:r>
              <a:rPr lang="tr-TR" b="1" dirty="0" smtClean="0"/>
              <a:t>mümkün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/>
              <a:t>olduğu </a:t>
            </a:r>
            <a:r>
              <a:rPr lang="tr-TR" b="1" dirty="0"/>
              <a:t>kadar çok göz </a:t>
            </a:r>
            <a:r>
              <a:rPr lang="tr-TR" b="1" dirty="0" smtClean="0"/>
              <a:t>iletişimi kurmalıyız</a:t>
            </a:r>
            <a:r>
              <a:rPr lang="tr-TR" b="1" dirty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/>
              <a:t>Konuşurken </a:t>
            </a:r>
            <a:r>
              <a:rPr lang="tr-TR" b="1" dirty="0"/>
              <a:t>karşımızdaki </a:t>
            </a:r>
            <a:r>
              <a:rPr lang="tr-TR" b="1" dirty="0" smtClean="0"/>
              <a:t>kişinin yüzüne bakmak,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/>
              <a:t>o </a:t>
            </a:r>
            <a:r>
              <a:rPr lang="tr-TR" b="1" dirty="0"/>
              <a:t>kişiye verdiğimiz </a:t>
            </a:r>
            <a:r>
              <a:rPr lang="tr-TR" b="1" dirty="0" smtClean="0"/>
              <a:t>değerin, duyduğumuz saygının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/>
              <a:t>ifadesidir</a:t>
            </a:r>
            <a:r>
              <a:rPr lang="tr-TR" b="1" dirty="0"/>
              <a:t>. </a:t>
            </a:r>
            <a:endParaRPr lang="tr-TR" dirty="0"/>
          </a:p>
          <a:p>
            <a:pPr>
              <a:defRPr/>
            </a:pPr>
            <a:endParaRPr lang="tr-TR" sz="2400" dirty="0"/>
          </a:p>
        </p:txBody>
      </p:sp>
      <p:pic>
        <p:nvPicPr>
          <p:cNvPr id="43011" name="Picture 4" descr="http://img.scoop.it/4l7tSN0yXRU2-QtjRWtKmDl72eJkfbmt4t8yenImKBVaiQDB_Rd1H6kmuBWtceB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8640"/>
            <a:ext cx="4910138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1800" y="333375"/>
            <a:ext cx="4716463" cy="652462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sz="4400" b="1" dirty="0" smtClean="0">
                <a:solidFill>
                  <a:srgbClr val="C00000"/>
                </a:solidFill>
                <a:latin typeface="+mj-lt"/>
              </a:rPr>
              <a:t>LÜTFEN DİKKAT!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/>
              <a:t>Uyarı  niteliğindeki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/>
              <a:t>işaret  parmağını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/>
              <a:t>kaldırmak,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/>
              <a:t>en çok kullandığımız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/>
              <a:t>parmak hareketlerinden birisidir.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rgbClr val="800000"/>
                </a:solidFill>
              </a:rPr>
              <a:t>Bu işaret tehdit algısı içerebilir. Karşılıklı konuşmalarda bu ve benzeri hareketleri yapılmamalıdır.</a:t>
            </a:r>
            <a:endParaRPr lang="tr-TR" dirty="0" smtClean="0">
              <a:solidFill>
                <a:srgbClr val="8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/>
          </a:p>
        </p:txBody>
      </p:sp>
      <p:pic>
        <p:nvPicPr>
          <p:cNvPr id="44035" name="Picture 4" descr="http://www.gonuldergisi.com/wp-content/uploads/2012/05/gonul9_beden_dili_suat_ak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3376"/>
            <a:ext cx="4033143" cy="285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http://image.haber7.com/haber/haber7/photos/2009/72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7775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098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11863" y="377825"/>
            <a:ext cx="2952750" cy="62912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tr-TR" sz="3200" b="1" dirty="0">
              <a:solidFill>
                <a:srgbClr val="FF0000"/>
              </a:solidFill>
              <a:latin typeface="+mj-lt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tr-TR" sz="3200" b="1" dirty="0">
              <a:solidFill>
                <a:srgbClr val="FF0000"/>
              </a:solidFill>
              <a:latin typeface="+mj-lt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Tebessüm etmek : 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200" b="1" dirty="0">
                <a:solidFill>
                  <a:srgbClr val="0070C0"/>
                </a:solidFill>
                <a:latin typeface="+mj-lt"/>
              </a:rPr>
              <a:t>Canlı olmalı, mümkün olduğu kadar sıcak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3200" b="1" dirty="0">
                <a:solidFill>
                  <a:srgbClr val="0070C0"/>
                </a:solidFill>
                <a:latin typeface="+mj-lt"/>
              </a:rPr>
              <a:t>ve dostça gülümsemeliyiz. Yüzümüz, çevremize olan ilgimizi yansıtır.</a:t>
            </a:r>
          </a:p>
        </p:txBody>
      </p:sp>
      <p:sp>
        <p:nvSpPr>
          <p:cNvPr id="7" name="Rectangle 4"/>
          <p:cNvSpPr>
            <a:spLocks noRot="1" noChangeArrowheads="1"/>
          </p:cNvSpPr>
          <p:nvPr/>
        </p:nvSpPr>
        <p:spPr bwMode="auto">
          <a:xfrm>
            <a:off x="357188" y="4429125"/>
            <a:ext cx="54006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sz="3200" b="1">
                <a:solidFill>
                  <a:srgbClr val="FF0000"/>
                </a:solidFill>
                <a:latin typeface="Constantia" pitchFamily="18" charset="0"/>
              </a:rPr>
              <a:t>Dinlediğimizi göstermek : </a:t>
            </a:r>
            <a:r>
              <a:rPr lang="tr-TR" sz="3200" b="1">
                <a:latin typeface="Constantia" pitchFamily="18" charset="0"/>
              </a:rPr>
              <a:t>Karşımızdaki konuşurken onu dinlediğimizi ve anladığımızı hissettirmeliyiz.</a:t>
            </a:r>
          </a:p>
        </p:txBody>
      </p:sp>
      <p:pic>
        <p:nvPicPr>
          <p:cNvPr id="45060" name="Picture 8" descr="http://www.firsatcity.com/media/photologue/photos/deal-photos/32/cache/1745-bedendiliiletisim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7825"/>
            <a:ext cx="54006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8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4140200" cy="6858000"/>
          </a:xfrm>
        </p:spPr>
        <p:txBody>
          <a:bodyPr>
            <a:normAutofit fontScale="92500"/>
          </a:bodyPr>
          <a:lstStyle/>
          <a:p>
            <a:pPr eaLnBrk="1" hangingPunct="1"/>
            <a:endParaRPr lang="tr-TR" b="1" smtClean="0">
              <a:solidFill>
                <a:schemeClr val="hlink"/>
              </a:solidFill>
            </a:endParaRPr>
          </a:p>
          <a:p>
            <a:pPr eaLnBrk="1" hangingPunct="1"/>
            <a:endParaRPr lang="tr-TR" b="1" smtClean="0">
              <a:solidFill>
                <a:schemeClr val="hlink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tr-TR" b="1" smtClean="0">
                <a:solidFill>
                  <a:schemeClr val="hlink"/>
                </a:solidFill>
              </a:rPr>
              <a:t>	</a:t>
            </a:r>
            <a:r>
              <a:rPr lang="tr-TR" b="1" smtClean="0">
                <a:solidFill>
                  <a:srgbClr val="FF0000"/>
                </a:solidFill>
              </a:rPr>
              <a:t>Yakın olmak : </a:t>
            </a:r>
            <a:r>
              <a:rPr lang="tr-TR" b="1" smtClean="0"/>
              <a:t>Kişisel alan ilkelerini gözardı etmeden insanlara daima, onları rahatsız etmeyecek, mümkün olan en yakın mesafede durmaya gayret etmeliyiz. Konuştuğumuz veya bizimle konuşan insana dönük durmalıyız.</a:t>
            </a:r>
            <a:endParaRPr lang="tr-TR" smtClean="0"/>
          </a:p>
        </p:txBody>
      </p:sp>
      <p:pic>
        <p:nvPicPr>
          <p:cNvPr id="46083" name="Picture 4" descr="http://www.animapsikoloji.com/images/beden-dil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404813"/>
            <a:ext cx="4433887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445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bölge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2913"/>
            <a:ext cx="6840538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993063" cy="623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200" b="1" dirty="0">
                <a:solidFill>
                  <a:srgbClr val="C00000"/>
                </a:solidFill>
              </a:rPr>
              <a:t>KİŞİSEL ALAN SINIRLARI</a:t>
            </a:r>
          </a:p>
        </p:txBody>
      </p:sp>
    </p:spTree>
    <p:extLst>
      <p:ext uri="{BB962C8B-B14F-4D97-AF65-F5344CB8AC3E}">
        <p14:creationId xmlns:p14="http://schemas.microsoft.com/office/powerpoint/2010/main" val="139382026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49275"/>
            <a:ext cx="7993063" cy="1152525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tr-TR" sz="3600" b="1" smtClean="0">
                <a:solidFill>
                  <a:srgbClr val="C00000"/>
                </a:solidFill>
              </a:rPr>
              <a:t>Etkili Beden Hareketleri İçin Dikkat edilmesi Gereken Davranışlar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188" y="1773238"/>
            <a:ext cx="7947025" cy="2160587"/>
          </a:xfrm>
          <a:prstGeom prst="rect">
            <a:avLst/>
          </a:prstGeom>
          <a:noFill/>
          <a:ln/>
        </p:spPr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sz="2600" b="1" dirty="0">
                <a:latin typeface="+mn-lt"/>
              </a:rPr>
              <a:t>Aşırı göz temasında bulunmak,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sz="2600" b="1" dirty="0">
                <a:latin typeface="+mn-lt"/>
              </a:rPr>
              <a:t>Sürekli sabit durmak,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sz="2600" b="1" dirty="0">
                <a:latin typeface="+mn-lt"/>
              </a:rPr>
              <a:t>Fazlaca rahat hareketlerde bulunmak,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sz="2600" b="1" dirty="0">
                <a:latin typeface="+mn-lt"/>
              </a:rPr>
              <a:t>Duvara veya masaya yaslanmak,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sz="2600" b="1" dirty="0">
                <a:latin typeface="+mn-lt"/>
              </a:rPr>
              <a:t>Ayakları çaprazlamak,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sz="2600" b="1" dirty="0">
                <a:latin typeface="+mn-lt"/>
              </a:rPr>
              <a:t>Kolları önde veya arkada bağlamak.</a:t>
            </a:r>
          </a:p>
        </p:txBody>
      </p:sp>
      <p:pic>
        <p:nvPicPr>
          <p:cNvPr id="52228" name="Picture 8" descr="http://www.f2r.net/wp-content/uploads/2011/11/beden-di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7704138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0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2938" y="1844675"/>
            <a:ext cx="4360862" cy="4770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sz="2600" b="1" dirty="0">
                <a:latin typeface="+mn-lt"/>
              </a:rPr>
              <a:t>Konuşurken başı geriye atmak, saçları geriye atmak, gözleri kapamak,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sz="2600" b="1" dirty="0">
                <a:latin typeface="+mn-lt"/>
              </a:rPr>
              <a:t>Parmak uçlarını birbirine dayamak,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sz="2600" b="1" dirty="0">
                <a:latin typeface="+mn-lt"/>
              </a:rPr>
              <a:t>Ellerimizi ovuşturmak ve yüzümüzde dolaştırmak,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sz="2600" b="1" dirty="0">
                <a:latin typeface="+mn-lt"/>
              </a:rPr>
              <a:t>Parmakları masada tıkırdatmak,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sz="2600" b="1" dirty="0">
                <a:latin typeface="+mn-lt"/>
              </a:rPr>
              <a:t>Saat ya da yüzükle oynamak.</a:t>
            </a:r>
            <a:endParaRPr lang="tr-TR" sz="2600" dirty="0">
              <a:latin typeface="+mn-lt"/>
            </a:endParaRP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331788"/>
            <a:ext cx="7639050" cy="11525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tr-TR" sz="3600" b="1" smtClean="0">
                <a:solidFill>
                  <a:srgbClr val="C00000"/>
                </a:solidFill>
              </a:rPr>
              <a:t>Etkili Beden Hareketleri İçin Dikkat edilmesi Gereken Davranışlar</a:t>
            </a:r>
          </a:p>
        </p:txBody>
      </p:sp>
      <p:pic>
        <p:nvPicPr>
          <p:cNvPr id="53252" name="Picture 6" descr="http://www.turkiyes.net/wp-content/uploads/2010/09/Beden-Dili-Ne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773238"/>
            <a:ext cx="37433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05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625" y="2714625"/>
            <a:ext cx="8075613" cy="3240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tr-TR" sz="2600" b="1" dirty="0">
                <a:latin typeface="+mj-lt"/>
              </a:rPr>
              <a:t>   </a:t>
            </a:r>
            <a:r>
              <a:rPr lang="tr-TR" sz="3200" b="1" dirty="0">
                <a:latin typeface="+mj-lt"/>
              </a:rPr>
              <a:t>Eğer </a:t>
            </a:r>
            <a:r>
              <a:rPr lang="tr-TR" sz="3200" b="1" dirty="0">
                <a:solidFill>
                  <a:srgbClr val="800000"/>
                </a:solidFill>
                <a:latin typeface="+mj-lt"/>
              </a:rPr>
              <a:t>beden dili</a:t>
            </a:r>
            <a:r>
              <a:rPr lang="tr-TR" sz="3200" b="1" dirty="0">
                <a:latin typeface="+mj-lt"/>
              </a:rPr>
              <a:t> iyi bir şekilde kullanılırsa; </a:t>
            </a:r>
            <a:r>
              <a:rPr lang="tr-TR" sz="3200" b="1" dirty="0">
                <a:solidFill>
                  <a:srgbClr val="800000"/>
                </a:solidFill>
                <a:latin typeface="+mj-lt"/>
              </a:rPr>
              <a:t>çözümleyici</a:t>
            </a:r>
            <a:r>
              <a:rPr lang="tr-TR" sz="3200" b="1" dirty="0">
                <a:latin typeface="+mj-lt"/>
              </a:rPr>
              <a:t>, </a:t>
            </a:r>
            <a:r>
              <a:rPr lang="tr-TR" sz="3200" b="1" dirty="0">
                <a:solidFill>
                  <a:srgbClr val="800000"/>
                </a:solidFill>
                <a:latin typeface="+mj-lt"/>
              </a:rPr>
              <a:t>yapıcı</a:t>
            </a:r>
            <a:r>
              <a:rPr lang="tr-TR" sz="3200" b="1" dirty="0">
                <a:latin typeface="+mj-lt"/>
              </a:rPr>
              <a:t> ve </a:t>
            </a:r>
            <a:r>
              <a:rPr lang="tr-TR" sz="3200" b="1" dirty="0">
                <a:solidFill>
                  <a:srgbClr val="800000"/>
                </a:solidFill>
                <a:latin typeface="+mj-lt"/>
              </a:rPr>
              <a:t>kişilerin mutluluğuna</a:t>
            </a:r>
            <a:r>
              <a:rPr lang="tr-TR" sz="3200" b="1" dirty="0">
                <a:latin typeface="+mj-lt"/>
              </a:rPr>
              <a:t>, </a:t>
            </a:r>
            <a:r>
              <a:rPr lang="tr-TR" sz="3200" b="1" dirty="0">
                <a:solidFill>
                  <a:srgbClr val="800000"/>
                </a:solidFill>
                <a:latin typeface="+mj-lt"/>
              </a:rPr>
              <a:t>toplumun huzuruna</a:t>
            </a:r>
            <a:r>
              <a:rPr lang="tr-TR" sz="3200" b="1" dirty="0">
                <a:latin typeface="+mj-lt"/>
              </a:rPr>
              <a:t> katkıda bulunacak sağlıklı ve </a:t>
            </a:r>
            <a:r>
              <a:rPr lang="tr-TR" sz="3200" b="1" dirty="0">
                <a:solidFill>
                  <a:srgbClr val="800000"/>
                </a:solidFill>
                <a:latin typeface="+mj-lt"/>
              </a:rPr>
              <a:t>nitelikli bir iletişim</a:t>
            </a:r>
            <a:r>
              <a:rPr lang="tr-TR" sz="3200" b="1" dirty="0">
                <a:latin typeface="+mj-lt"/>
              </a:rPr>
              <a:t> gerçekleştirilmiş olur.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title"/>
          </p:nvPr>
        </p:nvSpPr>
        <p:spPr>
          <a:xfrm>
            <a:off x="571500" y="1000125"/>
            <a:ext cx="7993063" cy="1152525"/>
          </a:xfrm>
        </p:spPr>
        <p:txBody>
          <a:bodyPr anchor="ctr"/>
          <a:lstStyle/>
          <a:p>
            <a:pPr algn="ctr" eaLnBrk="1" hangingPunct="1"/>
            <a:r>
              <a:rPr lang="tr-TR" b="1" smtClean="0">
                <a:solidFill>
                  <a:srgbClr val="C00000"/>
                </a:solidFill>
              </a:rPr>
              <a:t>SONUÇ</a:t>
            </a:r>
          </a:p>
        </p:txBody>
      </p:sp>
    </p:spTree>
    <p:extLst>
      <p:ext uri="{BB962C8B-B14F-4D97-AF65-F5344CB8AC3E}">
        <p14:creationId xmlns:p14="http://schemas.microsoft.com/office/powerpoint/2010/main" val="13088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863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 YERDE HUZUR İÇİN EMPATİ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3827463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tr-TR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b="1" smtClean="0">
                <a:solidFill>
                  <a:srgbClr val="002060"/>
                </a:solidFill>
              </a:rPr>
              <a:t>“Ben onun yerinde olsaydım, ……….. duygular içinde olurdum”.</a:t>
            </a:r>
          </a:p>
          <a:p>
            <a:pPr eaLnBrk="1" hangingPunct="1">
              <a:lnSpc>
                <a:spcPct val="90000"/>
              </a:lnSpc>
            </a:pPr>
            <a:endParaRPr lang="tr-TR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b="1" smtClean="0">
                <a:solidFill>
                  <a:srgbClr val="002060"/>
                </a:solidFill>
              </a:rPr>
              <a:t>Empati, yukarıdaki cümleyi tamamlama </a:t>
            </a:r>
            <a:r>
              <a:rPr lang="tr-TR" b="1" u="sng" smtClean="0">
                <a:solidFill>
                  <a:srgbClr val="002060"/>
                </a:solidFill>
              </a:rPr>
              <a:t>niyeti ve becerisidir</a:t>
            </a:r>
            <a:r>
              <a:rPr lang="tr-TR" b="1" smtClean="0">
                <a:solidFill>
                  <a:srgbClr val="002060"/>
                </a:solidFill>
              </a:rPr>
              <a:t>.</a:t>
            </a:r>
            <a:endParaRPr lang="en-US" b="1" smtClean="0">
              <a:solidFill>
                <a:srgbClr val="002060"/>
              </a:solidFill>
            </a:endParaRPr>
          </a:p>
        </p:txBody>
      </p:sp>
      <p:pic>
        <p:nvPicPr>
          <p:cNvPr id="55300" name="Picture 4" descr="empathy_pregnant_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19250"/>
            <a:ext cx="4897437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8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096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tr-TR" sz="4000" b="1" dirty="0" err="1">
                <a:solidFill>
                  <a:srgbClr val="C00000"/>
                </a:solidFill>
                <a:latin typeface="+mj-lt"/>
              </a:rPr>
              <a:t>KENDiMiZLE</a:t>
            </a:r>
            <a:r>
              <a:rPr lang="tr-TR" sz="4000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tr-TR" sz="4000" b="1" dirty="0" err="1">
                <a:solidFill>
                  <a:srgbClr val="C00000"/>
                </a:solidFill>
                <a:latin typeface="+mj-lt"/>
              </a:rPr>
              <a:t>EMPATi</a:t>
            </a:r>
            <a:r>
              <a:rPr lang="tr-TR" sz="4000" b="1" dirty="0">
                <a:solidFill>
                  <a:srgbClr val="C00000"/>
                </a:solidFill>
                <a:latin typeface="+mj-lt"/>
                <a:sym typeface="Wingdings" pitchFamily="2" charset="2"/>
              </a:rPr>
              <a:t></a:t>
            </a:r>
            <a:endParaRPr lang="tr-TR" sz="4000" b="1" dirty="0">
              <a:solidFill>
                <a:srgbClr val="C00000"/>
              </a:solidFill>
              <a:latin typeface="+mj-lt"/>
            </a:endParaRPr>
          </a:p>
          <a:p>
            <a:endParaRPr lang="tr-TR" sz="3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23850" y="1125538"/>
            <a:ext cx="4176713" cy="797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tr-TR" sz="3200" b="1" u="sng">
                <a:solidFill>
                  <a:srgbClr val="002060"/>
                </a:solidFill>
                <a:latin typeface="Calibri" pitchFamily="34" charset="0"/>
              </a:rPr>
              <a:t>Empati, kişinin;</a:t>
            </a:r>
          </a:p>
          <a:p>
            <a:pPr marL="342900" indent="-342900"/>
            <a:r>
              <a:rPr lang="tr-TR" sz="3200" b="1">
                <a:solidFill>
                  <a:srgbClr val="002060"/>
                </a:solidFill>
                <a:latin typeface="Calibri" pitchFamily="34" charset="0"/>
              </a:rPr>
              <a:t>• Olaylara karşısındakinin bakış açısıyla bakabilmesi,</a:t>
            </a:r>
          </a:p>
          <a:p>
            <a:pPr marL="342900" indent="-342900"/>
            <a:r>
              <a:rPr lang="tr-TR" sz="3200" b="1">
                <a:solidFill>
                  <a:srgbClr val="002060"/>
                </a:solidFill>
                <a:latin typeface="Calibri" pitchFamily="34" charset="0"/>
              </a:rPr>
              <a:t>• Karşısındaki kişinin duygularını ve düşüncelerini doğru olarak anlaması,</a:t>
            </a:r>
          </a:p>
          <a:p>
            <a:pPr marL="342900" indent="-342900"/>
            <a:r>
              <a:rPr lang="tr-TR" sz="3200" b="1">
                <a:solidFill>
                  <a:srgbClr val="002060"/>
                </a:solidFill>
                <a:latin typeface="Calibri" pitchFamily="34" charset="0"/>
              </a:rPr>
              <a:t>• Anladığını karşısındaki kişiye ifade etmesidir.</a:t>
            </a:r>
          </a:p>
          <a:p>
            <a:pPr marL="342900" indent="-342900"/>
            <a:endParaRPr lang="tr-TR" sz="3200" b="1">
              <a:solidFill>
                <a:srgbClr val="002060"/>
              </a:solidFill>
              <a:latin typeface="Calibri" pitchFamily="34" charset="0"/>
            </a:endParaRPr>
          </a:p>
          <a:p>
            <a:pPr marL="800100" lvl="1" indent="-342900">
              <a:buFontTx/>
              <a:buChar char="•"/>
            </a:pPr>
            <a:endParaRPr lang="tr-TR" sz="3200">
              <a:solidFill>
                <a:srgbClr val="002060"/>
              </a:solidFill>
              <a:latin typeface="Tahoma" pitchFamily="34" charset="0"/>
            </a:endParaRPr>
          </a:p>
          <a:p>
            <a:pPr marL="1257300" lvl="2" indent="-342900"/>
            <a:endParaRPr lang="tr-TR" sz="3200">
              <a:solidFill>
                <a:srgbClr val="002060"/>
              </a:solidFill>
              <a:latin typeface="Tahoma" pitchFamily="34" charset="0"/>
            </a:endParaRPr>
          </a:p>
          <a:p>
            <a:pPr marL="342900" indent="-342900"/>
            <a:endParaRPr lang="tr-TR" sz="3200">
              <a:solidFill>
                <a:srgbClr val="002060"/>
              </a:solidFill>
              <a:latin typeface="Tahoma" pitchFamily="34" charset="0"/>
            </a:endParaRPr>
          </a:p>
          <a:p>
            <a:pPr marL="342900" indent="-342900"/>
            <a:r>
              <a:rPr lang="tr-TR" sz="320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56324" name="Picture 5" descr="empat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1300"/>
            <a:ext cx="4500562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17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31800"/>
            <a:ext cx="5735638" cy="1185863"/>
          </a:xfrm>
        </p:spPr>
        <p:txBody>
          <a:bodyPr/>
          <a:lstStyle/>
          <a:p>
            <a:pPr eaLnBrk="1" hangingPunct="1"/>
            <a:r>
              <a:rPr lang="tr-TR" sz="4400" b="1" dirty="0" smtClean="0">
                <a:solidFill>
                  <a:srgbClr val="C00000"/>
                </a:solidFill>
              </a:rPr>
              <a:t>Beden Dilinin Unsurları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39750" y="1989138"/>
            <a:ext cx="4176713" cy="3240087"/>
          </a:xfrm>
          <a:prstGeom prst="rect">
            <a:avLst/>
          </a:prstGeom>
          <a:noFill/>
          <a:ln w="12700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b="1">
                <a:solidFill>
                  <a:srgbClr val="0070C0"/>
                </a:solidFill>
              </a:rPr>
              <a:t>Beden Duruşu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b="1">
                <a:solidFill>
                  <a:srgbClr val="0070C0"/>
                </a:solidFill>
              </a:rPr>
              <a:t>Mimikler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b="1">
                <a:solidFill>
                  <a:srgbClr val="0070C0"/>
                </a:solidFill>
              </a:rPr>
              <a:t>Başın Kullanımı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b="1">
                <a:solidFill>
                  <a:srgbClr val="0070C0"/>
                </a:solidFill>
              </a:rPr>
              <a:t>Oturmak İçin Seçilen Yer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b="1">
                <a:solidFill>
                  <a:srgbClr val="0070C0"/>
                </a:solidFill>
              </a:rPr>
              <a:t>Giyim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b="1">
                <a:solidFill>
                  <a:srgbClr val="0070C0"/>
                </a:solidFill>
              </a:rPr>
              <a:t>Bakım Ve Makyaj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751388" y="1989138"/>
            <a:ext cx="3744912" cy="3240087"/>
          </a:xfrm>
          <a:prstGeom prst="rect">
            <a:avLst/>
          </a:prstGeom>
          <a:noFill/>
          <a:ln w="12700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b="1">
                <a:solidFill>
                  <a:srgbClr val="002060"/>
                </a:solidFill>
              </a:rPr>
              <a:t>Jestler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b="1">
                <a:solidFill>
                  <a:srgbClr val="002060"/>
                </a:solidFill>
              </a:rPr>
              <a:t>Göz Teması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b="1">
                <a:solidFill>
                  <a:srgbClr val="002060"/>
                </a:solidFill>
              </a:rPr>
              <a:t>Ayakların Kullanımı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b="1">
                <a:solidFill>
                  <a:srgbClr val="002060"/>
                </a:solidFill>
              </a:rPr>
              <a:t>Oturma Biçimi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b="1">
                <a:solidFill>
                  <a:srgbClr val="002060"/>
                </a:solidFill>
              </a:rPr>
              <a:t>Mesafe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b="1">
                <a:solidFill>
                  <a:srgbClr val="002060"/>
                </a:solidFill>
              </a:rPr>
              <a:t>Kullanılan Aksesuarlar</a:t>
            </a:r>
          </a:p>
        </p:txBody>
      </p:sp>
    </p:spTree>
    <p:extLst>
      <p:ext uri="{BB962C8B-B14F-4D97-AF65-F5344CB8AC3E}">
        <p14:creationId xmlns:p14="http://schemas.microsoft.com/office/powerpoint/2010/main" val="8929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 autoUpdateAnimBg="0"/>
      <p:bldP spid="5428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609600" y="533400"/>
            <a:ext cx="77724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rgbClr val="C00000"/>
                </a:solidFill>
                <a:latin typeface="+mj-lt"/>
              </a:rPr>
              <a:t>EMPATİK İLETİŞMDE</a:t>
            </a:r>
          </a:p>
          <a:p>
            <a:pPr>
              <a:defRPr/>
            </a:pPr>
            <a:endParaRPr lang="tr-TR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403225" y="4221163"/>
            <a:ext cx="8416925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tr-TR" sz="2400" dirty="0">
                <a:solidFill>
                  <a:srgbClr val="002060"/>
                </a:solidFill>
                <a:latin typeface="+mj-lt"/>
              </a:rPr>
              <a:t>• </a:t>
            </a:r>
            <a:r>
              <a:rPr lang="tr-TR" sz="2400" b="1" dirty="0">
                <a:solidFill>
                  <a:srgbClr val="002060"/>
                </a:solidFill>
                <a:latin typeface="+mj-lt"/>
              </a:rPr>
              <a:t>Karşımızdakine değer verdiğimizi ve onu anladığımızı göstermiş oluruz. </a:t>
            </a:r>
          </a:p>
          <a:p>
            <a:pPr marL="342900" indent="-342900">
              <a:defRPr/>
            </a:pPr>
            <a:r>
              <a:rPr lang="tr-TR" sz="2400" b="1" dirty="0">
                <a:solidFill>
                  <a:srgbClr val="002060"/>
                </a:solidFill>
                <a:latin typeface="+mj-lt"/>
              </a:rPr>
              <a:t>• Böylece karşı tarafı daha iyi tanıyabiliriz.</a:t>
            </a:r>
          </a:p>
          <a:p>
            <a:pPr marL="342900" indent="-342900">
              <a:defRPr/>
            </a:pPr>
            <a:r>
              <a:rPr lang="tr-TR" sz="2400" b="1" dirty="0">
                <a:solidFill>
                  <a:srgbClr val="002060"/>
                </a:solidFill>
                <a:latin typeface="+mj-lt"/>
              </a:rPr>
              <a:t>• Karşı taraf duygularını daha açıklıkla ve samimiyetle ifade eder.</a:t>
            </a:r>
          </a:p>
          <a:p>
            <a:pPr marL="342900" indent="-342900">
              <a:defRPr/>
            </a:pPr>
            <a:r>
              <a:rPr lang="tr-TR" sz="2400" b="1" dirty="0">
                <a:solidFill>
                  <a:srgbClr val="002060"/>
                </a:solidFill>
                <a:latin typeface="+mj-lt"/>
              </a:rPr>
              <a:t>• • Daha anlamlı, yakın ve yardımsever ilişkiler kurulur.</a:t>
            </a:r>
          </a:p>
          <a:p>
            <a:pPr marL="1257300" lvl="2" indent="-342900">
              <a:defRPr/>
            </a:pPr>
            <a:endParaRPr lang="tr-TR" sz="2400" b="1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defRPr/>
            </a:pPr>
            <a:endParaRPr lang="tr-TR" sz="24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defRPr/>
            </a:pPr>
            <a:r>
              <a:rPr lang="tr-TR" sz="2400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pic>
        <p:nvPicPr>
          <p:cNvPr id="57348" name="Picture 5" descr="engellilerin-tek-istegi-empati--1001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125538"/>
            <a:ext cx="6381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521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09600" y="533400"/>
            <a:ext cx="77724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tr-TR" sz="4000" b="1">
                <a:solidFill>
                  <a:srgbClr val="C00000"/>
                </a:solidFill>
                <a:latin typeface="Calibri" pitchFamily="34" charset="0"/>
              </a:rPr>
              <a:t>EMPATİNİN AŞAMALARI</a:t>
            </a:r>
          </a:p>
          <a:p>
            <a:endParaRPr lang="tr-TR" sz="4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23850" y="4292600"/>
            <a:ext cx="88201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tr-TR" sz="2800" b="1" dirty="0">
                <a:solidFill>
                  <a:srgbClr val="002060"/>
                </a:solidFill>
                <a:latin typeface="+mj-lt"/>
              </a:rPr>
              <a:t>Karşımızdakinin bakış açısıyla bakabilmek</a:t>
            </a:r>
            <a:endParaRPr lang="tr-TR" sz="28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defRPr/>
            </a:pPr>
            <a:r>
              <a:rPr lang="tr-TR" sz="2800" b="1" dirty="0">
                <a:solidFill>
                  <a:srgbClr val="002060"/>
                </a:solidFill>
                <a:latin typeface="+mj-lt"/>
              </a:rPr>
              <a:t>2) Kişinin duygularını ve düşüncelerini anlamak</a:t>
            </a:r>
            <a:endParaRPr lang="tr-TR" sz="28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defRPr/>
            </a:pPr>
            <a:r>
              <a:rPr lang="tr-TR" sz="2800" b="1" dirty="0">
                <a:solidFill>
                  <a:srgbClr val="002060"/>
                </a:solidFill>
                <a:latin typeface="+mj-lt"/>
              </a:rPr>
              <a:t>3) Anladığımız karşımızdakine göstermek</a:t>
            </a:r>
            <a:endParaRPr lang="tr-TR" sz="28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defRPr/>
            </a:pPr>
            <a:r>
              <a:rPr lang="tr-TR" sz="2800" dirty="0">
                <a:solidFill>
                  <a:srgbClr val="002060"/>
                </a:solidFill>
                <a:latin typeface="+mj-lt"/>
              </a:rPr>
              <a:t>Bunu; • Sözlerimizle,• Ses tonumuzla, • Beden dilimizle,</a:t>
            </a:r>
          </a:p>
          <a:p>
            <a:pPr marL="342900" indent="-342900">
              <a:defRPr/>
            </a:pPr>
            <a:r>
              <a:rPr lang="tr-TR" sz="2800" dirty="0">
                <a:solidFill>
                  <a:srgbClr val="002060"/>
                </a:solidFill>
                <a:latin typeface="+mj-lt"/>
              </a:rPr>
              <a:t>belli ederiz.</a:t>
            </a:r>
          </a:p>
          <a:p>
            <a:pPr marL="342900" indent="-342900">
              <a:defRPr/>
            </a:pPr>
            <a:endParaRPr lang="tr-TR" sz="24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defRPr/>
            </a:pPr>
            <a:endParaRPr lang="tr-TR" sz="20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defRPr/>
            </a:pPr>
            <a:endParaRPr lang="tr-TR" sz="20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defRPr/>
            </a:pPr>
            <a:r>
              <a:rPr lang="tr-TR" sz="2400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pic>
        <p:nvPicPr>
          <p:cNvPr id="58372" name="Picture 7" descr="beden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561657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98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924800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sz="5800" b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MUHATAPLARIMIZDA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tr-TR" sz="5800" b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OLUMLU İZLENİM OLUŞTURMAK İÇİN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tr-TR" sz="7600" b="1" dirty="0">
                <a:solidFill>
                  <a:srgbClr val="1E1E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NASIL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tr-TR" sz="2500" b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tr-TR" sz="5800" b="1" dirty="0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DAVRANMALIYIZ?</a:t>
            </a:r>
            <a:endParaRPr lang="tr-TR" sz="6000" b="1" dirty="0">
              <a:solidFill>
                <a:srgbClr val="DB053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39261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4859338" y="2276475"/>
            <a:ext cx="4105275" cy="19446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GÜLÜMSEYİN</a:t>
            </a:r>
          </a:p>
        </p:txBody>
      </p:sp>
    </p:spTree>
    <p:extLst>
      <p:ext uri="{BB962C8B-B14F-4D97-AF65-F5344CB8AC3E}">
        <p14:creationId xmlns:p14="http://schemas.microsoft.com/office/powerpoint/2010/main" val="29572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250825" y="579438"/>
            <a:ext cx="86296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r-TR" sz="48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TAKDİR VE İLTİFAT EDİN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476375" y="1862138"/>
          <a:ext cx="6408738" cy="45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 Eşlem Resmi" r:id="rId3" imgW="2390476" imgH="1685714" progId="Paint.Picture">
                  <p:embed/>
                </p:oleObj>
              </mc:Choice>
              <mc:Fallback>
                <p:oleObj name="Bit Eşlem Resmi" r:id="rId3" imgW="2390476" imgH="1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862138"/>
                        <a:ext cx="6408738" cy="451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4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5549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r-TR" sz="60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TENKİT ETMEYİN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755650" y="1412875"/>
          <a:ext cx="3643313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 Eşlem Resmi" r:id="rId3" imgW="1552792" imgH="2180952" progId="Paint.Picture">
                  <p:embed/>
                </p:oleObj>
              </mc:Choice>
              <mc:Fallback>
                <p:oleObj name="Bit Eşlem Resmi" r:id="rId3" imgW="1552792" imgH="2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12875"/>
                        <a:ext cx="3643313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003800" y="1412875"/>
          <a:ext cx="3816350" cy="509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 Eşlem Resmi" r:id="rId5" imgW="1561905" imgH="2238687" progId="Paint.Picture">
                  <p:embed/>
                </p:oleObj>
              </mc:Choice>
              <mc:Fallback>
                <p:oleObj name="Bit Eşlem Resmi" r:id="rId5" imgW="1561905" imgH="22386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12875"/>
                        <a:ext cx="3816350" cy="509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6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2073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4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HATALARINIZI KABUL EDİN VE DÜZELTİN</a:t>
            </a: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1403350" y="2060575"/>
          <a:ext cx="6624638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 Eşlem Resmi" r:id="rId3" imgW="2190476" imgH="1476190" progId="Paint.Picture">
                  <p:embed/>
                </p:oleObj>
              </mc:Choice>
              <mc:Fallback>
                <p:oleObj name="Bit Eşlem Resmi" r:id="rId3" imgW="2190476" imgH="14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060575"/>
                        <a:ext cx="6624638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2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64235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DAVRANIŞLARINIZDA DAİMA</a:t>
            </a:r>
            <a:r>
              <a:rPr lang="tr-TR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tr-TR"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İYİ NİYETLİ,</a:t>
            </a:r>
            <a:r>
              <a:rPr lang="tr-TR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  <a:t> </a:t>
            </a:r>
            <a:r>
              <a:rPr lang="tr-TR"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SAMİMİ</a:t>
            </a:r>
            <a:r>
              <a:rPr lang="tr-TR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  <a:t> </a:t>
            </a:r>
            <a:r>
              <a:rPr lang="tr-TR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VE</a:t>
            </a:r>
            <a:r>
              <a:rPr lang="tr-T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  <a:t> </a:t>
            </a:r>
            <a:r>
              <a:rPr lang="tr-TR"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NAZİK OLUN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835150" y="2852738"/>
          <a:ext cx="5543550" cy="384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t Eşlem Resmi" r:id="rId3" imgW="2209524" imgH="1533739" progId="Paint.Picture">
                  <p:embed/>
                </p:oleObj>
              </mc:Choice>
              <mc:Fallback>
                <p:oleObj name="Bit Eşlem Resmi" r:id="rId3" imgW="2209524" imgH="15337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852738"/>
                        <a:ext cx="5543550" cy="384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95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84175" y="5295900"/>
            <a:ext cx="8435975" cy="13731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  <a:latin typeface="Verdana" pitchFamily="34" charset="0"/>
                <a:cs typeface="Arial" charset="0"/>
              </a:rPr>
              <a:t>İFADE ETMEK İSTEDİĞİNİZ DUYGULARINIZI ORTAYA KOYACAK DURUŞ SERGİLEYİN</a:t>
            </a:r>
            <a:endParaRPr lang="tr-TR" sz="2800">
              <a:solidFill>
                <a:srgbClr val="A5002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90600" y="4724400"/>
            <a:ext cx="74676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65540" name="Picture 4" descr="dilbeb974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1600"/>
            <a:ext cx="7775575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0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0" y="4572000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tr-TR" sz="4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İnsanları oldukları gibi kabul edin, değiştirmeye çalışmayın</a:t>
            </a:r>
          </a:p>
        </p:txBody>
      </p:sp>
      <p:pic>
        <p:nvPicPr>
          <p:cNvPr id="66563" name="Picture 3" descr="b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6335712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852738"/>
            <a:ext cx="9144000" cy="4005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j-lt"/>
              </a:rPr>
              <a:t>	ÖNCE GÖZLER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3200" b="1" dirty="0" smtClean="0">
                <a:latin typeface="+mj-lt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3200" b="1" dirty="0" smtClean="0">
                <a:latin typeface="+mj-lt"/>
              </a:rPr>
              <a:t>  	</a:t>
            </a:r>
            <a:r>
              <a:rPr lang="tr-TR" sz="3200" b="1" dirty="0" smtClean="0">
                <a:solidFill>
                  <a:srgbClr val="0070C0"/>
                </a:solidFill>
                <a:latin typeface="+mj-lt"/>
              </a:rPr>
              <a:t>Gözler her şeyi anlatır; dolayısıyla beden dili için          gözler ilk sırada gelir.</a:t>
            </a:r>
          </a:p>
          <a:p>
            <a:pPr eaLnBrk="1" hangingPunct="1">
              <a:defRPr/>
            </a:pPr>
            <a:r>
              <a:rPr lang="tr-TR" sz="3200" b="1" dirty="0" smtClean="0">
                <a:latin typeface="+mj-lt"/>
              </a:rPr>
              <a:t>«</a:t>
            </a:r>
            <a:r>
              <a:rPr lang="tr-TR" sz="3200" b="1" dirty="0">
                <a:latin typeface="+mj-lt"/>
              </a:rPr>
              <a:t>G</a:t>
            </a:r>
            <a:r>
              <a:rPr lang="tr-TR" sz="3200" b="1" dirty="0" smtClean="0">
                <a:latin typeface="+mj-lt"/>
              </a:rPr>
              <a:t>özler kalbin aynasıdır/Yalan nedir bilmez onlar</a:t>
            </a:r>
            <a:br>
              <a:rPr lang="tr-TR" sz="3200" b="1" dirty="0" smtClean="0">
                <a:latin typeface="+mj-lt"/>
              </a:rPr>
            </a:br>
            <a:r>
              <a:rPr lang="tr-TR" sz="3200" b="1" dirty="0" smtClean="0">
                <a:latin typeface="+mj-lt"/>
              </a:rPr>
              <a:t>Siyah, mavi, yeşil olsun/Aşkı inkâr etmez onlar»</a:t>
            </a:r>
          </a:p>
        </p:txBody>
      </p:sp>
      <p:pic>
        <p:nvPicPr>
          <p:cNvPr id="17411" name="Picture 4" descr="http://img1.blogcu.com/images/m/k/u/mkusimsek/goz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88913"/>
            <a:ext cx="52959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http://www.dijimecmua.com/res/dergiler/haber/hb_b_12023503_go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88913"/>
            <a:ext cx="23844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570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ChangeArrowheads="1"/>
          </p:cNvSpPr>
          <p:nvPr/>
        </p:nvSpPr>
        <p:spPr bwMode="auto">
          <a:xfrm>
            <a:off x="323850" y="4437063"/>
            <a:ext cx="8604250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Kendinize ve başkalarına </a:t>
            </a:r>
          </a:p>
          <a:p>
            <a:pPr algn="ctr" eaLnBrk="0" hangingPunct="0">
              <a:defRPr/>
            </a:pPr>
            <a:r>
              <a:rPr lang="tr-TR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seçim hakkı tanıyın. </a:t>
            </a:r>
          </a:p>
          <a:p>
            <a:pPr algn="ctr" eaLnBrk="0" hangingPunct="0">
              <a:defRPr/>
            </a:pPr>
            <a:r>
              <a:rPr lang="tr-TR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endParaRPr lang="tr-TR" sz="5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tr-TR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Baskı ve zorlamalardan kaçının.</a:t>
            </a:r>
          </a:p>
        </p:txBody>
      </p:sp>
      <p:pic>
        <p:nvPicPr>
          <p:cNvPr id="67587" name="Picture 3" descr="kavga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3375"/>
            <a:ext cx="5761038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8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179388" y="5300663"/>
            <a:ext cx="87487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Yardıma açık olun</a:t>
            </a:r>
            <a:endParaRPr lang="tr-TR" sz="540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8611" name="Picture 3" descr="kedkusad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0013"/>
            <a:ext cx="8135937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9" name="Text Box 5"/>
          <p:cNvSpPr txBox="1">
            <a:spLocks noChangeArrowheads="1"/>
          </p:cNvSpPr>
          <p:nvPr/>
        </p:nvSpPr>
        <p:spPr bwMode="auto">
          <a:xfrm>
            <a:off x="2411413" y="2205038"/>
            <a:ext cx="5040312" cy="18827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tr-TR" sz="49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Kendinize özen gösterin</a:t>
            </a:r>
          </a:p>
        </p:txBody>
      </p:sp>
    </p:spTree>
    <p:extLst>
      <p:ext uri="{BB962C8B-B14F-4D97-AF65-F5344CB8AC3E}">
        <p14:creationId xmlns:p14="http://schemas.microsoft.com/office/powerpoint/2010/main" val="13481634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11188" y="2420938"/>
            <a:ext cx="782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sz="6000" b="1" i="1">
                <a:solidFill>
                  <a:srgbClr val="DB053D"/>
                </a:solidFill>
                <a:latin typeface="Verdana" pitchFamily="34" charset="0"/>
                <a:cs typeface="Arial" charset="0"/>
              </a:rPr>
              <a:t>İçten ve açık olun</a:t>
            </a:r>
            <a:endParaRPr lang="tr-TR" sz="5400" b="1" i="1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Text Box 2"/>
          <p:cNvSpPr txBox="1">
            <a:spLocks noChangeArrowheads="1"/>
          </p:cNvSpPr>
          <p:nvPr/>
        </p:nvSpPr>
        <p:spPr bwMode="auto">
          <a:xfrm>
            <a:off x="179388" y="5084763"/>
            <a:ext cx="8785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tr-T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Daima konuştuğunuz veya sizinle konuşan insana dönük durun.</a:t>
            </a:r>
            <a:r>
              <a:rPr lang="tr-T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</a:p>
        </p:txBody>
      </p:sp>
      <p:sp>
        <p:nvSpPr>
          <p:cNvPr id="855043" name="Text Box 3"/>
          <p:cNvSpPr txBox="1">
            <a:spLocks noChangeArrowheads="1"/>
          </p:cNvSpPr>
          <p:nvPr/>
        </p:nvSpPr>
        <p:spPr bwMode="auto">
          <a:xfrm>
            <a:off x="2843213" y="134938"/>
            <a:ext cx="3292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r-T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Yöneliş</a:t>
            </a:r>
          </a:p>
        </p:txBody>
      </p:sp>
      <p:pic>
        <p:nvPicPr>
          <p:cNvPr id="71684" name="Picture 4" descr="ö-ö-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55713"/>
            <a:ext cx="5545137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619250" y="4652963"/>
            <a:ext cx="5905500" cy="4318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9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Text Box 2"/>
          <p:cNvSpPr txBox="1">
            <a:spLocks noChangeArrowheads="1"/>
          </p:cNvSpPr>
          <p:nvPr/>
        </p:nvSpPr>
        <p:spPr bwMode="auto">
          <a:xfrm>
            <a:off x="749300" y="130175"/>
            <a:ext cx="77327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tr-TR" sz="4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Dinlediğinizi Gösterin</a:t>
            </a:r>
            <a:r>
              <a:rPr lang="tr-TR"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endParaRPr lang="tr-TR" sz="44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28725"/>
            <a:ext cx="6400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09600" y="5270500"/>
            <a:ext cx="80772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sz="2600" b="1">
                <a:latin typeface="Verdana" pitchFamily="34" charset="0"/>
                <a:cs typeface="Arial" charset="0"/>
              </a:rPr>
              <a:t>Karşınızdaki konuşurken sık sık başınızı hafifçe aşağı-yukarı hareket ettirerek onu dinlediğinizi ve anladığınızı hissettirin.</a:t>
            </a:r>
            <a:r>
              <a:rPr lang="tr-TR" sz="2600"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914400" y="5068888"/>
            <a:ext cx="7315200" cy="3048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6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52413" y="284163"/>
            <a:ext cx="8567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sz="4400" b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Dokunmaktan Kaçınmayın</a:t>
            </a:r>
            <a:r>
              <a:rPr lang="tr-TR" sz="4000" b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 </a:t>
            </a:r>
            <a:endParaRPr lang="tr-TR" sz="400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3731" name="Picture 3" descr="ö-ö-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68450"/>
            <a:ext cx="73437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755650" y="6165850"/>
            <a:ext cx="7632700" cy="358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7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Text Box 2"/>
          <p:cNvSpPr txBox="1">
            <a:spLocks noChangeArrowheads="1"/>
          </p:cNvSpPr>
          <p:nvPr/>
        </p:nvSpPr>
        <p:spPr bwMode="auto">
          <a:xfrm>
            <a:off x="501650" y="273050"/>
            <a:ext cx="826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r-TR" sz="3600" b="1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Nezaketli olmayı ihmal etmeyin</a:t>
            </a:r>
            <a:endParaRPr lang="tr-TR" sz="3200" b="1">
              <a:solidFill>
                <a:srgbClr val="DB053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4755" name="Picture 3" descr="ö-ö-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196975"/>
            <a:ext cx="364490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268538" y="6165850"/>
            <a:ext cx="4103687" cy="3587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2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609600" y="5846763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  <a:cs typeface="Arial" charset="0"/>
              </a:rPr>
              <a:t>SESİNİZİ NASIL KULLANDIĞINIZIN VE SES TONUNUZUN FARKINDA OLUN</a:t>
            </a:r>
            <a:endParaRPr lang="tr-TR" sz="2400">
              <a:latin typeface="Times New Roman" pitchFamily="18" charset="0"/>
              <a:cs typeface="Arial" charset="0"/>
            </a:endParaRPr>
          </a:p>
        </p:txBody>
      </p:sp>
      <p:sp>
        <p:nvSpPr>
          <p:cNvPr id="860163" name="Text Box 3"/>
          <p:cNvSpPr txBox="1">
            <a:spLocks noChangeArrowheads="1"/>
          </p:cNvSpPr>
          <p:nvPr/>
        </p:nvSpPr>
        <p:spPr bwMode="auto">
          <a:xfrm>
            <a:off x="323850" y="219075"/>
            <a:ext cx="8467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r-TR" sz="4400" b="1">
                <a:solidFill>
                  <a:srgbClr val="DB05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Ses tonunuzu iyi ayarlayın</a:t>
            </a:r>
            <a:endParaRPr lang="tr-TR" sz="40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125538"/>
            <a:ext cx="368776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1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676400" y="115888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sz="4000" b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Jestleri Unutmayın</a:t>
            </a:r>
            <a:r>
              <a:rPr lang="tr-TR" sz="3600" b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 </a:t>
            </a:r>
            <a:endParaRPr lang="tr-TR" sz="360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5257800"/>
            <a:ext cx="89646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sz="2800" b="1">
                <a:latin typeface="Verdana" pitchFamily="34" charset="0"/>
                <a:cs typeface="Arial" charset="0"/>
              </a:rPr>
              <a:t>Ellerinizi cebinizde tutmaktan ve kollarınızı kavuşturmaktan, ellerinizle ağzınızı örtmekten kaçının. 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908050"/>
            <a:ext cx="31400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457200" y="404813"/>
            <a:ext cx="8362950" cy="863600"/>
          </a:xfrm>
        </p:spPr>
        <p:txBody>
          <a:bodyPr/>
          <a:lstStyle/>
          <a:p>
            <a:pPr algn="ctr" eaLnBrk="1" hangingPunct="1"/>
            <a:r>
              <a:rPr lang="tr-TR" b="1" smtClean="0">
                <a:solidFill>
                  <a:srgbClr val="C00000"/>
                </a:solidFill>
              </a:rPr>
              <a:t>YÜZLER.. MASKELER…</a:t>
            </a:r>
          </a:p>
        </p:txBody>
      </p:sp>
      <p:pic>
        <p:nvPicPr>
          <p:cNvPr id="18435" name="Picture 5" descr="mimic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246188"/>
            <a:ext cx="6192838" cy="5068887"/>
          </a:xfrm>
          <a:noFill/>
        </p:spPr>
      </p:pic>
    </p:spTree>
    <p:extLst>
      <p:ext uri="{BB962C8B-B14F-4D97-AF65-F5344CB8AC3E}">
        <p14:creationId xmlns:p14="http://schemas.microsoft.com/office/powerpoint/2010/main" val="1627863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295400" y="5943600"/>
            <a:ext cx="6581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Verdana" pitchFamily="34" charset="0"/>
                <a:cs typeface="Arial" charset="0"/>
              </a:rPr>
              <a:t>GÖZ TEMASINI İHMAL ETMEYİN</a:t>
            </a:r>
            <a:endParaRPr lang="tr-TR" sz="2800" b="1">
              <a:latin typeface="Times New Roman" pitchFamily="18" charset="0"/>
              <a:cs typeface="Arial" charset="0"/>
            </a:endParaRPr>
          </a:p>
        </p:txBody>
      </p:sp>
      <p:pic>
        <p:nvPicPr>
          <p:cNvPr id="77827" name="Picture 3" descr="nene-çoc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219200"/>
            <a:ext cx="35099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85800" y="2286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tr-TR" sz="3600" b="1" i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Konuşurken Gözlere Bakın</a:t>
            </a:r>
            <a:r>
              <a:rPr lang="tr-TR" sz="3200" b="1" i="1">
                <a:solidFill>
                  <a:srgbClr val="000066"/>
                </a:solidFill>
                <a:latin typeface="Verdana" pitchFamily="34" charset="0"/>
                <a:cs typeface="Arial" charset="0"/>
              </a:rPr>
              <a:t> </a:t>
            </a:r>
            <a:endParaRPr lang="tr-TR" sz="320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395288" y="333375"/>
            <a:ext cx="84248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sz="40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İnsan ilişkilerinin temelinde karşılıklı </a:t>
            </a:r>
            <a:r>
              <a:rPr lang="tr-TR" sz="4000" b="1" u="sng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sevgi</a:t>
            </a:r>
            <a:r>
              <a:rPr lang="tr-TR" sz="40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 ve </a:t>
            </a:r>
            <a:r>
              <a:rPr lang="tr-TR" sz="4000" b="1" u="sng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saygının</a:t>
            </a:r>
            <a:r>
              <a:rPr lang="tr-TR" sz="40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 yattığını unutmayın</a:t>
            </a:r>
            <a:endParaRPr lang="tr-TR" sz="400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pic>
        <p:nvPicPr>
          <p:cNvPr id="78851" name="Picture 3" descr="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33639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5 Metin kutusu"/>
          <p:cNvSpPr txBox="1">
            <a:spLocks noChangeArrowheads="1"/>
          </p:cNvSpPr>
          <p:nvPr/>
        </p:nvSpPr>
        <p:spPr bwMode="auto">
          <a:xfrm>
            <a:off x="1187450" y="4652963"/>
            <a:ext cx="73453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4000" b="1">
                <a:solidFill>
                  <a:srgbClr val="0000FF"/>
                </a:solidFill>
                <a:latin typeface="Tahoma" pitchFamily="34" charset="0"/>
                <a:cs typeface="Arial" charset="0"/>
              </a:rPr>
              <a:t>TEŞEKKÜRLER</a:t>
            </a:r>
          </a:p>
          <a:p>
            <a:pPr algn="ctr" eaLnBrk="1" hangingPunct="1"/>
            <a:r>
              <a:rPr lang="tr-TR" sz="4000" b="1">
                <a:solidFill>
                  <a:srgbClr val="0000FF"/>
                </a:solidFill>
                <a:latin typeface="Tahoma" pitchFamily="34" charset="0"/>
                <a:cs typeface="Arial" charset="0"/>
                <a:sym typeface="Wingdings" pitchFamily="2" charset="2"/>
              </a:rPr>
              <a:t></a:t>
            </a:r>
            <a:endParaRPr lang="tr-TR" sz="4000" b="1">
              <a:solidFill>
                <a:srgbClr val="0000FF"/>
              </a:solidFill>
              <a:latin typeface="Tahoma" pitchFamily="34" charset="0"/>
              <a:cs typeface="Arial" charset="0"/>
            </a:endParaRPr>
          </a:p>
          <a:p>
            <a:pPr algn="ctr" eaLnBrk="1" hangingPunct="1"/>
            <a:r>
              <a:rPr lang="tr-TR" sz="2400" b="1">
                <a:latin typeface="Tahoma" pitchFamily="34" charset="0"/>
                <a:cs typeface="Arial" charset="0"/>
              </a:rPr>
              <a:t>Yaşar ATEŞSOY</a:t>
            </a:r>
          </a:p>
        </p:txBody>
      </p:sp>
      <p:pic>
        <p:nvPicPr>
          <p:cNvPr id="79875" name="Picture 7" descr="isyerinde-emp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54038"/>
            <a:ext cx="5111750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8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tr-TR" sz="2200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j-lt"/>
              </a:rPr>
              <a:t>İNSANIN HALLERİ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4044" y="1340768"/>
            <a:ext cx="7793037" cy="695325"/>
          </a:xfrm>
        </p:spPr>
        <p:txBody>
          <a:bodyPr/>
          <a:lstStyle/>
          <a:p>
            <a:pPr eaLnBrk="1" hangingPunct="1"/>
            <a:r>
              <a:rPr lang="tr-TR" altLang="tr-TR" sz="3600" b="1" dirty="0" smtClean="0">
                <a:solidFill>
                  <a:srgbClr val="800000"/>
                </a:solidFill>
              </a:rPr>
              <a:t>DÜŞÜNCE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00113" y="1557338"/>
            <a:ext cx="3808412" cy="172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latin typeface="+mn-lt"/>
              </a:rPr>
              <a:t>Aşırı İlgili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latin typeface="+mn-lt"/>
              </a:rPr>
              <a:t>Etkilemeye çalışan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latin typeface="+mn-lt"/>
              </a:rPr>
              <a:t>Hakim olmak isteyen.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4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4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4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400" b="1" dirty="0">
              <a:latin typeface="+mn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00563" y="2708275"/>
            <a:ext cx="3962400" cy="4006850"/>
          </a:xfrm>
          <a:prstGeom prst="rect">
            <a:avLst/>
          </a:prstGeom>
        </p:spPr>
        <p:txBody>
          <a:bodyPr/>
          <a:lstStyle/>
          <a:p>
            <a:pPr marL="1645920" lvl="3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800" b="1" dirty="0">
                <a:latin typeface="+mn-lt"/>
              </a:rPr>
              <a:t> Sıkılmış!..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400" b="1" dirty="0">
              <a:solidFill>
                <a:schemeClr val="hlink"/>
              </a:solidFill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400" b="1" dirty="0">
              <a:solidFill>
                <a:schemeClr val="hlink"/>
              </a:solidFill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4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4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400" b="1" dirty="0">
              <a:latin typeface="+mn-lt"/>
            </a:endParaRPr>
          </a:p>
          <a:p>
            <a:pPr marL="1188720" lvl="2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800" b="1" dirty="0">
                <a:latin typeface="+mn-lt"/>
              </a:rPr>
              <a:t>İlgisi Dağılıyor.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35325"/>
            <a:ext cx="2808287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58750"/>
            <a:ext cx="25320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09913"/>
            <a:ext cx="24003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5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064500" cy="695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1" smtClean="0">
                <a:solidFill>
                  <a:srgbClr val="C00000"/>
                </a:solidFill>
              </a:rPr>
              <a:t>DÜŞÜNME-TAKİP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800000"/>
                </a:solidFill>
                <a:latin typeface="+mn-lt"/>
              </a:rPr>
              <a:t>İLGİSİZ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9933FF"/>
                </a:solidFill>
                <a:latin typeface="+mn-lt"/>
              </a:rPr>
              <a:t>KOPMUŞ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008000"/>
                </a:solidFill>
                <a:latin typeface="+mn-lt"/>
              </a:rPr>
              <a:t>KONU DIŞI KALMIŞ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latin typeface="+mn-lt"/>
              </a:rPr>
              <a:t>BAŞKA YERDE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tr-TR" altLang="tr-TR" sz="2600" b="1" dirty="0">
              <a:latin typeface="+mn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008000"/>
                </a:solidFill>
                <a:latin typeface="+mn-lt"/>
              </a:rPr>
              <a:t>DÜŞÜNCELİ</a:t>
            </a:r>
            <a:endParaRPr lang="tr-TR" altLang="tr-TR" sz="2600" b="1" dirty="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9933FF"/>
                </a:solidFill>
                <a:latin typeface="+mn-lt"/>
              </a:rPr>
              <a:t>ŞAŞIRMIŞ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solidFill>
                  <a:srgbClr val="800000"/>
                </a:solidFill>
                <a:latin typeface="+mn-lt"/>
              </a:rPr>
              <a:t>TAKİPÇİ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tr-TR" altLang="tr-TR" sz="2600" b="1" dirty="0">
                <a:latin typeface="+mn-lt"/>
              </a:rPr>
              <a:t>MUZİPLİK YAPMAYA HAZIRLANAN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429125"/>
            <a:ext cx="1781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0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tr-TR" b="1" dirty="0">
                <a:solidFill>
                  <a:schemeClr val="hlink"/>
                </a:solidFill>
              </a:rPr>
              <a:t> </a:t>
            </a:r>
            <a:r>
              <a:rPr lang="tr-TR" sz="4400" b="1" dirty="0">
                <a:solidFill>
                  <a:srgbClr val="800000"/>
                </a:solidFill>
                <a:latin typeface="+mj-lt"/>
              </a:rPr>
              <a:t>El, kol, baş hareketleri</a:t>
            </a:r>
            <a:r>
              <a:rPr lang="tr-TR" sz="4400" b="1" dirty="0" smtClean="0">
                <a:solidFill>
                  <a:schemeClr val="hlink"/>
                </a:solidFill>
                <a:latin typeface="+mj-lt"/>
              </a:rPr>
              <a:t>                                  </a:t>
            </a:r>
            <a:r>
              <a:rPr lang="tr-TR" sz="4400" b="1" dirty="0" smtClean="0">
                <a:solidFill>
                  <a:schemeClr val="tx2"/>
                </a:solidFill>
                <a:latin typeface="+mj-lt"/>
              </a:rPr>
              <a:t>«B</a:t>
            </a:r>
            <a:r>
              <a:rPr lang="tr-TR" sz="2400" b="1" dirty="0" smtClean="0">
                <a:solidFill>
                  <a:schemeClr val="tx2"/>
                </a:solidFill>
                <a:latin typeface="+mj-lt"/>
              </a:rPr>
              <a:t>ana el kol hareketi yapma!»/ «Elin-ayağın rahat dursun evlâdım!»</a:t>
            </a:r>
            <a:endParaRPr lang="tr-TR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539750" y="4076700"/>
            <a:ext cx="8064500" cy="2592388"/>
          </a:xfrm>
          <a:prstGeom prst="rect">
            <a:avLst/>
          </a:prstGeom>
          <a:noFill/>
          <a:ln/>
        </p:spPr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700" b="1" dirty="0">
                <a:latin typeface="+mn-lt"/>
              </a:rPr>
              <a:t>Konuşma esnasında çok sayıda el, kol ve baş hareketleri yaparız.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700" b="1" dirty="0">
                <a:latin typeface="+mn-lt"/>
              </a:rPr>
              <a:t>Ellerimizi kontrollü hareket ettirmeli; karşıdakine dinleme fırsatı tanımalıyız.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700" b="1" dirty="0">
                <a:latin typeface="+mn-lt"/>
              </a:rPr>
              <a:t>Ellerini kollarını fazlaca savuran kişiler pek dikkate alınmazlar.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700" b="1" dirty="0">
                <a:latin typeface="+mn-lt"/>
              </a:rPr>
              <a:t>Fazla el kol hareketi yapmak insanın güvenini kırabilir ve dikkatini dağıtabilir.</a:t>
            </a:r>
          </a:p>
        </p:txBody>
      </p:sp>
      <p:pic>
        <p:nvPicPr>
          <p:cNvPr id="21508" name="Picture 7" descr="beden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87513"/>
            <a:ext cx="40592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beden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616075"/>
            <a:ext cx="37893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775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1020</Words>
  <Application>Microsoft Office PowerPoint</Application>
  <PresentationFormat>Ekran Gösterisi (4:3)</PresentationFormat>
  <Paragraphs>299</Paragraphs>
  <Slides>62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4" baseType="lpstr">
      <vt:lpstr>Ofis Teması</vt:lpstr>
      <vt:lpstr>Bit Eşlem Resmi</vt:lpstr>
      <vt:lpstr>SAĞLIK DENETÇİLERİ EĞİTİM PROGRAMI     BEDEN DİLİ KULLANIMI  VE EMPATİ</vt:lpstr>
      <vt:lpstr>PowerPoint Sunusu</vt:lpstr>
      <vt:lpstr>PowerPoint Sunusu</vt:lpstr>
      <vt:lpstr>Beden Dilinin Unsurları</vt:lpstr>
      <vt:lpstr>PowerPoint Sunusu</vt:lpstr>
      <vt:lpstr>YÜZLER.. MASKELER…</vt:lpstr>
      <vt:lpstr>DÜŞÜNCE</vt:lpstr>
      <vt:lpstr>DÜŞÜNME-TAKİP</vt:lpstr>
      <vt:lpstr>PowerPoint Sunusu</vt:lpstr>
      <vt:lpstr>TOKALAŞMAK</vt:lpstr>
      <vt:lpstr>ELLER</vt:lpstr>
      <vt:lpstr>ELLER</vt:lpstr>
      <vt:lpstr>ELLER</vt:lpstr>
      <vt:lpstr>ELLER</vt:lpstr>
      <vt:lpstr>KOL VE PARMAKLAR</vt:lpstr>
      <vt:lpstr> BAŞ HAREKETLERİ</vt:lpstr>
      <vt:lpstr>BAŞ HAREKETLERİ</vt:lpstr>
      <vt:lpstr>BAŞ HAREKETLERİ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KİŞİSEL ALAN SINIRLARI</vt:lpstr>
      <vt:lpstr>Etkili Beden Hareketleri İçin Dikkat edilmesi Gereken Davranışlar</vt:lpstr>
      <vt:lpstr>Etkili Beden Hareketleri İçin Dikkat edilmesi Gereken Davranışlar</vt:lpstr>
      <vt:lpstr>SONUÇ</vt:lpstr>
      <vt:lpstr>HER YERDE HUZUR İÇİN EMPATİ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Yaşar</dc:creator>
  <cp:lastModifiedBy>Yaşar</cp:lastModifiedBy>
  <cp:revision>5</cp:revision>
  <dcterms:created xsi:type="dcterms:W3CDTF">2013-03-31T22:40:37Z</dcterms:created>
  <dcterms:modified xsi:type="dcterms:W3CDTF">2013-05-06T20:04:14Z</dcterms:modified>
</cp:coreProperties>
</file>