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36"/>
  </p:notesMasterIdLst>
  <p:sldIdLst>
    <p:sldId id="256" r:id="rId2"/>
    <p:sldId id="257" r:id="rId3"/>
    <p:sldId id="258" r:id="rId4"/>
    <p:sldId id="259" r:id="rId5"/>
    <p:sldId id="260" r:id="rId6"/>
    <p:sldId id="284" r:id="rId7"/>
    <p:sldId id="261" r:id="rId8"/>
    <p:sldId id="262" r:id="rId9"/>
    <p:sldId id="263" r:id="rId10"/>
    <p:sldId id="283" r:id="rId11"/>
    <p:sldId id="264" r:id="rId12"/>
    <p:sldId id="265" r:id="rId13"/>
    <p:sldId id="266" r:id="rId14"/>
    <p:sldId id="290" r:id="rId15"/>
    <p:sldId id="267" r:id="rId16"/>
    <p:sldId id="268" r:id="rId17"/>
    <p:sldId id="269" r:id="rId18"/>
    <p:sldId id="270" r:id="rId19"/>
    <p:sldId id="287" r:id="rId20"/>
    <p:sldId id="271" r:id="rId21"/>
    <p:sldId id="272" r:id="rId22"/>
    <p:sldId id="289" r:id="rId23"/>
    <p:sldId id="273" r:id="rId24"/>
    <p:sldId id="274" r:id="rId25"/>
    <p:sldId id="275" r:id="rId26"/>
    <p:sldId id="285" r:id="rId27"/>
    <p:sldId id="277" r:id="rId28"/>
    <p:sldId id="278" r:id="rId29"/>
    <p:sldId id="279" r:id="rId30"/>
    <p:sldId id="280" r:id="rId31"/>
    <p:sldId id="288" r:id="rId32"/>
    <p:sldId id="281" r:id="rId33"/>
    <p:sldId id="282" r:id="rId34"/>
    <p:sldId id="291" r:id="rId3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78" autoAdjust="0"/>
    <p:restoredTop sz="94660"/>
  </p:normalViewPr>
  <p:slideViewPr>
    <p:cSldViewPr>
      <p:cViewPr>
        <p:scale>
          <a:sx n="75" d="100"/>
          <a:sy n="75" d="100"/>
        </p:scale>
        <p:origin x="-1398"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1945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5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945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1945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BEF994D-858C-497A-A292-49EE311E2541}"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grpSp>
        <p:nvGrpSpPr>
          <p:cNvPr id="23" name="Group 2"/>
          <p:cNvGrpSpPr>
            <a:grpSpLocks/>
          </p:cNvGrpSpPr>
          <p:nvPr/>
        </p:nvGrpSpPr>
        <p:grpSpPr bwMode="auto">
          <a:xfrm>
            <a:off x="0" y="0"/>
            <a:ext cx="9144000" cy="6934200"/>
            <a:chOff x="0" y="0"/>
            <a:chExt cx="5760" cy="4368"/>
          </a:xfrm>
        </p:grpSpPr>
        <p:sp>
          <p:nvSpPr>
            <p:cNvPr id="24"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5"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26"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27"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28"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29"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0"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1"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32"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33"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34"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35"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6"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7"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8"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39"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40"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1"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210965"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tr-TR" noProof="0" smtClean="0"/>
              <a:t>Asıl başlık stili için tıklatın</a:t>
            </a:r>
          </a:p>
        </p:txBody>
      </p:sp>
      <p:sp>
        <p:nvSpPr>
          <p:cNvPr id="21096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42" name="Rectangle 23"/>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tr-TR"/>
          </a:p>
        </p:txBody>
      </p:sp>
      <p:sp>
        <p:nvSpPr>
          <p:cNvPr id="43" name="Rectangle 24"/>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tr-TR"/>
          </a:p>
        </p:txBody>
      </p:sp>
      <p:sp>
        <p:nvSpPr>
          <p:cNvPr id="44" name="Rectangle 25"/>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A0AF274D-7D3A-486E-9783-27A32D1D29FD}" type="slidenum">
              <a:rPr lang="tr-TR"/>
              <a:pPr>
                <a:defRPr/>
              </a:pPr>
              <a:t>‹#›</a:t>
            </a:fld>
            <a:endParaRPr lang="tr-T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114E2566-18EB-44A3-A1E8-2469B2D08292}" type="slidenum">
              <a:rPr lang="tr-TR"/>
              <a:pPr>
                <a:defRPr/>
              </a:pPr>
              <a:t>‹#›</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4CA0C784-993D-4202-8FA1-428ABB8CCDAA}" type="slidenum">
              <a:rPr lang="tr-TR"/>
              <a:pPr>
                <a:defRPr/>
              </a:pPr>
              <a:t>‹#›</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4CB0D901-CED5-44A6-BF95-481846F98F41}" type="slidenum">
              <a:rPr lang="tr-TR"/>
              <a:pPr>
                <a:defRPr/>
              </a:pPr>
              <a:t>‹#›</a:t>
            </a:fld>
            <a:endParaRPr lang="tr-T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378CE480-F3E5-436D-9557-EBEA178E6A05}" type="slidenum">
              <a:rPr lang="tr-TR"/>
              <a:pPr>
                <a:defRPr/>
              </a:pPr>
              <a:t>‹#›</a:t>
            </a:fld>
            <a:endParaRPr lang="tr-T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15CE1BFA-77D6-4C26-9885-A2668108AC20}" type="slidenum">
              <a:rPr lang="tr-TR"/>
              <a:pPr>
                <a:defRPr/>
              </a:pPr>
              <a:t>‹#›</a:t>
            </a:fld>
            <a:endParaRPr lang="tr-T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ln/>
        </p:spPr>
        <p:txBody>
          <a:bodyPr/>
          <a:lstStyle>
            <a:lvl1pPr>
              <a:defRPr/>
            </a:lvl1pPr>
          </a:lstStyle>
          <a:p>
            <a:pPr>
              <a:defRPr/>
            </a:pPr>
            <a:endParaRPr lang="tr-TR"/>
          </a:p>
        </p:txBody>
      </p:sp>
      <p:sp>
        <p:nvSpPr>
          <p:cNvPr id="8" name="Rectangle 24"/>
          <p:cNvSpPr>
            <a:spLocks noGrp="1" noChangeArrowheads="1"/>
          </p:cNvSpPr>
          <p:nvPr>
            <p:ph type="ftr" sz="quarter" idx="11"/>
          </p:nvPr>
        </p:nvSpPr>
        <p:spPr>
          <a:ln/>
        </p:spPr>
        <p:txBody>
          <a:bodyPr/>
          <a:lstStyle>
            <a:lvl1pPr>
              <a:defRPr/>
            </a:lvl1pPr>
          </a:lstStyle>
          <a:p>
            <a:pPr>
              <a:defRPr/>
            </a:pPr>
            <a:endParaRPr lang="tr-TR"/>
          </a:p>
        </p:txBody>
      </p:sp>
      <p:sp>
        <p:nvSpPr>
          <p:cNvPr id="9" name="Rectangle 25"/>
          <p:cNvSpPr>
            <a:spLocks noGrp="1" noChangeArrowheads="1"/>
          </p:cNvSpPr>
          <p:nvPr>
            <p:ph type="sldNum" sz="quarter" idx="12"/>
          </p:nvPr>
        </p:nvSpPr>
        <p:spPr>
          <a:ln/>
        </p:spPr>
        <p:txBody>
          <a:bodyPr/>
          <a:lstStyle>
            <a:lvl1pPr>
              <a:defRPr/>
            </a:lvl1pPr>
          </a:lstStyle>
          <a:p>
            <a:pPr>
              <a:defRPr/>
            </a:pPr>
            <a:fld id="{F7E8CEFC-ED92-4D11-98AC-0952476620B9}" type="slidenum">
              <a:rPr lang="tr-TR"/>
              <a:pPr>
                <a:defRPr/>
              </a:pPr>
              <a:t>‹#›</a:t>
            </a:fld>
            <a:endParaRPr lang="tr-T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ln/>
        </p:spPr>
        <p:txBody>
          <a:bodyPr/>
          <a:lstStyle>
            <a:lvl1pPr>
              <a:defRPr/>
            </a:lvl1pPr>
          </a:lstStyle>
          <a:p>
            <a:pPr>
              <a:defRPr/>
            </a:pPr>
            <a:endParaRPr lang="tr-TR"/>
          </a:p>
        </p:txBody>
      </p:sp>
      <p:sp>
        <p:nvSpPr>
          <p:cNvPr id="4" name="Rectangle 24"/>
          <p:cNvSpPr>
            <a:spLocks noGrp="1" noChangeArrowheads="1"/>
          </p:cNvSpPr>
          <p:nvPr>
            <p:ph type="ftr" sz="quarter" idx="11"/>
          </p:nvPr>
        </p:nvSpPr>
        <p:spPr>
          <a:ln/>
        </p:spPr>
        <p:txBody>
          <a:bodyPr/>
          <a:lstStyle>
            <a:lvl1pPr>
              <a:defRPr/>
            </a:lvl1pPr>
          </a:lstStyle>
          <a:p>
            <a:pPr>
              <a:defRPr/>
            </a:pPr>
            <a:endParaRPr lang="tr-TR"/>
          </a:p>
        </p:txBody>
      </p:sp>
      <p:sp>
        <p:nvSpPr>
          <p:cNvPr id="5" name="Rectangle 25"/>
          <p:cNvSpPr>
            <a:spLocks noGrp="1" noChangeArrowheads="1"/>
          </p:cNvSpPr>
          <p:nvPr>
            <p:ph type="sldNum" sz="quarter" idx="12"/>
          </p:nvPr>
        </p:nvSpPr>
        <p:spPr>
          <a:ln/>
        </p:spPr>
        <p:txBody>
          <a:bodyPr/>
          <a:lstStyle>
            <a:lvl1pPr>
              <a:defRPr/>
            </a:lvl1pPr>
          </a:lstStyle>
          <a:p>
            <a:pPr>
              <a:defRPr/>
            </a:pPr>
            <a:fld id="{3C9AFD3E-E4AD-4F06-B086-F79AB3E14585}" type="slidenum">
              <a:rPr lang="tr-TR"/>
              <a:pPr>
                <a:defRPr/>
              </a:pPr>
              <a:t>‹#›</a:t>
            </a:fld>
            <a:endParaRPr lang="tr-T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tr-TR"/>
          </a:p>
        </p:txBody>
      </p:sp>
      <p:sp>
        <p:nvSpPr>
          <p:cNvPr id="3" name="Rectangle 24"/>
          <p:cNvSpPr>
            <a:spLocks noGrp="1" noChangeArrowheads="1"/>
          </p:cNvSpPr>
          <p:nvPr>
            <p:ph type="ftr" sz="quarter" idx="11"/>
          </p:nvPr>
        </p:nvSpPr>
        <p:spPr>
          <a:ln/>
        </p:spPr>
        <p:txBody>
          <a:bodyPr/>
          <a:lstStyle>
            <a:lvl1pPr>
              <a:defRPr/>
            </a:lvl1pPr>
          </a:lstStyle>
          <a:p>
            <a:pPr>
              <a:defRPr/>
            </a:pPr>
            <a:endParaRPr lang="tr-TR"/>
          </a:p>
        </p:txBody>
      </p:sp>
      <p:sp>
        <p:nvSpPr>
          <p:cNvPr id="4" name="Rectangle 25"/>
          <p:cNvSpPr>
            <a:spLocks noGrp="1" noChangeArrowheads="1"/>
          </p:cNvSpPr>
          <p:nvPr>
            <p:ph type="sldNum" sz="quarter" idx="12"/>
          </p:nvPr>
        </p:nvSpPr>
        <p:spPr>
          <a:ln/>
        </p:spPr>
        <p:txBody>
          <a:bodyPr/>
          <a:lstStyle>
            <a:lvl1pPr>
              <a:defRPr/>
            </a:lvl1pPr>
          </a:lstStyle>
          <a:p>
            <a:pPr>
              <a:defRPr/>
            </a:pPr>
            <a:fld id="{DD52767E-8DBC-4847-A81F-DF7E2A00DFA0}" type="slidenum">
              <a:rPr lang="tr-TR"/>
              <a:pPr>
                <a:defRPr/>
              </a:pPr>
              <a:t>‹#›</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4932263E-3F11-4957-9082-910DD56E1136}" type="slidenum">
              <a:rPr lang="tr-TR"/>
              <a:pPr>
                <a:defRPr/>
              </a:pPr>
              <a:t>‹#›</a:t>
            </a:fld>
            <a:endParaRPr lang="tr-T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32AA9F0D-7C93-4A11-B902-9F85700C7C28}" type="slidenum">
              <a:rPr lang="tr-TR"/>
              <a:pPr>
                <a:defRPr/>
              </a:pPr>
              <a:t>‹#›</a:t>
            </a:fld>
            <a:endParaRPr lang="tr-T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50000">
              <a:srgbClr val="968228"/>
            </a:gs>
            <a:gs pos="0">
              <a:srgbClr val="92D050"/>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09923"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033"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5"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7"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8"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9"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40"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1041"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1042"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209934"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09935"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09936"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209939"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049"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209941"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994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09943"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tr-TR"/>
          </a:p>
        </p:txBody>
      </p:sp>
      <p:sp>
        <p:nvSpPr>
          <p:cNvPr id="209944"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tr-TR"/>
          </a:p>
        </p:txBody>
      </p:sp>
      <p:sp>
        <p:nvSpPr>
          <p:cNvPr id="209945"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54C3A2D9-CC9B-41C4-8008-D203BE9A8F07}"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838"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9941"/>
                                        </p:tgtEl>
                                        <p:attrNameLst>
                                          <p:attrName>style.visibility</p:attrName>
                                        </p:attrNameLst>
                                      </p:cBhvr>
                                      <p:to>
                                        <p:strVal val="visible"/>
                                      </p:to>
                                    </p:set>
                                    <p:animEffect transition="in" filter="fade">
                                      <p:cBhvr>
                                        <p:cTn id="7" dur="2000"/>
                                        <p:tgtEl>
                                          <p:spTgt spid="209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42">
                                            <p:txEl>
                                              <p:pRg st="0" end="0"/>
                                            </p:txEl>
                                          </p:spTgt>
                                        </p:tgtEl>
                                        <p:attrNameLst>
                                          <p:attrName>style.visibility</p:attrName>
                                        </p:attrNameLst>
                                      </p:cBhvr>
                                      <p:to>
                                        <p:strVal val="visible"/>
                                      </p:to>
                                    </p:set>
                                    <p:animEffect transition="in" filter="wipe(left)">
                                      <p:cBhvr>
                                        <p:cTn id="12" dur="500"/>
                                        <p:tgtEl>
                                          <p:spTgt spid="209942">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9942">
                                            <p:txEl>
                                              <p:pRg st="1" end="1"/>
                                            </p:txEl>
                                          </p:spTgt>
                                        </p:tgtEl>
                                        <p:attrNameLst>
                                          <p:attrName>style.visibility</p:attrName>
                                        </p:attrNameLst>
                                      </p:cBhvr>
                                      <p:to>
                                        <p:strVal val="visible"/>
                                      </p:to>
                                    </p:set>
                                    <p:animEffect transition="in" filter="wipe(left)">
                                      <p:cBhvr>
                                        <p:cTn id="15" dur="500"/>
                                        <p:tgtEl>
                                          <p:spTgt spid="209942">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09942">
                                            <p:txEl>
                                              <p:pRg st="2" end="2"/>
                                            </p:txEl>
                                          </p:spTgt>
                                        </p:tgtEl>
                                        <p:attrNameLst>
                                          <p:attrName>style.visibility</p:attrName>
                                        </p:attrNameLst>
                                      </p:cBhvr>
                                      <p:to>
                                        <p:strVal val="visible"/>
                                      </p:to>
                                    </p:set>
                                    <p:animEffect transition="in" filter="wipe(left)">
                                      <p:cBhvr>
                                        <p:cTn id="18" dur="500"/>
                                        <p:tgtEl>
                                          <p:spTgt spid="209942">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9942">
                                            <p:txEl>
                                              <p:pRg st="3" end="3"/>
                                            </p:txEl>
                                          </p:spTgt>
                                        </p:tgtEl>
                                        <p:attrNameLst>
                                          <p:attrName>style.visibility</p:attrName>
                                        </p:attrNameLst>
                                      </p:cBhvr>
                                      <p:to>
                                        <p:strVal val="visible"/>
                                      </p:to>
                                    </p:set>
                                    <p:animEffect transition="in" filter="wipe(left)">
                                      <p:cBhvr>
                                        <p:cTn id="21" dur="500"/>
                                        <p:tgtEl>
                                          <p:spTgt spid="209942">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09942">
                                            <p:txEl>
                                              <p:pRg st="4" end="4"/>
                                            </p:txEl>
                                          </p:spTgt>
                                        </p:tgtEl>
                                        <p:attrNameLst>
                                          <p:attrName>style.visibility</p:attrName>
                                        </p:attrNameLst>
                                      </p:cBhvr>
                                      <p:to>
                                        <p:strVal val="visible"/>
                                      </p:to>
                                    </p:set>
                                    <p:animEffect transition="in" filter="wipe(left)">
                                      <p:cBhvr>
                                        <p:cTn id="24" dur="500"/>
                                        <p:tgtEl>
                                          <p:spTgt spid="2099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41" grpId="0"/>
      <p:bldP spid="209942" grpId="0" build="p">
        <p:tmplLst>
          <p:tmpl lvl="1">
            <p:tnLst>
              <p:par>
                <p:cTn presetID="22" presetClass="entr" presetSubtype="8" fill="hold" nodeType="clickEffect">
                  <p:stCondLst>
                    <p:cond delay="0"/>
                  </p:stCondLst>
                  <p:childTnLst>
                    <p:set>
                      <p:cBhvr>
                        <p:cTn dur="1" fill="hold">
                          <p:stCondLst>
                            <p:cond delay="0"/>
                          </p:stCondLst>
                        </p:cTn>
                        <p:tgtEl>
                          <p:spTgt spid="209942"/>
                        </p:tgtEl>
                        <p:attrNameLst>
                          <p:attrName>style.visibility</p:attrName>
                        </p:attrNameLst>
                      </p:cBhvr>
                      <p:to>
                        <p:strVal val="visible"/>
                      </p:to>
                    </p:set>
                    <p:animEffect transition="in" filter="wipe(left)">
                      <p:cBhvr>
                        <p:cTn dur="500"/>
                        <p:tgtEl>
                          <p:spTgt spid="20994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09942"/>
                        </p:tgtEl>
                        <p:attrNameLst>
                          <p:attrName>style.visibility</p:attrName>
                        </p:attrNameLst>
                      </p:cBhvr>
                      <p:to>
                        <p:strVal val="visible"/>
                      </p:to>
                    </p:set>
                    <p:animEffect transition="in" filter="wipe(left)">
                      <p:cBhvr>
                        <p:cTn dur="500"/>
                        <p:tgtEl>
                          <p:spTgt spid="20994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09942"/>
                        </p:tgtEl>
                        <p:attrNameLst>
                          <p:attrName>style.visibility</p:attrName>
                        </p:attrNameLst>
                      </p:cBhvr>
                      <p:to>
                        <p:strVal val="visible"/>
                      </p:to>
                    </p:set>
                    <p:animEffect transition="in" filter="wipe(left)">
                      <p:cBhvr>
                        <p:cTn dur="500"/>
                        <p:tgtEl>
                          <p:spTgt spid="20994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09942"/>
                        </p:tgtEl>
                        <p:attrNameLst>
                          <p:attrName>style.visibility</p:attrName>
                        </p:attrNameLst>
                      </p:cBhvr>
                      <p:to>
                        <p:strVal val="visible"/>
                      </p:to>
                    </p:set>
                    <p:animEffect transition="in" filter="wipe(left)">
                      <p:cBhvr>
                        <p:cTn dur="500"/>
                        <p:tgtEl>
                          <p:spTgt spid="20994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09942"/>
                        </p:tgtEl>
                        <p:attrNameLst>
                          <p:attrName>style.visibility</p:attrName>
                        </p:attrNameLst>
                      </p:cBhvr>
                      <p:to>
                        <p:strVal val="visible"/>
                      </p:to>
                    </p:set>
                    <p:animEffect transition="in" filter="wipe(left)">
                      <p:cBhvr>
                        <p:cTn dur="500"/>
                        <p:tgtEl>
                          <p:spTgt spid="209942"/>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tr-TR" dirty="0" smtClean="0"/>
              <a:t>AHLAK EĞİTİMİ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aile_11"/>
          <p:cNvPicPr>
            <a:picLocks noChangeAspect="1" noChangeArrowheads="1"/>
          </p:cNvPicPr>
          <p:nvPr/>
        </p:nvPicPr>
        <p:blipFill>
          <a:blip r:embed="rId2"/>
          <a:srcRect/>
          <a:stretch>
            <a:fillRect/>
          </a:stretch>
        </p:blipFill>
        <p:spPr bwMode="auto">
          <a:xfrm>
            <a:off x="1042988" y="765175"/>
            <a:ext cx="6985000" cy="5256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260350"/>
            <a:ext cx="8229600" cy="5870575"/>
          </a:xfrm>
        </p:spPr>
        <p:txBody>
          <a:bodyPr/>
          <a:lstStyle/>
          <a:p>
            <a:pPr eaLnBrk="1" hangingPunct="1">
              <a:defRPr/>
            </a:pPr>
            <a:r>
              <a:rPr lang="tr-TR" sz="2800" smtClean="0"/>
              <a:t>Çocuk kendisini yönetmeyi,yanlışlardan kaçmayı nasıl başarmaktadır?</a:t>
            </a:r>
          </a:p>
          <a:p>
            <a:pPr eaLnBrk="1" hangingPunct="1">
              <a:defRPr/>
            </a:pPr>
            <a:r>
              <a:rPr lang="tr-TR" sz="2800" smtClean="0"/>
              <a:t>Ana ve baba korkusuyla mı ?</a:t>
            </a:r>
          </a:p>
          <a:p>
            <a:pPr eaLnBrk="1" hangingPunct="1">
              <a:defRPr/>
            </a:pPr>
            <a:r>
              <a:rPr lang="tr-TR" sz="2800" smtClean="0"/>
              <a:t>Cezadan kaçtığı için mi?</a:t>
            </a:r>
          </a:p>
          <a:p>
            <a:pPr eaLnBrk="1" hangingPunct="1">
              <a:defRPr/>
            </a:pPr>
            <a:r>
              <a:rPr lang="tr-TR" sz="2800" smtClean="0">
                <a:solidFill>
                  <a:schemeClr val="tx2"/>
                </a:solidFill>
              </a:rPr>
              <a:t>HERŞEYDEN ÖNCE ANA BABASININ SEVGİYLE BAĞLI OLDUĞU,ONLARIN SEVGİSİNİ SÜRDÜRMEK İSTEDİĞİ İÇİN!</a:t>
            </a:r>
          </a:p>
          <a:p>
            <a:pPr eaLnBrk="1" hangingPunct="1">
              <a:buFont typeface="Wingdings" pitchFamily="2" charset="2"/>
              <a:buNone/>
              <a:defRPr/>
            </a:pPr>
            <a:r>
              <a:rPr lang="tr-TR" sz="2800" smtClean="0"/>
              <a:t>Sevdiği anne babasına benzemek çocuk için en güçlü eğilimdir.Çocuk anne babasıyla özdeşim yapar;onlara kendini uydurarak daha çok sevilmek çabasına girer.Çocuğun annesi ve babasına benzeme eğilimi onu daha uysal ve söz dinler duruma getirir.</a:t>
            </a:r>
          </a:p>
          <a:p>
            <a:pPr eaLnBrk="1" hangingPunct="1">
              <a:buFont typeface="Wingdings" pitchFamily="2" charset="2"/>
              <a:buNone/>
              <a:defRPr/>
            </a:pPr>
            <a:endParaRPr lang="tr-TR" sz="28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188913"/>
            <a:ext cx="8229600" cy="5942012"/>
          </a:xfrm>
        </p:spPr>
        <p:txBody>
          <a:bodyPr/>
          <a:lstStyle/>
          <a:p>
            <a:pPr eaLnBrk="1" hangingPunct="1">
              <a:lnSpc>
                <a:spcPct val="90000"/>
              </a:lnSpc>
              <a:defRPr/>
            </a:pPr>
            <a:r>
              <a:rPr lang="tr-TR" smtClean="0"/>
              <a:t>Çocuk başlangıçta bütün kuralları,yasakları benimser.Bu kurallar katı ve tartışılmaz bir nitelik taşımaktadır.Kuralların dışına çıksalarda bu inançları pek değişmez.</a:t>
            </a:r>
          </a:p>
          <a:p>
            <a:pPr eaLnBrk="1" hangingPunct="1">
              <a:lnSpc>
                <a:spcPct val="90000"/>
              </a:lnSpc>
              <a:defRPr/>
            </a:pPr>
            <a:r>
              <a:rPr lang="tr-TR" smtClean="0"/>
              <a:t>Ruh bilimci PİAGET yedi yaş öncesindeki bu ahlak anlayışına “Buyruk Ahlakı” adını veriyor.</a:t>
            </a:r>
          </a:p>
          <a:p>
            <a:pPr eaLnBrk="1" hangingPunct="1">
              <a:lnSpc>
                <a:spcPct val="90000"/>
              </a:lnSpc>
              <a:defRPr/>
            </a:pPr>
            <a:r>
              <a:rPr lang="tr-TR" smtClean="0"/>
              <a:t>Bu dönemde çocuk annesi izin vermediği halde dışarı çıkabilir.Ama düşüp dizi sıyrılınca bunu söz dinlememenin cezası olarak yorumlar.Onun gözünde anne ve baba hep haklıdır.</a:t>
            </a:r>
          </a:p>
          <a:p>
            <a:pPr eaLnBrk="1" hangingPunct="1">
              <a:lnSpc>
                <a:spcPct val="90000"/>
              </a:lnSpc>
              <a:buFont typeface="Wingdings" pitchFamily="2" charset="2"/>
              <a:buNone/>
              <a:defRPr/>
            </a:pPr>
            <a:endParaRPr lang="tr-TR"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404813"/>
            <a:ext cx="8229600" cy="5726112"/>
          </a:xfrm>
        </p:spPr>
        <p:txBody>
          <a:bodyPr/>
          <a:lstStyle/>
          <a:p>
            <a:pPr eaLnBrk="1" hangingPunct="1">
              <a:defRPr/>
            </a:pPr>
            <a:r>
              <a:rPr lang="tr-TR" smtClean="0"/>
              <a:t>6 ve 8 yaşlarındaki çocuklara “Bir çocuk annesine kızıp elindeki bardağı yere atarak kırıyor.Başka bir çocukta ayağı halıya takıldığı için elindeki tepsiden on bardak yere düşüp kırılıyor.Sence bu iki çocuktan hangisi daha suçlu?sorusu sorulduğunda çoğunluk ikinci çocugu daha suçlu buluyor.</a:t>
            </a:r>
          </a:p>
          <a:p>
            <a:pPr eaLnBrk="1" hangingPunct="1">
              <a:defRPr/>
            </a:pPr>
            <a:r>
              <a:rPr lang="tr-TR" smtClean="0"/>
              <a:t>Bu gözlem çocukların niyete göre değil kırılan bardak sayısına göre yargıya vardıklarını kanıtlar.</a:t>
            </a:r>
          </a:p>
          <a:p>
            <a:pPr eaLnBrk="1" hangingPunct="1">
              <a:defRPr/>
            </a:pPr>
            <a:endParaRPr lang="tr-TR" smtClean="0"/>
          </a:p>
          <a:p>
            <a:pPr eaLnBrk="1" hangingPunct="1">
              <a:buFont typeface="Wingdings" pitchFamily="2" charset="2"/>
              <a:buNone/>
              <a:defRPr/>
            </a:pPr>
            <a:endParaRPr lang="tr-TR"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nksiyete"/>
          <p:cNvPicPr>
            <a:picLocks noChangeAspect="1" noChangeArrowheads="1"/>
          </p:cNvPicPr>
          <p:nvPr/>
        </p:nvPicPr>
        <p:blipFill>
          <a:blip r:embed="rId2"/>
          <a:srcRect/>
          <a:stretch>
            <a:fillRect/>
          </a:stretch>
        </p:blipFill>
        <p:spPr bwMode="auto">
          <a:xfrm>
            <a:off x="2514600" y="685800"/>
            <a:ext cx="4114800" cy="548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260350"/>
            <a:ext cx="8229600" cy="5870575"/>
          </a:xfrm>
        </p:spPr>
        <p:txBody>
          <a:bodyPr/>
          <a:lstStyle/>
          <a:p>
            <a:pPr eaLnBrk="1" hangingPunct="1">
              <a:defRPr/>
            </a:pPr>
            <a:r>
              <a:rPr lang="tr-TR" smtClean="0"/>
              <a:t>Okul çağında yerine oturmamış olsa da bir iç denetim düzeneği oluşmuştur.Çocuk yanlış olduğunu bilsede arada anne ve babasının sözünden çıkar.</a:t>
            </a:r>
          </a:p>
          <a:p>
            <a:pPr eaLnBrk="1" hangingPunct="1">
              <a:defRPr/>
            </a:pPr>
            <a:r>
              <a:rPr lang="tr-TR" smtClean="0"/>
              <a:t>Görülmediği sürece onların beğenmediği şeyleri yapmakta bir sakınca yoktur.</a:t>
            </a:r>
          </a:p>
          <a:p>
            <a:pPr eaLnBrk="1" hangingPunct="1">
              <a:defRPr/>
            </a:pPr>
            <a:r>
              <a:rPr lang="tr-TR" smtClean="0"/>
              <a:t>Ancak her an yakalanacağı suçunun gözlerinden okunacağını sanır.</a:t>
            </a:r>
          </a:p>
          <a:p>
            <a:pPr eaLnBrk="1" hangingPunct="1">
              <a:defRPr/>
            </a:pPr>
            <a:r>
              <a:rPr lang="tr-TR" smtClean="0"/>
              <a:t>Ruh bilim dilinde ÜSTBENLİK (SÜPEREGO)adı verilen vicdan çalışmaya başlamıştır.</a:t>
            </a:r>
          </a:p>
          <a:p>
            <a:pPr eaLnBrk="1" hangingPunct="1">
              <a:buFont typeface="Wingdings" pitchFamily="2" charset="2"/>
              <a:buNone/>
              <a:defRPr/>
            </a:pPr>
            <a:endParaRPr lang="tr-TR" smtClean="0"/>
          </a:p>
          <a:p>
            <a:pPr eaLnBrk="1" hangingPunct="1">
              <a:defRPr/>
            </a:pPr>
            <a:endParaRPr lang="tr-TR"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260350"/>
            <a:ext cx="8229600" cy="5870575"/>
          </a:xfrm>
        </p:spPr>
        <p:txBody>
          <a:bodyPr/>
          <a:lstStyle/>
          <a:p>
            <a:pPr eaLnBrk="1" hangingPunct="1">
              <a:defRPr/>
            </a:pPr>
            <a:r>
              <a:rPr lang="tr-TR" smtClean="0"/>
              <a:t>Okula başlayınca;bir süre de öğretmenin buyrukları ve koyduğu kurallar,çocuğun üstbenliğine egemen olur.</a:t>
            </a:r>
          </a:p>
          <a:p>
            <a:pPr eaLnBrk="1" hangingPunct="1">
              <a:defRPr/>
            </a:pPr>
            <a:r>
              <a:rPr lang="tr-TR" smtClean="0"/>
              <a:t>Çocuğun gelişmesiyle birlikte bu edindiği kurallar ve değerler bütünü kendi benliğinin ayrılmaz parçası durumuna geçer.</a:t>
            </a:r>
          </a:p>
          <a:p>
            <a:pPr eaLnBrk="1" hangingPunct="1">
              <a:defRPr/>
            </a:pPr>
            <a:r>
              <a:rPr lang="tr-TR" smtClean="0"/>
              <a:t>Piaget’nin dediği gibi çocuk dış baskılardan gelen ahlak anlayışından,içi sindirilmiş bir yasadan kaynaklanan ahlak anlayışına yönelir.</a:t>
            </a:r>
          </a:p>
          <a:p>
            <a:pPr eaLnBrk="1" hangingPunct="1">
              <a:defRPr/>
            </a:pPr>
            <a:r>
              <a:rPr lang="tr-TR" smtClean="0"/>
              <a:t>Kuralların duruma göre değişebileceğini,yumuşatılacağını anlar.</a:t>
            </a:r>
          </a:p>
          <a:p>
            <a:pPr eaLnBrk="1" hangingPunct="1">
              <a:buFont typeface="Wingdings" pitchFamily="2" charset="2"/>
              <a:buNone/>
              <a:defRPr/>
            </a:pPr>
            <a:endParaRPr lang="tr-TR" smtClean="0"/>
          </a:p>
          <a:p>
            <a:pPr eaLnBrk="1" hangingPunct="1">
              <a:defRPr/>
            </a:pPr>
            <a:endParaRPr lang="tr-TR" smtClean="0"/>
          </a:p>
          <a:p>
            <a:pPr eaLnBrk="1" hangingPunct="1">
              <a:defRPr/>
            </a:pPr>
            <a:endParaRPr lang="tr-TR"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0" y="0"/>
            <a:ext cx="9144000" cy="6858000"/>
          </a:xfrm>
        </p:spPr>
        <p:txBody>
          <a:bodyPr/>
          <a:lstStyle/>
          <a:p>
            <a:pPr eaLnBrk="1" hangingPunct="1">
              <a:defRPr/>
            </a:pPr>
            <a:r>
              <a:rPr lang="tr-TR" smtClean="0"/>
              <a:t>Örneğin aç bir insanın çalışmasıyla,tok bir insanın çalışmasının aynı şey olmadığını görmeye,yani gerçekçi olmaya başlar.</a:t>
            </a:r>
          </a:p>
          <a:p>
            <a:pPr eaLnBrk="1" hangingPunct="1">
              <a:defRPr/>
            </a:pPr>
            <a:r>
              <a:rPr lang="tr-TR" smtClean="0"/>
              <a:t>“Göze göz,dişe diş” ahlak anlayışına dahil 7 yaşından sonra suç ve ceza konusunda daha esnek olur.</a:t>
            </a:r>
          </a:p>
          <a:p>
            <a:pPr eaLnBrk="1" hangingPunct="1">
              <a:defRPr/>
            </a:pPr>
            <a:r>
              <a:rPr lang="tr-TR" smtClean="0"/>
              <a:t>Suç ve ceza anlayışının yaşlara ve toplumsal düzeye göre değişmesini gösteren ilginç bir soruşturma yapılmıştır.</a:t>
            </a:r>
          </a:p>
          <a:p>
            <a:pPr eaLnBrk="1" hangingPunct="1">
              <a:defRPr/>
            </a:pPr>
            <a:r>
              <a:rPr lang="tr-TR" smtClean="0"/>
              <a:t>arkadaşının oyuncağını bilerek kıran bir çocuğa ne ceza verilmeli? Sorusu,varlıklı ve yoksul aile çocuklarına sorulmuştur.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0" y="0"/>
            <a:ext cx="9144000" cy="6858000"/>
          </a:xfrm>
        </p:spPr>
        <p:txBody>
          <a:bodyPr/>
          <a:lstStyle/>
          <a:p>
            <a:pPr eaLnBrk="1" hangingPunct="1">
              <a:defRPr/>
            </a:pPr>
            <a:r>
              <a:rPr lang="tr-TR" smtClean="0"/>
              <a:t>Bu soruya 6-11 yaş kümesinde ki yoksul çocukların büyük çoğunluğu “dayak atmalı!” diye yanıtlamıştır.varlıklı aile çocukları ise “yeni bir oyuncak alsın versin ya da ödesin” diye karşılık vermiştir.</a:t>
            </a:r>
          </a:p>
          <a:p>
            <a:pPr eaLnBrk="1" hangingPunct="1">
              <a:defRPr/>
            </a:pPr>
            <a:r>
              <a:rPr lang="tr-TR" smtClean="0"/>
              <a:t>Gelir ve eğitim düzeyi düşük olan ailelerde daha çok dayağa baskıya dayalı bir eğitim uygulanır.</a:t>
            </a:r>
          </a:p>
          <a:p>
            <a:pPr eaLnBrk="1" hangingPunct="1">
              <a:defRPr/>
            </a:pPr>
            <a:r>
              <a:rPr lang="tr-TR" smtClean="0"/>
              <a:t>Hiç kuşkusuz çocukların yanıtları kendi ana babaların suç ve ceza anlayışlarını yansıtmaktadır.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lkogretim1"/>
          <p:cNvPicPr>
            <a:picLocks noChangeAspect="1" noChangeArrowheads="1"/>
          </p:cNvPicPr>
          <p:nvPr/>
        </p:nvPicPr>
        <p:blipFill>
          <a:blip r:embed="rId2"/>
          <a:srcRect/>
          <a:stretch>
            <a:fillRect/>
          </a:stretch>
        </p:blipFill>
        <p:spPr bwMode="auto">
          <a:xfrm>
            <a:off x="971550" y="1341438"/>
            <a:ext cx="7200900" cy="39830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268413"/>
            <a:ext cx="8229600" cy="4862512"/>
          </a:xfrm>
        </p:spPr>
        <p:txBody>
          <a:bodyPr/>
          <a:lstStyle/>
          <a:p>
            <a:pPr eaLnBrk="1" hangingPunct="1">
              <a:defRPr/>
            </a:pPr>
            <a:r>
              <a:rPr lang="tr-TR" smtClean="0"/>
              <a:t>Her ana baba çocuğunu en iyi biçimde yetiştirmek çabasındadır.Çocuğun erdemli bir insan olarak toplumda yerini alması,en az iyi bir öğrenimden geçip başarılı bir erişkin olması kadar önemsenir.Erdemler hemen her toplumda ulaşılmaya çalışılan yüce değerler olarak bilinir.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0"/>
            <a:ext cx="9144000" cy="6858000"/>
          </a:xfrm>
        </p:spPr>
        <p:txBody>
          <a:bodyPr/>
          <a:lstStyle/>
          <a:p>
            <a:pPr eaLnBrk="1" hangingPunct="1">
              <a:defRPr/>
            </a:pPr>
            <a:r>
              <a:rPr lang="tr-TR" smtClean="0"/>
              <a:t>Çocuk büyüdükçe,kurallara ve yasalara ceza korkusu olmaksızın uymaya başlar.</a:t>
            </a:r>
          </a:p>
          <a:p>
            <a:pPr eaLnBrk="1" hangingPunct="1">
              <a:defRPr/>
            </a:pPr>
            <a:r>
              <a:rPr lang="tr-TR" smtClean="0"/>
              <a:t>Çocuklar bu kuralların kendi yararlarına olduğunu anlamışlardır.</a:t>
            </a:r>
          </a:p>
          <a:p>
            <a:pPr eaLnBrk="1" hangingPunct="1">
              <a:defRPr/>
            </a:pPr>
            <a:r>
              <a:rPr lang="tr-TR" smtClean="0"/>
              <a:t>Sen kurallara uymazsan,başkası da uymaz,oyun bozulur.sen haksızlık edersen başkası da edebilir.bunları düşünerek başkasının yapmasını istemediğim şeyi,ben de başkasına yapmamalıyım aşamasına gelir.</a:t>
            </a:r>
          </a:p>
          <a:p>
            <a:pPr eaLnBrk="1" hangingPunct="1">
              <a:defRPr/>
            </a:pPr>
            <a:r>
              <a:rPr lang="tr-TR" smtClean="0"/>
              <a:t>Bu doğa üstü güçlerden,baskılardan arınmış bir akılcı ahlak anlayışıdır.</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0" y="0"/>
            <a:ext cx="9144000" cy="7245350"/>
          </a:xfrm>
        </p:spPr>
        <p:txBody>
          <a:bodyPr/>
          <a:lstStyle/>
          <a:p>
            <a:pPr eaLnBrk="1" hangingPunct="1">
              <a:defRPr/>
            </a:pPr>
            <a:r>
              <a:rPr lang="tr-TR" smtClean="0"/>
              <a:t>İleri yaşlarda varılan başka bir ahlak aşaması daha vardır.o da el severlik aşamasıdır.</a:t>
            </a:r>
          </a:p>
          <a:p>
            <a:pPr eaLnBrk="1" hangingPunct="1">
              <a:defRPr/>
            </a:pPr>
            <a:r>
              <a:rPr lang="tr-TR" smtClean="0"/>
              <a:t>Bu düzeyde ki insan başkasına zarar vermemekle yetinmez başkalarına yardım eder.</a:t>
            </a:r>
          </a:p>
          <a:p>
            <a:pPr eaLnBrk="1" hangingPunct="1">
              <a:defRPr/>
            </a:pPr>
            <a:r>
              <a:rPr lang="tr-TR" smtClean="0"/>
              <a:t>Güçsüze el uzatır,küçüğü kollar,işbirliğine yatkındır,özverili ve hoşgörülü davranır.</a:t>
            </a:r>
          </a:p>
          <a:p>
            <a:pPr eaLnBrk="1" hangingPunct="1">
              <a:defRPr/>
            </a:pPr>
            <a:r>
              <a:rPr lang="tr-TR" smtClean="0"/>
              <a:t>Bazı çocuklar da ise üstbenlik ve vicdan çok gelişmiştir.çocuk dıştan uyumlu görülür,söz dinler ve usludur.kuralları çiğnememeye özen gösterir.</a:t>
            </a:r>
          </a:p>
          <a:p>
            <a:pPr eaLnBrk="1" hangingPunct="1">
              <a:defRPr/>
            </a:pPr>
            <a:r>
              <a:rPr lang="tr-TR" smtClean="0"/>
              <a:t>Ancak içinden tedirgindir.Sürekli olarak yanlış yapma korkusu içindedir.Eleştiri ve ceza korkusuyla her an kendini denetler.</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155162_10150150636009008_350341974007_8050342_7518023_n"/>
          <p:cNvPicPr>
            <a:picLocks noChangeAspect="1" noChangeArrowheads="1"/>
          </p:cNvPicPr>
          <p:nvPr/>
        </p:nvPicPr>
        <p:blipFill>
          <a:blip r:embed="rId2"/>
          <a:srcRect/>
          <a:stretch>
            <a:fillRect/>
          </a:stretch>
        </p:blipFill>
        <p:spPr bwMode="auto">
          <a:xfrm>
            <a:off x="1042988" y="1038225"/>
            <a:ext cx="7129462" cy="4830763"/>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0" y="0"/>
            <a:ext cx="9144000" cy="6669088"/>
          </a:xfrm>
        </p:spPr>
        <p:txBody>
          <a:bodyPr/>
          <a:lstStyle/>
          <a:p>
            <a:pPr eaLnBrk="1" hangingPunct="1">
              <a:defRPr/>
            </a:pPr>
            <a:r>
              <a:rPr lang="tr-TR" smtClean="0"/>
              <a:t>Haksızlık yapmaktan,başkalarını üzmekten kaçınır.</a:t>
            </a:r>
          </a:p>
          <a:p>
            <a:pPr eaLnBrk="1" hangingPunct="1">
              <a:defRPr/>
            </a:pPr>
            <a:r>
              <a:rPr lang="tr-TR" smtClean="0"/>
              <a:t>Kuruntulu ve kararsızdır</a:t>
            </a:r>
          </a:p>
          <a:p>
            <a:pPr eaLnBrk="1" hangingPunct="1">
              <a:defRPr/>
            </a:pPr>
            <a:r>
              <a:rPr lang="tr-TR" smtClean="0"/>
              <a:t>Suçu kendinden aramaya hazırdır.</a:t>
            </a:r>
          </a:p>
          <a:p>
            <a:pPr eaLnBrk="1" hangingPunct="1">
              <a:defRPr/>
            </a:pPr>
            <a:r>
              <a:rPr lang="tr-TR" smtClean="0"/>
              <a:t>Böyle bir çocuğun üstbenliği esneklikten yoksundur.nevroz adı verilen ruhsal sayrılık geliştirmeye yatkın bir çocuktur.</a:t>
            </a:r>
          </a:p>
          <a:p>
            <a:pPr eaLnBrk="1" hangingPunct="1">
              <a:defRPr/>
            </a:pPr>
            <a:r>
              <a:rPr lang="tr-TR" smtClean="0"/>
              <a:t>Bazı çocuklar da ise üstbenlik gelişmesi yoluna girmez.</a:t>
            </a:r>
          </a:p>
          <a:p>
            <a:pPr eaLnBrk="1" hangingPunct="1">
              <a:defRPr/>
            </a:pPr>
            <a:r>
              <a:rPr lang="tr-TR" smtClean="0"/>
              <a:t>Ahlak kurallarını bilir,ama yan çizer.sürekli kestirme yolları seçer.</a:t>
            </a:r>
          </a:p>
          <a:p>
            <a:pPr eaLnBrk="1" hangingPunct="1">
              <a:defRPr/>
            </a:pPr>
            <a:r>
              <a:rPr lang="tr-TR" smtClean="0"/>
              <a:t>Beklemeyi bilmez,çünkü dürtülerini dizginleme yeteneği zayıftır.</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0" y="260350"/>
            <a:ext cx="9155113" cy="6597650"/>
          </a:xfrm>
        </p:spPr>
        <p:txBody>
          <a:bodyPr/>
          <a:lstStyle/>
          <a:p>
            <a:pPr eaLnBrk="1" hangingPunct="1">
              <a:defRPr/>
            </a:pPr>
            <a:r>
              <a:rPr lang="tr-TR" smtClean="0"/>
              <a:t>Sağlıklı gelişen bir çocukta üstbenlik arasında uyumlu çalışma gittikçe artar.</a:t>
            </a:r>
          </a:p>
          <a:p>
            <a:pPr eaLnBrk="1" hangingPunct="1">
              <a:defRPr/>
            </a:pPr>
            <a:r>
              <a:rPr lang="tr-TR" smtClean="0"/>
              <a:t>Freud’un dediği gibi üstbenlik ile benlik,sürücü ile binek atı gibi uyum içinde koşarlar.üstbenlik,benliği ürkütmeden yönetir.gereksiz yere dizginlemez ya da başıboş bırakmaz.doğru yolda kalması  için uyarmakla yetinir.</a:t>
            </a:r>
          </a:p>
          <a:p>
            <a:pPr eaLnBrk="1" hangingPunct="1">
              <a:defRPr/>
            </a:pPr>
            <a:r>
              <a:rPr lang="tr-TR" smtClean="0"/>
              <a:t>Üstbenliğin iki önemli görevi vardır:</a:t>
            </a:r>
          </a:p>
          <a:p>
            <a:pPr eaLnBrk="1" hangingPunct="1">
              <a:buFont typeface="Wingdings" pitchFamily="2" charset="2"/>
              <a:buNone/>
              <a:defRPr/>
            </a:pPr>
            <a:r>
              <a:rPr lang="tr-TR" smtClean="0"/>
              <a:t>    birincisi,ayartılmalara ve gelecek tehlikelere karşı benliği uyarmak.</a:t>
            </a:r>
          </a:p>
          <a:p>
            <a:pPr eaLnBrk="1" hangingPunct="1">
              <a:buFont typeface="Wingdings" pitchFamily="2" charset="2"/>
              <a:buNone/>
              <a:defRPr/>
            </a:pPr>
            <a:r>
              <a:rPr lang="tr-TR" smtClean="0"/>
              <a:t>    ikincisi de,yanlış davranışları hoş görmeyerek benliği doğru yola çekmek.</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9144000" cy="6858000"/>
          </a:xfrm>
        </p:spPr>
        <p:txBody>
          <a:bodyPr/>
          <a:lstStyle/>
          <a:p>
            <a:pPr eaLnBrk="1" hangingPunct="1">
              <a:lnSpc>
                <a:spcPct val="90000"/>
              </a:lnSpc>
              <a:defRPr/>
            </a:pPr>
            <a:r>
              <a:rPr lang="tr-TR" smtClean="0"/>
              <a:t>Üstbenliğin gelişmesi kuşkusuz,çocuktan çocuğa değişir.</a:t>
            </a:r>
          </a:p>
          <a:p>
            <a:pPr eaLnBrk="1" hangingPunct="1">
              <a:lnSpc>
                <a:spcPct val="90000"/>
              </a:lnSpc>
              <a:defRPr/>
            </a:pPr>
            <a:r>
              <a:rPr lang="tr-TR" smtClean="0"/>
              <a:t>Üstbenliği ile sürekli çatışmaya düşen kişi,davranışlarında tutarsız olur,bocalar.</a:t>
            </a:r>
          </a:p>
          <a:p>
            <a:pPr eaLnBrk="1" hangingPunct="1">
              <a:lnSpc>
                <a:spcPct val="90000"/>
              </a:lnSpc>
              <a:defRPr/>
            </a:pPr>
            <a:r>
              <a:rPr lang="tr-TR" smtClean="0"/>
              <a:t>Üstbenlik gelişmesinde ödülemenin de yeri vardır.ödüleme,özelikle küçük yaşlarda daha etkili olan bir yöntemdir.ödülün fazlası da çocukta sürekli bir usluluk sağlamaz olumlu davranışını hep bir çıkar karşılığında sürdürmek yolunu seçer.</a:t>
            </a:r>
          </a:p>
          <a:p>
            <a:pPr eaLnBrk="1" hangingPunct="1">
              <a:lnSpc>
                <a:spcPct val="90000"/>
              </a:lnSpc>
              <a:defRPr/>
            </a:pPr>
            <a:r>
              <a:rPr lang="tr-TR" smtClean="0"/>
              <a:t>Kimi evler de üstbenlik gelişmesi ana babanın örnek davranışıyla değil,tanrı korkusu ve dinsel baskılarla sağlanır.tanrının her yaramazlığı gördüğünü,her yalanın günah defterine yazıldığı söylenir.</a:t>
            </a:r>
          </a:p>
          <a:p>
            <a:pPr eaLnBrk="1" hangingPunct="1">
              <a:lnSpc>
                <a:spcPct val="90000"/>
              </a:lnSpc>
              <a:defRPr/>
            </a:pPr>
            <a:r>
              <a:rPr lang="tr-TR" smtClean="0"/>
              <a:t>Bu yöntem sağlıklı bir üstbenlik oluşturmaz.</a:t>
            </a:r>
          </a:p>
          <a:p>
            <a:pPr eaLnBrk="1" hangingPunct="1">
              <a:lnSpc>
                <a:spcPct val="90000"/>
              </a:lnSpc>
              <a:defRPr/>
            </a:pPr>
            <a:endParaRPr lang="tr-TR" smtClean="0"/>
          </a:p>
          <a:p>
            <a:pPr eaLnBrk="1" hangingPunct="1">
              <a:lnSpc>
                <a:spcPct val="90000"/>
              </a:lnSpc>
              <a:defRPr/>
            </a:pPr>
            <a:endParaRPr lang="tr-TR"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tr-TR" smtClean="0"/>
              <a:t>OKULDA AHLAK EĞİTİMİ</a:t>
            </a:r>
          </a:p>
        </p:txBody>
      </p:sp>
      <p:pic>
        <p:nvPicPr>
          <p:cNvPr id="28675" name="Picture 4" descr="imagesCAVXN8HG"/>
          <p:cNvPicPr>
            <a:picLocks noChangeAspect="1" noChangeArrowheads="1"/>
          </p:cNvPicPr>
          <p:nvPr/>
        </p:nvPicPr>
        <p:blipFill>
          <a:blip r:embed="rId2"/>
          <a:srcRect/>
          <a:stretch>
            <a:fillRect/>
          </a:stretch>
        </p:blipFill>
        <p:spPr bwMode="auto">
          <a:xfrm>
            <a:off x="1116013" y="2060575"/>
            <a:ext cx="6696075" cy="3889375"/>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lnSpc>
                <a:spcPct val="80000"/>
              </a:lnSpc>
              <a:defRPr/>
            </a:pPr>
            <a:r>
              <a:rPr lang="tr-TR" sz="2800" smtClean="0"/>
              <a:t>Çağdaş eğitim,okullarda ahlak eğitiminin en azından yararsız olduğunu ortaya koymuştur.Çocuk geliminin incelenmesi,kişilik ve Üstbenlik oluşmasından ayrı bir ahlak eğitimi olamayacağını açıkça gösteriyor.</a:t>
            </a:r>
          </a:p>
          <a:p>
            <a:pPr eaLnBrk="1" hangingPunct="1">
              <a:lnSpc>
                <a:spcPct val="80000"/>
              </a:lnSpc>
              <a:defRPr/>
            </a:pPr>
            <a:r>
              <a:rPr lang="tr-TR" sz="2800" smtClean="0"/>
              <a:t>Olumlu nitelikler ve erdemler tıpkı bir halının süsleri gibi daha ilk yaşlardan başlayarak kişiliğin yapısına işlenirler.</a:t>
            </a:r>
          </a:p>
          <a:p>
            <a:pPr eaLnBrk="1" hangingPunct="1">
              <a:lnSpc>
                <a:spcPct val="80000"/>
              </a:lnSpc>
              <a:defRPr/>
            </a:pPr>
            <a:r>
              <a:rPr lang="tr-TR" sz="2800" smtClean="0"/>
              <a:t>Kaldı ki okulda ahlak dersleri başladığında çocuğun temel kişilik yapısı çoktan belirmiştir.</a:t>
            </a:r>
          </a:p>
          <a:p>
            <a:pPr eaLnBrk="1" hangingPunct="1">
              <a:lnSpc>
                <a:spcPct val="80000"/>
              </a:lnSpc>
              <a:defRPr/>
            </a:pPr>
            <a:r>
              <a:rPr lang="tr-TR" sz="2800" smtClean="0"/>
              <a:t>Eğitimci J.DEWEY’in dediği gibi:Eğitimde amaç kişilik kazandırmak olunca okulda ahlak kuralları ezberletmek boşuna bir çabadır.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188913"/>
            <a:ext cx="8229600" cy="5942012"/>
          </a:xfrm>
        </p:spPr>
        <p:txBody>
          <a:bodyPr/>
          <a:lstStyle/>
          <a:p>
            <a:pPr eaLnBrk="1" hangingPunct="1">
              <a:lnSpc>
                <a:spcPct val="90000"/>
              </a:lnSpc>
              <a:defRPr/>
            </a:pPr>
            <a:r>
              <a:rPr lang="tr-TR" smtClean="0"/>
              <a:t>Yok amaç çocukları koşullandırmak ve bir kalıptan çıkmış yurttaşlar yetiştirmek ise ahlak dersleri bir araç olarak kullanılabilir.</a:t>
            </a:r>
          </a:p>
          <a:p>
            <a:pPr eaLnBrk="1" hangingPunct="1">
              <a:lnSpc>
                <a:spcPct val="90000"/>
              </a:lnSpc>
              <a:defRPr/>
            </a:pPr>
            <a:r>
              <a:rPr lang="tr-TR" smtClean="0"/>
              <a:t>Nitekim küçük bir azınlığın büyük çoğunluğu baskı altında tuttuğu toplumlarda ahlak öğretimine önem verilir.</a:t>
            </a:r>
          </a:p>
          <a:p>
            <a:pPr eaLnBrk="1" hangingPunct="1">
              <a:lnSpc>
                <a:spcPct val="90000"/>
              </a:lnSpc>
              <a:defRPr/>
            </a:pPr>
            <a:r>
              <a:rPr lang="tr-TR" smtClean="0"/>
              <a:t>Çocuklar ve gençler katı bir öğretimin buyruklarına göre yetiştirilir.</a:t>
            </a:r>
          </a:p>
          <a:p>
            <a:pPr eaLnBrk="1" hangingPunct="1">
              <a:lnSpc>
                <a:spcPct val="90000"/>
              </a:lnSpc>
              <a:defRPr/>
            </a:pPr>
            <a:r>
              <a:rPr lang="tr-TR" smtClean="0"/>
              <a:t>Doğaldır ki baskıyla aşılanan ahlak sağlıklı bir ahlak değildir.İnsan özgürlüğünü yok etmek, kişiliğini silmek amacıyla uygulanan koşullandırma yöntemleridir.</a:t>
            </a:r>
          </a:p>
          <a:p>
            <a:pPr eaLnBrk="1" hangingPunct="1">
              <a:lnSpc>
                <a:spcPct val="90000"/>
              </a:lnSpc>
              <a:buFont typeface="Wingdings" pitchFamily="2" charset="2"/>
              <a:buNone/>
              <a:defRPr/>
            </a:pPr>
            <a:endParaRPr lang="tr-TR"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188913"/>
            <a:ext cx="8229600" cy="5942012"/>
          </a:xfrm>
        </p:spPr>
        <p:txBody>
          <a:bodyPr/>
          <a:lstStyle/>
          <a:p>
            <a:pPr eaLnBrk="1" hangingPunct="1">
              <a:defRPr/>
            </a:pPr>
            <a:r>
              <a:rPr lang="tr-TR" smtClean="0"/>
              <a:t>Aslında çocuklarında ahlak konusunda erişkinlere öğreteceği çok şey vardır.</a:t>
            </a:r>
          </a:p>
          <a:p>
            <a:pPr eaLnBrk="1" hangingPunct="1">
              <a:defRPr/>
            </a:pPr>
            <a:r>
              <a:rPr lang="tr-TR" smtClean="0"/>
              <a:t>Çocuklar büyüklerin öğütleriyle davranışları arasındaki çelişkiyi sezmekte ustadırlar.</a:t>
            </a:r>
          </a:p>
          <a:p>
            <a:pPr eaLnBrk="1" hangingPunct="1">
              <a:defRPr/>
            </a:pPr>
            <a:r>
              <a:rPr lang="tr-TR" smtClean="0"/>
              <a:t>Çocuk Ruh Hekimliğinin ortaya koyduğu bir gerçek var:Davranışları en bozuk olan çocuklar öğüdün ve dayağın en bol olduğu evlerden çıkar.</a:t>
            </a:r>
          </a:p>
          <a:p>
            <a:pPr eaLnBrk="1" hangingPunct="1">
              <a:defRPr/>
            </a:pPr>
            <a:r>
              <a:rPr lang="tr-TR" smtClean="0"/>
              <a:t>Karısını döven bir koca,çocuğuna kardeşini dövmemeyi öğretemez.</a:t>
            </a:r>
          </a:p>
          <a:p>
            <a:pPr eaLnBrk="1" hangingPunct="1">
              <a:defRPr/>
            </a:pPr>
            <a:endParaRPr lang="tr-TR"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692150"/>
            <a:ext cx="8229600" cy="5438775"/>
          </a:xfrm>
        </p:spPr>
        <p:txBody>
          <a:bodyPr/>
          <a:lstStyle/>
          <a:p>
            <a:pPr eaLnBrk="1" hangingPunct="1">
              <a:defRPr/>
            </a:pPr>
            <a:r>
              <a:rPr lang="tr-TR" smtClean="0"/>
              <a:t>Doğruluk </a:t>
            </a:r>
          </a:p>
          <a:p>
            <a:pPr eaLnBrk="1" hangingPunct="1">
              <a:defRPr/>
            </a:pPr>
            <a:r>
              <a:rPr lang="tr-TR" smtClean="0"/>
              <a:t>Büyüklere saygı</a:t>
            </a:r>
          </a:p>
          <a:p>
            <a:pPr eaLnBrk="1" hangingPunct="1">
              <a:defRPr/>
            </a:pPr>
            <a:r>
              <a:rPr lang="tr-TR" smtClean="0"/>
              <a:t>Törelere ve görgü kurallarına uyma</a:t>
            </a:r>
          </a:p>
          <a:p>
            <a:pPr eaLnBrk="1" hangingPunct="1">
              <a:defRPr/>
            </a:pPr>
            <a:r>
              <a:rPr lang="tr-TR" smtClean="0"/>
              <a:t>Küçüklere ve güçsüzlere yardım</a:t>
            </a:r>
          </a:p>
          <a:p>
            <a:pPr eaLnBrk="1" hangingPunct="1">
              <a:defRPr/>
            </a:pPr>
            <a:r>
              <a:rPr lang="tr-TR" smtClean="0"/>
              <a:t>Hak gözetme </a:t>
            </a:r>
          </a:p>
          <a:p>
            <a:pPr eaLnBrk="1" hangingPunct="1">
              <a:buFont typeface="Wingdings" pitchFamily="2" charset="2"/>
              <a:buNone/>
              <a:defRPr/>
            </a:pPr>
            <a:endParaRPr lang="tr-TR" smtClean="0"/>
          </a:p>
          <a:p>
            <a:pPr eaLnBrk="1" hangingPunct="1">
              <a:buFont typeface="Wingdings" pitchFamily="2" charset="2"/>
              <a:buNone/>
              <a:defRPr/>
            </a:pPr>
            <a:r>
              <a:rPr lang="tr-TR" smtClean="0"/>
              <a:t>Her yerde ve her çağda aranılan özelliklerdir.</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57200" y="188913"/>
            <a:ext cx="8229600" cy="5942012"/>
          </a:xfrm>
        </p:spPr>
        <p:txBody>
          <a:bodyPr/>
          <a:lstStyle/>
          <a:p>
            <a:pPr eaLnBrk="1" hangingPunct="1">
              <a:defRPr/>
            </a:pPr>
            <a:r>
              <a:rPr lang="tr-TR" smtClean="0"/>
              <a:t>Evde başlayan ahlak eğitimi okulda da sürer.Ancak bu ,ahlak dersleri yoluyla değil, öğretmenlerin örnek davranışlarıyla sağlanır .</a:t>
            </a:r>
          </a:p>
          <a:p>
            <a:pPr eaLnBrk="1" hangingPunct="1">
              <a:defRPr/>
            </a:pPr>
            <a:r>
              <a:rPr lang="tr-TR" smtClean="0"/>
              <a:t>Beğendiği öğretmenleriyle özdeşim yapan çocuk, evde gelişen erdemlerini yeni örneklerle zenginleştirir.</a:t>
            </a:r>
          </a:p>
          <a:p>
            <a:pPr eaLnBrk="1" hangingPunct="1">
              <a:defRPr/>
            </a:pPr>
            <a:endParaRPr lang="tr-TR" smtClean="0"/>
          </a:p>
          <a:p>
            <a:pPr eaLnBrk="1" hangingPunct="1">
              <a:defRPr/>
            </a:pPr>
            <a:endParaRPr lang="tr-TR" smtClean="0"/>
          </a:p>
          <a:p>
            <a:pPr eaLnBrk="1" hangingPunct="1">
              <a:defRPr/>
            </a:pPr>
            <a:endParaRPr lang="tr-TR" smtClean="0"/>
          </a:p>
        </p:txBody>
      </p:sp>
      <p:pic>
        <p:nvPicPr>
          <p:cNvPr id="32771" name="Picture 4" descr="imagesCAPTMKRJ"/>
          <p:cNvPicPr>
            <a:picLocks noChangeAspect="1" noChangeArrowheads="1"/>
          </p:cNvPicPr>
          <p:nvPr/>
        </p:nvPicPr>
        <p:blipFill>
          <a:blip r:embed="rId2"/>
          <a:srcRect/>
          <a:stretch>
            <a:fillRect/>
          </a:stretch>
        </p:blipFill>
        <p:spPr bwMode="auto">
          <a:xfrm>
            <a:off x="1692275" y="3429000"/>
            <a:ext cx="5256213" cy="2952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type="body" idx="1"/>
          </p:nvPr>
        </p:nvSpPr>
        <p:spPr>
          <a:xfrm>
            <a:off x="468313" y="1628775"/>
            <a:ext cx="8229600" cy="4530725"/>
          </a:xfrm>
        </p:spPr>
        <p:txBody>
          <a:bodyPr/>
          <a:lstStyle/>
          <a:p>
            <a:pPr eaLnBrk="1" hangingPunct="1">
              <a:buFont typeface="Wingdings" pitchFamily="2" charset="2"/>
              <a:buChar char="q"/>
              <a:defRPr/>
            </a:pPr>
            <a:r>
              <a:rPr lang="tr-TR" sz="2800" smtClean="0"/>
              <a:t>Öğrencilerin küçük yaramazlıklarını hoş görmeyen,aşağılayan,kişileri yaralayan bir öğretmenin,öğrencilerine vereceği bir şey olamaz.Olsa olsa gençlerde şu düşünce yer eder:</a:t>
            </a:r>
          </a:p>
          <a:p>
            <a:pPr eaLnBrk="1" hangingPunct="1">
              <a:buFont typeface="Wingdings" pitchFamily="2" charset="2"/>
              <a:buChar char="q"/>
              <a:defRPr/>
            </a:pPr>
            <a:r>
              <a:rPr lang="tr-TR" sz="2800" smtClean="0"/>
              <a:t>Erişkinlerin ki göstermelik ve ikiyüzlü bir ahlak anlayışıdır.</a:t>
            </a:r>
          </a:p>
          <a:p>
            <a:pPr eaLnBrk="1" hangingPunct="1">
              <a:buFont typeface="Wingdings" pitchFamily="2" charset="2"/>
              <a:buChar char="q"/>
              <a:defRPr/>
            </a:pPr>
            <a:r>
              <a:rPr lang="tr-TR" sz="2800" smtClean="0"/>
              <a:t>Bu nedenle kişiye,zamana ve yere göre durmadan değişen ahlak ölçütleri olduğunu üzülerek görürler.</a:t>
            </a:r>
          </a:p>
          <a:p>
            <a:pPr eaLnBrk="1" hangingPunct="1">
              <a:buFont typeface="Wingdings" pitchFamily="2" charset="2"/>
              <a:buChar char="q"/>
              <a:defRPr/>
            </a:pPr>
            <a:endParaRPr lang="tr-TR" sz="2800" smtClean="0"/>
          </a:p>
          <a:p>
            <a:pPr eaLnBrk="1" hangingPunct="1">
              <a:defRPr/>
            </a:pPr>
            <a:endParaRPr lang="tr-TR" sz="280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188913"/>
            <a:ext cx="8229600" cy="5942012"/>
          </a:xfrm>
        </p:spPr>
        <p:txBody>
          <a:bodyPr/>
          <a:lstStyle/>
          <a:p>
            <a:pPr eaLnBrk="1" hangingPunct="1">
              <a:lnSpc>
                <a:spcPct val="90000"/>
              </a:lnSpc>
              <a:defRPr/>
            </a:pPr>
            <a:r>
              <a:rPr lang="tr-TR" sz="2800" smtClean="0"/>
              <a:t>Okullarda ahlak konusu işlenebilir.Ancak bu zorla okutulup,geçme notuna bağlanan ahlak dersiyle başarılamaz.</a:t>
            </a:r>
          </a:p>
          <a:p>
            <a:pPr eaLnBrk="1" hangingPunct="1">
              <a:lnSpc>
                <a:spcPct val="90000"/>
              </a:lnSpc>
              <a:defRPr/>
            </a:pPr>
            <a:r>
              <a:rPr lang="tr-TR" sz="2800" smtClean="0"/>
              <a:t>Neil’in belirttiği gibi,”Ahlakı zorla öğretmek kadar,ahlak eğitimini baltalayan bir şey düşünülemez.</a:t>
            </a:r>
          </a:p>
          <a:p>
            <a:pPr eaLnBrk="1" hangingPunct="1">
              <a:lnSpc>
                <a:spcPct val="90000"/>
              </a:lnSpc>
              <a:defRPr/>
            </a:pPr>
            <a:r>
              <a:rPr lang="tr-TR" sz="2800" smtClean="0"/>
              <a:t>Ahlak konuları(kılavuzluk dersleri çerçevesinde) tartışılabilir.</a:t>
            </a:r>
          </a:p>
          <a:p>
            <a:pPr eaLnBrk="1" hangingPunct="1">
              <a:lnSpc>
                <a:spcPct val="90000"/>
              </a:lnSpc>
              <a:defRPr/>
            </a:pPr>
            <a:r>
              <a:rPr lang="tr-TR" sz="2800" smtClean="0"/>
              <a:t>Ahlaktan kırık not almak,sınıfta kalmak korkusu olmadan çeşitli konular işlenebilir.</a:t>
            </a:r>
          </a:p>
          <a:p>
            <a:pPr eaLnBrk="1" hangingPunct="1">
              <a:lnSpc>
                <a:spcPct val="90000"/>
              </a:lnSpc>
              <a:defRPr/>
            </a:pPr>
            <a:r>
              <a:rPr lang="tr-TR" sz="2800" smtClean="0"/>
              <a:t>İyi seçilmiş kitaplar ve okuma parçaları eleştirici bir yaklaşımla ele alınabilir.Ancak bu hoşgörülü ve aydın bir öğretmenin yöneticiliği ile yapılırsa başarılı olabilir;Eli tesbihli bir hocanın vaazlarıyla değil!</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188913"/>
            <a:ext cx="8229600" cy="5942012"/>
          </a:xfrm>
        </p:spPr>
        <p:txBody>
          <a:bodyPr/>
          <a:lstStyle/>
          <a:p>
            <a:pPr eaLnBrk="1" hangingPunct="1">
              <a:buFont typeface="Wingdings" pitchFamily="2" charset="2"/>
              <a:buNone/>
              <a:defRPr/>
            </a:pPr>
            <a:r>
              <a:rPr lang="tr-TR" sz="2800" smtClean="0"/>
              <a:t>Din eğitimi ile ahlak eğitiminin çelişmesi gerekmez.Baskıya ve korkutmaya dayanmayan bir din eğitimi de kişinin iyi bir insan olarak yetişmesine yardımcı olur.</a:t>
            </a:r>
          </a:p>
          <a:p>
            <a:pPr eaLnBrk="1" hangingPunct="1">
              <a:buFont typeface="Wingdings" pitchFamily="2" charset="2"/>
              <a:buNone/>
              <a:defRPr/>
            </a:pPr>
            <a:r>
              <a:rPr lang="tr-TR" sz="2800" smtClean="0"/>
              <a:t>Yaşamını kendi inançlarına göre düzenlemek herkesin saygı duyulması gereken bir hakkıdır.</a:t>
            </a:r>
          </a:p>
          <a:p>
            <a:pPr eaLnBrk="1" hangingPunct="1">
              <a:buFont typeface="Wingdings" pitchFamily="2" charset="2"/>
              <a:buNone/>
              <a:defRPr/>
            </a:pPr>
            <a:r>
              <a:rPr lang="tr-TR" sz="2800" smtClean="0"/>
              <a:t>Çocuk pek çok değer yargısı gibi dinsel inançlarını da sağlıklı bir aile ortamında ana ve babasını örnek alarak geliştirir.Bu bakımdan din eğitimi aileye bırakılmalı,din kültürü okullarda seçmeli ders olarak okutulmalıdır.</a:t>
            </a:r>
          </a:p>
          <a:p>
            <a:pPr eaLnBrk="1" hangingPunct="1">
              <a:buFont typeface="Wingdings" pitchFamily="2" charset="2"/>
              <a:buNone/>
              <a:defRPr/>
            </a:pPr>
            <a:r>
              <a:rPr lang="tr-TR" sz="2800" smtClean="0"/>
              <a:t>Anayasası laiklik ilkesini benimsemiş bir ülkede doğru olan yaklaşımda budur!!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type="body" idx="1"/>
          </p:nvPr>
        </p:nvSpPr>
        <p:spPr>
          <a:xfrm>
            <a:off x="457200" y="620713"/>
            <a:ext cx="8229600" cy="5510212"/>
          </a:xfrm>
        </p:spPr>
        <p:txBody>
          <a:bodyPr/>
          <a:lstStyle/>
          <a:p>
            <a:pPr eaLnBrk="1" hangingPunct="1">
              <a:defRPr/>
            </a:pPr>
            <a:r>
              <a:rPr lang="tr-TR" b="1" smtClean="0"/>
              <a:t>HAZIRLAYANLAR</a:t>
            </a:r>
          </a:p>
          <a:p>
            <a:pPr eaLnBrk="1" hangingPunct="1">
              <a:defRPr/>
            </a:pPr>
            <a:r>
              <a:rPr lang="tr-TR" u="sng" smtClean="0"/>
              <a:t>AHMET TÜFEKÇİ 100666</a:t>
            </a:r>
          </a:p>
          <a:p>
            <a:pPr eaLnBrk="1" hangingPunct="1">
              <a:defRPr/>
            </a:pPr>
            <a:r>
              <a:rPr lang="tr-TR" u="sng" smtClean="0"/>
              <a:t>AYLİN SEZGİN 100657</a:t>
            </a:r>
          </a:p>
          <a:p>
            <a:pPr eaLnBrk="1" hangingPunct="1">
              <a:defRPr/>
            </a:pPr>
            <a:r>
              <a:rPr lang="tr-TR" u="sng" smtClean="0"/>
              <a:t>SEÇİL TEKİN 100661</a:t>
            </a:r>
          </a:p>
          <a:p>
            <a:pPr eaLnBrk="1" hangingPunct="1">
              <a:defRPr/>
            </a:pPr>
            <a:r>
              <a:rPr lang="tr-TR" u="sng" smtClean="0"/>
              <a:t>MERVE YILMAZ 100685</a:t>
            </a:r>
          </a:p>
          <a:p>
            <a:pPr eaLnBrk="1" hangingPunct="1">
              <a:defRPr/>
            </a:pPr>
            <a:r>
              <a:rPr lang="tr-TR" u="sng" smtClean="0"/>
              <a:t>SİMGE SAKALLI 103171</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88913"/>
            <a:ext cx="8229600" cy="5942012"/>
          </a:xfrm>
        </p:spPr>
        <p:txBody>
          <a:bodyPr/>
          <a:lstStyle/>
          <a:p>
            <a:pPr eaLnBrk="1" hangingPunct="1">
              <a:defRPr/>
            </a:pPr>
            <a:r>
              <a:rPr lang="tr-TR" sz="2800" smtClean="0"/>
              <a:t>Toplumsal yaşamın düzenli gitmesi için yasalara uymak yetmez.Ortak değerlerin,görenek ve geleneklerin birleştirici gücünede gereksinim vardır.</a:t>
            </a:r>
          </a:p>
          <a:p>
            <a:pPr eaLnBrk="1" hangingPunct="1">
              <a:defRPr/>
            </a:pPr>
            <a:r>
              <a:rPr lang="tr-TR" sz="2800" smtClean="0"/>
              <a:t>Başka bir deyişle,insancıl değerler olmadan toplum çarkı dönmez.</a:t>
            </a:r>
          </a:p>
          <a:p>
            <a:pPr eaLnBrk="1" hangingPunct="1">
              <a:buFont typeface="Wingdings" pitchFamily="2" charset="2"/>
              <a:buNone/>
              <a:defRPr/>
            </a:pPr>
            <a:r>
              <a:rPr lang="tr-TR" sz="2800" smtClean="0"/>
              <a:t>Örneğin;bütün dinler ve toplum yasaları</a:t>
            </a:r>
          </a:p>
          <a:p>
            <a:pPr eaLnBrk="1" hangingPunct="1">
              <a:defRPr/>
            </a:pPr>
            <a:r>
              <a:rPr lang="tr-TR" sz="2800" smtClean="0">
                <a:solidFill>
                  <a:schemeClr val="tx2"/>
                </a:solidFill>
              </a:rPr>
              <a:t>Adam öldürmek</a:t>
            </a:r>
          </a:p>
          <a:p>
            <a:pPr eaLnBrk="1" hangingPunct="1">
              <a:defRPr/>
            </a:pPr>
            <a:r>
              <a:rPr lang="tr-TR" sz="2800" smtClean="0">
                <a:solidFill>
                  <a:schemeClr val="tx2"/>
                </a:solidFill>
              </a:rPr>
              <a:t>Çalmak</a:t>
            </a:r>
          </a:p>
          <a:p>
            <a:pPr eaLnBrk="1" hangingPunct="1">
              <a:defRPr/>
            </a:pPr>
            <a:r>
              <a:rPr lang="tr-TR" sz="2800" smtClean="0">
                <a:solidFill>
                  <a:schemeClr val="tx2"/>
                </a:solidFill>
              </a:rPr>
              <a:t>Başkasının hakkını çiğnemek</a:t>
            </a:r>
          </a:p>
          <a:p>
            <a:pPr eaLnBrk="1" hangingPunct="1">
              <a:defRPr/>
            </a:pPr>
            <a:r>
              <a:rPr lang="tr-TR" sz="2800" smtClean="0">
                <a:solidFill>
                  <a:schemeClr val="tx2"/>
                </a:solidFill>
              </a:rPr>
              <a:t>Namusuna el uzatmak</a:t>
            </a:r>
          </a:p>
          <a:p>
            <a:pPr lvl="1" eaLnBrk="1" hangingPunct="1">
              <a:buFont typeface="Wingdings" pitchFamily="2" charset="2"/>
              <a:buNone/>
              <a:defRPr/>
            </a:pPr>
            <a:r>
              <a:rPr lang="tr-TR" smtClean="0"/>
              <a:t>Bunları suç saymıştır.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88913"/>
            <a:ext cx="8229600" cy="5942012"/>
          </a:xfrm>
        </p:spPr>
        <p:txBody>
          <a:bodyPr/>
          <a:lstStyle/>
          <a:p>
            <a:pPr eaLnBrk="1" hangingPunct="1">
              <a:defRPr/>
            </a:pPr>
            <a:r>
              <a:rPr lang="tr-TR" smtClean="0"/>
              <a:t>Ama doğruluk,konukseverlik,güçsüze el uzatma,hoşgörü,saygı ve sevgi gibi değerler yasa gücüyle benimsetilemezler.</a:t>
            </a:r>
          </a:p>
          <a:p>
            <a:pPr eaLnBrk="1" hangingPunct="1">
              <a:defRPr/>
            </a:pPr>
            <a:r>
              <a:rPr lang="tr-TR" smtClean="0"/>
              <a:t>Toplumsal ilişkiler,kişilerin tek tek ve toplu olarak insancıl değerlere bağlılığı ölçüsünde düzenli yürür.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tr-TR" smtClean="0"/>
              <a:t>ÜSTBENLİK</a:t>
            </a:r>
          </a:p>
        </p:txBody>
      </p:sp>
      <p:pic>
        <p:nvPicPr>
          <p:cNvPr id="8195" name="Picture 4" descr="üstbenlik2"/>
          <p:cNvPicPr>
            <a:picLocks noChangeAspect="1" noChangeArrowheads="1"/>
          </p:cNvPicPr>
          <p:nvPr/>
        </p:nvPicPr>
        <p:blipFill>
          <a:blip r:embed="rId2"/>
          <a:srcRect/>
          <a:stretch>
            <a:fillRect/>
          </a:stretch>
        </p:blipFill>
        <p:spPr bwMode="auto">
          <a:xfrm>
            <a:off x="1547813" y="1989138"/>
            <a:ext cx="5400675" cy="38877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eaLnBrk="1" hangingPunct="1">
              <a:lnSpc>
                <a:spcPct val="90000"/>
              </a:lnSpc>
              <a:defRPr/>
            </a:pPr>
            <a:r>
              <a:rPr lang="tr-TR" smtClean="0"/>
              <a:t>Erdemlerin kazanılması çocuğun kişilik gelişimi ile sıkı sıkıya ilgilidir.</a:t>
            </a:r>
          </a:p>
          <a:p>
            <a:pPr eaLnBrk="1" hangingPunct="1">
              <a:lnSpc>
                <a:spcPct val="90000"/>
              </a:lnSpc>
              <a:defRPr/>
            </a:pPr>
            <a:r>
              <a:rPr lang="tr-TR" smtClean="0"/>
              <a:t>Doğruyu yanlıştan ayırmak ve doğru olanı seçip uygulamak kolay kazanılan bir nitelik değildir.</a:t>
            </a:r>
          </a:p>
          <a:p>
            <a:pPr eaLnBrk="1" hangingPunct="1">
              <a:lnSpc>
                <a:spcPct val="90000"/>
              </a:lnSpc>
              <a:defRPr/>
            </a:pPr>
            <a:r>
              <a:rPr lang="tr-TR" smtClean="0"/>
              <a:t>Olasılıklara ve değişen koşullara en uygun tepkileri ve davranışları geliştirmek,uzun süren deneme ve yanılmalardan sonra gerçekleşir.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88913"/>
            <a:ext cx="8229600" cy="5942012"/>
          </a:xfrm>
        </p:spPr>
        <p:txBody>
          <a:bodyPr/>
          <a:lstStyle/>
          <a:p>
            <a:pPr eaLnBrk="1" hangingPunct="1">
              <a:lnSpc>
                <a:spcPct val="80000"/>
              </a:lnSpc>
              <a:defRPr/>
            </a:pPr>
            <a:r>
              <a:rPr lang="tr-TR" sz="2400" smtClean="0"/>
              <a:t>Çocuk yürümeye başlayınca kendini bir sürü yasaklar ve kurallarla çevrili bulur</a:t>
            </a:r>
          </a:p>
          <a:p>
            <a:pPr eaLnBrk="1" hangingPunct="1">
              <a:lnSpc>
                <a:spcPct val="80000"/>
              </a:lnSpc>
              <a:defRPr/>
            </a:pPr>
            <a:r>
              <a:rPr lang="tr-TR" sz="2400" smtClean="0"/>
              <a:t>Bunları önce tanıması sonra da benimsemesi gerekir.</a:t>
            </a:r>
          </a:p>
          <a:p>
            <a:pPr eaLnBrk="1" hangingPunct="1">
              <a:lnSpc>
                <a:spcPct val="80000"/>
              </a:lnSpc>
              <a:defRPr/>
            </a:pPr>
            <a:r>
              <a:rPr lang="tr-TR" sz="2400" smtClean="0"/>
              <a:t>Başka bir deyişle,ahlak kavramları belli dönemlerden geçerek olgunlaşır.</a:t>
            </a:r>
          </a:p>
          <a:p>
            <a:pPr eaLnBrk="1" hangingPunct="1">
              <a:lnSpc>
                <a:spcPct val="80000"/>
              </a:lnSpc>
              <a:buFont typeface="Wingdings" pitchFamily="2" charset="2"/>
              <a:buNone/>
              <a:defRPr/>
            </a:pPr>
            <a:r>
              <a:rPr lang="tr-TR" sz="2400" smtClean="0">
                <a:solidFill>
                  <a:schemeClr val="tx2"/>
                </a:solidFill>
              </a:rPr>
              <a:t>Bunu bir örnekle açıklayalım;</a:t>
            </a:r>
          </a:p>
          <a:p>
            <a:pPr eaLnBrk="1" hangingPunct="1">
              <a:lnSpc>
                <a:spcPct val="80000"/>
              </a:lnSpc>
              <a:defRPr/>
            </a:pPr>
            <a:r>
              <a:rPr lang="tr-TR" sz="2400" smtClean="0"/>
              <a:t>2 yaşındaki bir çocuk bencildir ve beklemesini bilmez.Sınır ve yasak tanımaz.Arkadaşının oyuncağına yapışıp;”Benim! Benim!” diye tutturur.</a:t>
            </a:r>
          </a:p>
          <a:p>
            <a:pPr eaLnBrk="1" hangingPunct="1">
              <a:lnSpc>
                <a:spcPct val="80000"/>
              </a:lnSpc>
              <a:defRPr/>
            </a:pPr>
            <a:r>
              <a:rPr lang="tr-TR" sz="2400" smtClean="0"/>
              <a:t>3 yaşına geldiğinde,benzer bir durum da arkadaşının eline sarılacağına annesine koşar.O oyuncaktan kendisine de alınmasını ister.</a:t>
            </a:r>
          </a:p>
          <a:p>
            <a:pPr eaLnBrk="1" hangingPunct="1">
              <a:lnSpc>
                <a:spcPct val="80000"/>
              </a:lnSpc>
              <a:defRPr/>
            </a:pPr>
            <a:r>
              <a:rPr lang="tr-TR" sz="2400" smtClean="0"/>
              <a:t>4 yaşına gelince büsbütün başka davranır.Arkadaşının oyuncağında gözü kalınca saldırıya geçmez.Ağlayarak annesine de koşmaz.bunun yerine “Al sen benim oyuncağımla oyna,ben de seninkiyle oynayayım!” der.</a:t>
            </a:r>
          </a:p>
          <a:p>
            <a:pPr eaLnBrk="1" hangingPunct="1">
              <a:lnSpc>
                <a:spcPct val="80000"/>
              </a:lnSpc>
              <a:defRPr/>
            </a:pPr>
            <a:r>
              <a:rPr lang="tr-TR" sz="2400" smtClean="0"/>
              <a:t>Yani başkasının malına saygı  göstereceğini,almak için vermek de gerektiğini kavramıştır.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188913"/>
            <a:ext cx="8229600" cy="5942012"/>
          </a:xfrm>
        </p:spPr>
        <p:txBody>
          <a:bodyPr/>
          <a:lstStyle/>
          <a:p>
            <a:pPr eaLnBrk="1" hangingPunct="1">
              <a:defRPr/>
            </a:pPr>
            <a:r>
              <a:rPr lang="tr-TR" smtClean="0"/>
              <a:t>Bu davranışların ortaya çıkması;</a:t>
            </a:r>
          </a:p>
          <a:p>
            <a:pPr eaLnBrk="1" hangingPunct="1">
              <a:defRPr/>
            </a:pPr>
            <a:r>
              <a:rPr lang="tr-TR" smtClean="0">
                <a:solidFill>
                  <a:schemeClr val="tx2"/>
                </a:solidFill>
              </a:rPr>
              <a:t>Anne ve babanın denetimi</a:t>
            </a:r>
          </a:p>
          <a:p>
            <a:pPr eaLnBrk="1" hangingPunct="1">
              <a:defRPr/>
            </a:pPr>
            <a:r>
              <a:rPr lang="tr-TR" smtClean="0">
                <a:solidFill>
                  <a:schemeClr val="tx2"/>
                </a:solidFill>
              </a:rPr>
              <a:t>Yol göstermesi</a:t>
            </a:r>
          </a:p>
          <a:p>
            <a:pPr eaLnBrk="1" hangingPunct="1">
              <a:defRPr/>
            </a:pPr>
            <a:r>
              <a:rPr lang="tr-TR" smtClean="0">
                <a:solidFill>
                  <a:schemeClr val="tx2"/>
                </a:solidFill>
              </a:rPr>
              <a:t>Sınır çekmesi</a:t>
            </a:r>
          </a:p>
          <a:p>
            <a:pPr eaLnBrk="1" hangingPunct="1">
              <a:buFont typeface="Wingdings" pitchFamily="2" charset="2"/>
              <a:buNone/>
              <a:defRPr/>
            </a:pPr>
            <a:r>
              <a:rPr lang="tr-TR" smtClean="0"/>
              <a:t>Gerekmektedir.Çocuk kendine kılavuzluk eden bir özyönetim gücü kazanmıştır.Ancak;çocuğun her durumda aynı olgunluk ve işbirliği duygusu ile davranması beklenemez.</a:t>
            </a:r>
          </a:p>
          <a:p>
            <a:pPr eaLnBrk="1" hangingPunct="1">
              <a:buFont typeface="Wingdings" pitchFamily="2" charset="2"/>
              <a:buNone/>
              <a:defRPr/>
            </a:pPr>
            <a:r>
              <a:rPr lang="tr-TR" smtClean="0"/>
              <a:t>Arada bir çizgiden çıkacak ama yaşı ilerledikçe davranışları tutarlı olacaktır.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kçaağaç">
  <a:themeElements>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kçaağaç">
      <a:majorFont>
        <a:latin typeface="Times New Roman"/>
        <a:ea typeface=""/>
        <a:cs typeface="Arial"/>
      </a:majorFont>
      <a:minorFont>
        <a:latin typeface="Times New Roman"/>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kçaağaç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kçaağaç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kçaağaç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kçaağaç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kçaağaç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kçaağaç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kçaağaç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kçaağaç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410</TotalTime>
  <Words>1473</Words>
  <Application>Microsoft Office PowerPoint</Application>
  <PresentationFormat>Ekran Gösterisi (4:3)</PresentationFormat>
  <Paragraphs>123</Paragraphs>
  <Slides>34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34</vt:i4>
      </vt:variant>
    </vt:vector>
  </HeadingPairs>
  <TitlesOfParts>
    <vt:vector size="38" baseType="lpstr">
      <vt:lpstr>Times New Roman</vt:lpstr>
      <vt:lpstr>Arial</vt:lpstr>
      <vt:lpstr>Wingdings</vt:lpstr>
      <vt:lpstr>Akçaağaç</vt:lpstr>
      <vt:lpstr>AHLAK EĞİTİMİ</vt:lpstr>
      <vt:lpstr>Slayt 2</vt:lpstr>
      <vt:lpstr>Slayt 3</vt:lpstr>
      <vt:lpstr>Slayt 4</vt:lpstr>
      <vt:lpstr>Slayt 5</vt:lpstr>
      <vt:lpstr>ÜSTBENLİK</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OKULDA AHLAK EĞİTİMİ</vt:lpstr>
      <vt:lpstr>Slayt 27</vt:lpstr>
      <vt:lpstr>Slayt 28</vt:lpstr>
      <vt:lpstr>Slayt 29</vt:lpstr>
      <vt:lpstr>Slayt 30</vt:lpstr>
      <vt:lpstr>Slayt 31</vt:lpstr>
      <vt:lpstr>Slayt 32</vt:lpstr>
      <vt:lpstr>Slayt 33</vt:lpstr>
      <vt:lpstr>Slayt 34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 EĞİTİMİ</dc:title>
  <dc:creator>Merve</dc:creator>
  <cp:lastModifiedBy>RAM-USER</cp:lastModifiedBy>
  <cp:revision>8</cp:revision>
  <dcterms:created xsi:type="dcterms:W3CDTF">2011-04-19T12:27:32Z</dcterms:created>
  <dcterms:modified xsi:type="dcterms:W3CDTF">2013-06-13T08:02:49Z</dcterms:modified>
</cp:coreProperties>
</file>