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19"/>
  </p:handoutMasterIdLst>
  <p:sldIdLst>
    <p:sldId id="256" r:id="rId2"/>
    <p:sldId id="257" r:id="rId3"/>
    <p:sldId id="259" r:id="rId4"/>
    <p:sldId id="264" r:id="rId5"/>
    <p:sldId id="273" r:id="rId6"/>
    <p:sldId id="258" r:id="rId7"/>
    <p:sldId id="260" r:id="rId8"/>
    <p:sldId id="261" r:id="rId9"/>
    <p:sldId id="265" r:id="rId10"/>
    <p:sldId id="267" r:id="rId11"/>
    <p:sldId id="266" r:id="rId12"/>
    <p:sldId id="263" r:id="rId13"/>
    <p:sldId id="269" r:id="rId14"/>
    <p:sldId id="270" r:id="rId15"/>
    <p:sldId id="271" r:id="rId16"/>
    <p:sldId id="272" r:id="rId17"/>
    <p:sldId id="268" r:id="rId18"/>
  </p:sldIdLst>
  <p:sldSz cx="9144000" cy="6858000" type="screen4x3"/>
  <p:notesSz cx="6883400" cy="9906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58CAEB0-7E61-4767-B305-93DBEE3759ED}">
          <p14:sldIdLst>
            <p14:sldId id="256"/>
            <p14:sldId id="257"/>
            <p14:sldId id="259"/>
            <p14:sldId id="264"/>
            <p14:sldId id="273"/>
            <p14:sldId id="258"/>
          </p14:sldIdLst>
        </p14:section>
        <p14:section name="Başlıksız Bölüm" id="{C02E5A3D-521F-4AD9-A678-01CEE76E4966}">
          <p14:sldIdLst>
            <p14:sldId id="260"/>
            <p14:sldId id="261"/>
            <p14:sldId id="265"/>
            <p14:sldId id="267"/>
            <p14:sldId id="266"/>
            <p14:sldId id="263"/>
            <p14:sldId id="269"/>
            <p14:sldId id="270"/>
            <p14:sldId id="271"/>
            <p14:sldId id="272"/>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1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82807" cy="495300"/>
          </a:xfrm>
          <a:prstGeom prst="rect">
            <a:avLst/>
          </a:prstGeom>
        </p:spPr>
        <p:txBody>
          <a:bodyPr vert="horz" lIns="95939" tIns="47969" rIns="95939" bIns="47969" rtlCol="0"/>
          <a:lstStyle>
            <a:lvl1pPr algn="l">
              <a:defRPr sz="1300"/>
            </a:lvl1pPr>
          </a:lstStyle>
          <a:p>
            <a:endParaRPr lang="tr-TR"/>
          </a:p>
        </p:txBody>
      </p:sp>
      <p:sp>
        <p:nvSpPr>
          <p:cNvPr id="3" name="Veri Yer Tutucusu 2"/>
          <p:cNvSpPr>
            <a:spLocks noGrp="1"/>
          </p:cNvSpPr>
          <p:nvPr>
            <p:ph type="dt" sz="quarter" idx="1"/>
          </p:nvPr>
        </p:nvSpPr>
        <p:spPr>
          <a:xfrm>
            <a:off x="3899000" y="0"/>
            <a:ext cx="2982807" cy="495300"/>
          </a:xfrm>
          <a:prstGeom prst="rect">
            <a:avLst/>
          </a:prstGeom>
        </p:spPr>
        <p:txBody>
          <a:bodyPr vert="horz" lIns="95939" tIns="47969" rIns="95939" bIns="47969" rtlCol="0"/>
          <a:lstStyle>
            <a:lvl1pPr algn="r">
              <a:defRPr sz="1300"/>
            </a:lvl1pPr>
          </a:lstStyle>
          <a:p>
            <a:fld id="{8B660EEE-A2FC-4A1D-8D2E-72755B2C1BE5}" type="datetimeFigureOut">
              <a:rPr lang="tr-TR" smtClean="0"/>
              <a:t>26.02.2015</a:t>
            </a:fld>
            <a:endParaRPr lang="tr-TR"/>
          </a:p>
        </p:txBody>
      </p:sp>
      <p:sp>
        <p:nvSpPr>
          <p:cNvPr id="4" name="Altbilgi Yer Tutucusu 3"/>
          <p:cNvSpPr>
            <a:spLocks noGrp="1"/>
          </p:cNvSpPr>
          <p:nvPr>
            <p:ph type="ftr" sz="quarter" idx="2"/>
          </p:nvPr>
        </p:nvSpPr>
        <p:spPr>
          <a:xfrm>
            <a:off x="0" y="9408981"/>
            <a:ext cx="2982807" cy="495300"/>
          </a:xfrm>
          <a:prstGeom prst="rect">
            <a:avLst/>
          </a:prstGeom>
        </p:spPr>
        <p:txBody>
          <a:bodyPr vert="horz" lIns="95939" tIns="47969" rIns="95939" bIns="47969" rtlCol="0" anchor="b"/>
          <a:lstStyle>
            <a:lvl1pPr algn="l">
              <a:defRPr sz="1300"/>
            </a:lvl1pPr>
          </a:lstStyle>
          <a:p>
            <a:endParaRPr lang="tr-TR"/>
          </a:p>
        </p:txBody>
      </p:sp>
      <p:sp>
        <p:nvSpPr>
          <p:cNvPr id="5" name="Slayt Numarası Yer Tutucusu 4"/>
          <p:cNvSpPr>
            <a:spLocks noGrp="1"/>
          </p:cNvSpPr>
          <p:nvPr>
            <p:ph type="sldNum" sz="quarter" idx="3"/>
          </p:nvPr>
        </p:nvSpPr>
        <p:spPr>
          <a:xfrm>
            <a:off x="3899000" y="9408981"/>
            <a:ext cx="2982807" cy="495300"/>
          </a:xfrm>
          <a:prstGeom prst="rect">
            <a:avLst/>
          </a:prstGeom>
        </p:spPr>
        <p:txBody>
          <a:bodyPr vert="horz" lIns="95939" tIns="47969" rIns="95939" bIns="47969" rtlCol="0" anchor="b"/>
          <a:lstStyle>
            <a:lvl1pPr algn="r">
              <a:defRPr sz="1300"/>
            </a:lvl1pPr>
          </a:lstStyle>
          <a:p>
            <a:fld id="{4E0FAB36-DB8F-4F9C-AB8F-5D8B51A1CAFF}" type="slidenum">
              <a:rPr lang="tr-TR" smtClean="0"/>
              <a:t>‹#›</a:t>
            </a:fld>
            <a:endParaRPr lang="tr-TR"/>
          </a:p>
        </p:txBody>
      </p:sp>
    </p:spTree>
    <p:extLst>
      <p:ext uri="{BB962C8B-B14F-4D97-AF65-F5344CB8AC3E}">
        <p14:creationId xmlns:p14="http://schemas.microsoft.com/office/powerpoint/2010/main" val="14941837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59A9EDDA-197A-4EA2-AA8F-563313E8069E}" type="datetimeFigureOut">
              <a:rPr lang="tr-TR" smtClean="0"/>
              <a:t>26.02.2015</a:t>
            </a:fld>
            <a:endParaRPr lang="tr-TR" dirty="0"/>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dirty="0"/>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8614A6B0-2840-4EEF-B308-5AEC2B9C2CB2}" type="slidenum">
              <a:rPr lang="tr-TR" smtClean="0"/>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9A9EDDA-197A-4EA2-AA8F-563313E8069E}" type="datetimeFigureOut">
              <a:rPr lang="tr-TR" smtClean="0"/>
              <a:t>26.02.2015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614A6B0-2840-4EEF-B308-5AEC2B9C2CB2}"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9A9EDDA-197A-4EA2-AA8F-563313E8069E}" type="datetimeFigureOut">
              <a:rPr lang="tr-TR" smtClean="0"/>
              <a:t>26.02.2015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614A6B0-2840-4EEF-B308-5AEC2B9C2CB2}"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59A9EDDA-197A-4EA2-AA8F-563313E8069E}" type="datetimeFigureOut">
              <a:rPr lang="tr-TR" smtClean="0"/>
              <a:t>26.02.2015</a:t>
            </a:fld>
            <a:endParaRPr lang="tr-TR" dirty="0"/>
          </a:p>
        </p:txBody>
      </p:sp>
      <p:sp>
        <p:nvSpPr>
          <p:cNvPr id="9" name="Slayt Numarası Yer Tutucusu 8"/>
          <p:cNvSpPr>
            <a:spLocks noGrp="1"/>
          </p:cNvSpPr>
          <p:nvPr>
            <p:ph type="sldNum" sz="quarter" idx="15"/>
          </p:nvPr>
        </p:nvSpPr>
        <p:spPr/>
        <p:txBody>
          <a:bodyPr rtlCol="0"/>
          <a:lstStyle/>
          <a:p>
            <a:fld id="{8614A6B0-2840-4EEF-B308-5AEC2B9C2CB2}" type="slidenum">
              <a:rPr lang="tr-TR" smtClean="0"/>
              <a:t>‹#›</a:t>
            </a:fld>
            <a:endParaRPr lang="tr-TR" dirty="0"/>
          </a:p>
        </p:txBody>
      </p:sp>
      <p:sp>
        <p:nvSpPr>
          <p:cNvPr id="10" name="Altbilgi Yer Tutucusu 9"/>
          <p:cNvSpPr>
            <a:spLocks noGrp="1"/>
          </p:cNvSpPr>
          <p:nvPr>
            <p:ph type="ftr" sz="quarter" idx="16"/>
          </p:nvPr>
        </p:nvSpPr>
        <p:spPr/>
        <p:txBody>
          <a:bodyPr rtlCol="0"/>
          <a:lstStyle/>
          <a:p>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59A9EDDA-197A-4EA2-AA8F-563313E8069E}" type="datetimeFigureOut">
              <a:rPr lang="tr-TR" smtClean="0"/>
              <a:t>26.02.2015</a:t>
            </a:fld>
            <a:endParaRPr lang="tr-TR" dirty="0"/>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dirty="0"/>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ayt Numarası Yer Tutucusu 5"/>
          <p:cNvSpPr>
            <a:spLocks noGrp="1"/>
          </p:cNvSpPr>
          <p:nvPr>
            <p:ph type="sldNum" sz="quarter" idx="12"/>
          </p:nvPr>
        </p:nvSpPr>
        <p:spPr bwMode="auto">
          <a:xfrm>
            <a:off x="1340616" y="4928702"/>
            <a:ext cx="609600" cy="517524"/>
          </a:xfrm>
        </p:spPr>
        <p:txBody>
          <a:bodyPr/>
          <a:lstStyle/>
          <a:p>
            <a:fld id="{8614A6B0-2840-4EEF-B308-5AEC2B9C2CB2}"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59A9EDDA-197A-4EA2-AA8F-563313E8069E}" type="datetimeFigureOut">
              <a:rPr lang="tr-TR" smtClean="0"/>
              <a:t>26.02.2015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614A6B0-2840-4EEF-B308-5AEC2B9C2CB2}" type="slidenum">
              <a:rPr lang="tr-TR" smtClean="0"/>
              <a:t>‹#›</a:t>
            </a:fld>
            <a:endParaRPr lang="tr-TR" dirty="0"/>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59A9EDDA-197A-4EA2-AA8F-563313E8069E}" type="datetimeFigureOut">
              <a:rPr lang="tr-TR" smtClean="0"/>
              <a:t>26.02.2015</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8614A6B0-2840-4EEF-B308-5AEC2B9C2CB2}" type="slidenum">
              <a:rPr lang="tr-TR" smtClean="0"/>
              <a:t>‹#›</a:t>
            </a:fld>
            <a:endParaRPr lang="tr-TR" dirty="0"/>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59A9EDDA-197A-4EA2-AA8F-563313E8069E}" type="datetimeFigureOut">
              <a:rPr lang="tr-TR" smtClean="0"/>
              <a:t>26.02.2015</a:t>
            </a:fld>
            <a:endParaRPr lang="tr-TR" dirty="0"/>
          </a:p>
        </p:txBody>
      </p:sp>
      <p:sp>
        <p:nvSpPr>
          <p:cNvPr id="7" name="Slayt Numarası Yer Tutucusu 6"/>
          <p:cNvSpPr>
            <a:spLocks noGrp="1"/>
          </p:cNvSpPr>
          <p:nvPr>
            <p:ph type="sldNum" sz="quarter" idx="11"/>
          </p:nvPr>
        </p:nvSpPr>
        <p:spPr/>
        <p:txBody>
          <a:bodyPr rtlCol="0"/>
          <a:lstStyle/>
          <a:p>
            <a:fld id="{8614A6B0-2840-4EEF-B308-5AEC2B9C2CB2}" type="slidenum">
              <a:rPr lang="tr-TR" smtClean="0"/>
              <a:t>‹#›</a:t>
            </a:fld>
            <a:endParaRPr lang="tr-TR" dirty="0"/>
          </a:p>
        </p:txBody>
      </p:sp>
      <p:sp>
        <p:nvSpPr>
          <p:cNvPr id="8" name="Altbilgi Yer Tutucusu 7"/>
          <p:cNvSpPr>
            <a:spLocks noGrp="1"/>
          </p:cNvSpPr>
          <p:nvPr>
            <p:ph type="ftr" sz="quarter" idx="12"/>
          </p:nvPr>
        </p:nvSpPr>
        <p:spPr/>
        <p:txBody>
          <a:bodyPr rtlCol="0"/>
          <a:lstStyle/>
          <a:p>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9A9EDDA-197A-4EA2-AA8F-563313E8069E}" type="datetimeFigureOut">
              <a:rPr lang="tr-TR" smtClean="0"/>
              <a:t>26.02.2015</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8614A6B0-2840-4EEF-B308-5AEC2B9C2CB2}"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59A9EDDA-197A-4EA2-AA8F-563313E8069E}" type="datetimeFigureOut">
              <a:rPr lang="tr-TR" smtClean="0"/>
              <a:t>26.02.2015</a:t>
            </a:fld>
            <a:endParaRPr lang="tr-TR" dirty="0"/>
          </a:p>
        </p:txBody>
      </p:sp>
      <p:sp>
        <p:nvSpPr>
          <p:cNvPr id="22" name="Slayt Numarası Yer Tutucusu 21"/>
          <p:cNvSpPr>
            <a:spLocks noGrp="1"/>
          </p:cNvSpPr>
          <p:nvPr>
            <p:ph type="sldNum" sz="quarter" idx="15"/>
          </p:nvPr>
        </p:nvSpPr>
        <p:spPr/>
        <p:txBody>
          <a:bodyPr rtlCol="0"/>
          <a:lstStyle/>
          <a:p>
            <a:fld id="{8614A6B0-2840-4EEF-B308-5AEC2B9C2CB2}" type="slidenum">
              <a:rPr lang="tr-TR" smtClean="0"/>
              <a:t>‹#›</a:t>
            </a:fld>
            <a:endParaRPr lang="tr-TR" dirty="0"/>
          </a:p>
        </p:txBody>
      </p:sp>
      <p:sp>
        <p:nvSpPr>
          <p:cNvPr id="23" name="Altbilgi Yer Tutucusu 22"/>
          <p:cNvSpPr>
            <a:spLocks noGrp="1"/>
          </p:cNvSpPr>
          <p:nvPr>
            <p:ph type="ftr" sz="quarter" idx="16"/>
          </p:nvPr>
        </p:nvSpPr>
        <p:spPr/>
        <p:txBody>
          <a:bodyPr rtlCol="0"/>
          <a:lstStyle/>
          <a:p>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dirty="0"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59A9EDDA-197A-4EA2-AA8F-563313E8069E}" type="datetimeFigureOut">
              <a:rPr lang="tr-TR" smtClean="0"/>
              <a:t>26.02.2015</a:t>
            </a:fld>
            <a:endParaRPr lang="tr-TR" dirty="0"/>
          </a:p>
        </p:txBody>
      </p:sp>
      <p:sp>
        <p:nvSpPr>
          <p:cNvPr id="18" name="Slayt Numarası Yer Tutucusu 17"/>
          <p:cNvSpPr>
            <a:spLocks noGrp="1"/>
          </p:cNvSpPr>
          <p:nvPr>
            <p:ph type="sldNum" sz="quarter" idx="11"/>
          </p:nvPr>
        </p:nvSpPr>
        <p:spPr/>
        <p:txBody>
          <a:bodyPr rtlCol="0"/>
          <a:lstStyle/>
          <a:p>
            <a:fld id="{8614A6B0-2840-4EEF-B308-5AEC2B9C2CB2}" type="slidenum">
              <a:rPr lang="tr-TR" smtClean="0"/>
              <a:t>‹#›</a:t>
            </a:fld>
            <a:endParaRPr lang="tr-TR" dirty="0"/>
          </a:p>
        </p:txBody>
      </p:sp>
      <p:sp>
        <p:nvSpPr>
          <p:cNvPr id="21" name="Altbilgi Yer Tutucusu 20"/>
          <p:cNvSpPr>
            <a:spLocks noGrp="1"/>
          </p:cNvSpPr>
          <p:nvPr>
            <p:ph type="ftr" sz="quarter" idx="12"/>
          </p:nvPr>
        </p:nvSpPr>
        <p:spPr/>
        <p:txBody>
          <a:bodyPr rtlCol="0"/>
          <a:lstStyle/>
          <a:p>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9A9EDDA-197A-4EA2-AA8F-563313E8069E}" type="datetimeFigureOut">
              <a:rPr lang="tr-TR" smtClean="0"/>
              <a:t>26.02.2015</a:t>
            </a:fld>
            <a:endParaRPr lang="tr-TR" dirty="0"/>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dirty="0"/>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614A6B0-2840-4EEF-B308-5AEC2B9C2CB2}" type="slidenum">
              <a:rPr lang="tr-TR" smtClean="0"/>
              <a:t>‹#›</a:t>
            </a:fld>
            <a:endParaRPr lang="tr-TR"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195736" y="1124744"/>
            <a:ext cx="6172200" cy="1894362"/>
          </a:xfrm>
        </p:spPr>
        <p:txBody>
          <a:bodyPr/>
          <a:lstStyle/>
          <a:p>
            <a:pPr algn="ctr"/>
            <a:r>
              <a:rPr lang="tr-TR" dirty="0" smtClean="0"/>
              <a:t>Kaynaştırma ve </a:t>
            </a:r>
            <a:r>
              <a:rPr lang="tr-TR" dirty="0" err="1" smtClean="0"/>
              <a:t>bep</a:t>
            </a:r>
            <a:r>
              <a:rPr lang="tr-TR" dirty="0" smtClean="0"/>
              <a:t> bilgilendirme toplantısı</a:t>
            </a:r>
            <a:endParaRPr lang="tr-TR" dirty="0"/>
          </a:p>
        </p:txBody>
      </p:sp>
      <p:sp>
        <p:nvSpPr>
          <p:cNvPr id="3" name="Alt Başlık 2"/>
          <p:cNvSpPr>
            <a:spLocks noGrp="1"/>
          </p:cNvSpPr>
          <p:nvPr>
            <p:ph type="subTitle" idx="1"/>
          </p:nvPr>
        </p:nvSpPr>
        <p:spPr>
          <a:xfrm>
            <a:off x="2267744" y="3356992"/>
            <a:ext cx="6172200" cy="2376264"/>
          </a:xfrm>
        </p:spPr>
        <p:txBody>
          <a:bodyPr/>
          <a:lstStyle/>
          <a:p>
            <a:pPr algn="ctr"/>
            <a:r>
              <a:rPr lang="tr-TR" dirty="0" smtClean="0"/>
              <a:t>Hacı Kadriye Arslan Rehberlik ve Araştırma Merkezi</a:t>
            </a:r>
          </a:p>
          <a:p>
            <a:pPr algn="ctr"/>
            <a:endParaRPr lang="tr-TR" dirty="0"/>
          </a:p>
          <a:p>
            <a:pPr algn="ctr"/>
            <a:r>
              <a:rPr lang="tr-TR" dirty="0" smtClean="0"/>
              <a:t>Banu BUDAK</a:t>
            </a:r>
          </a:p>
          <a:p>
            <a:pPr algn="ctr"/>
            <a:r>
              <a:rPr lang="tr-TR" dirty="0" smtClean="0"/>
              <a:t>Özel Eğitim Öğretmeni</a:t>
            </a:r>
            <a:endParaRPr lang="tr-TR" dirty="0"/>
          </a:p>
        </p:txBody>
      </p:sp>
      <p:pic>
        <p:nvPicPr>
          <p:cNvPr id="1026" name="Picture 2" descr="C:\Users\banu\Pictures\imagesCAGD90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5364347"/>
            <a:ext cx="4752528" cy="14936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anu\Pictures\ö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511" y="611542"/>
            <a:ext cx="5184576" cy="134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632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3332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808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74638"/>
            <a:ext cx="7097216" cy="706090"/>
          </a:xfrm>
        </p:spPr>
        <p:txBody>
          <a:bodyPr>
            <a:normAutofit/>
          </a:bodyPr>
          <a:lstStyle/>
          <a:p>
            <a:pPr algn="ctr"/>
            <a:r>
              <a:rPr lang="tr-TR" sz="1800" b="1" dirty="0" smtClean="0"/>
              <a:t>Özel eğitim ve değerlendirme kurulu </a:t>
            </a:r>
            <a:br>
              <a:rPr lang="tr-TR" sz="1800" b="1" dirty="0" smtClean="0"/>
            </a:br>
            <a:r>
              <a:rPr lang="tr-TR" sz="1800" b="1" dirty="0" smtClean="0"/>
              <a:t>destek eğitim raporu</a:t>
            </a:r>
            <a:endParaRPr lang="tr-TR" sz="1800" b="1" dirty="0"/>
          </a:p>
        </p:txBody>
      </p:sp>
      <p:sp>
        <p:nvSpPr>
          <p:cNvPr id="3" name="İçerik Yer Tutucusu 2"/>
          <p:cNvSpPr>
            <a:spLocks noGrp="1"/>
          </p:cNvSpPr>
          <p:nvPr>
            <p:ph sz="quarter" idx="1"/>
          </p:nvPr>
        </p:nvSpPr>
        <p:spPr/>
        <p:txBody>
          <a:bodyPr/>
          <a:lstStyle/>
          <a:p>
            <a:endParaRPr lang="tr-TR"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24744"/>
            <a:ext cx="9093448"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494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7467600" cy="1143000"/>
          </a:xfrm>
        </p:spPr>
        <p:txBody>
          <a:bodyPr/>
          <a:lstStyle/>
          <a:p>
            <a:pPr algn="ctr"/>
            <a:r>
              <a:rPr lang="tr-TR" dirty="0" smtClean="0"/>
              <a:t>Tanılanmış öğrenciden sonra yapacaklarımız:</a:t>
            </a:r>
            <a:endParaRPr lang="tr-TR" dirty="0"/>
          </a:p>
        </p:txBody>
      </p:sp>
      <p:sp>
        <p:nvSpPr>
          <p:cNvPr id="3" name="İçerik Yer Tutucusu 2"/>
          <p:cNvSpPr>
            <a:spLocks noGrp="1"/>
          </p:cNvSpPr>
          <p:nvPr>
            <p:ph sz="quarter" idx="1"/>
          </p:nvPr>
        </p:nvSpPr>
        <p:spPr/>
        <p:txBody>
          <a:bodyPr>
            <a:normAutofit lnSpcReduction="10000"/>
          </a:bodyPr>
          <a:lstStyle/>
          <a:p>
            <a:r>
              <a:rPr lang="tr-TR" dirty="0" smtClean="0"/>
              <a:t>Elimizde bu belgeler olduktan sonra;</a:t>
            </a:r>
          </a:p>
          <a:p>
            <a:r>
              <a:rPr lang="tr-TR" dirty="0" smtClean="0"/>
              <a:t>1- İl özel Eğitim Kurulu yerleştirme kararı</a:t>
            </a:r>
          </a:p>
          <a:p>
            <a:r>
              <a:rPr lang="tr-TR" dirty="0" smtClean="0"/>
              <a:t>2- Özel eğitim Hizmetleri Kurul Kararı</a:t>
            </a:r>
          </a:p>
          <a:p>
            <a:r>
              <a:rPr lang="tr-TR" dirty="0" smtClean="0"/>
              <a:t>Okul İdaresi/Okul Öncesi Öğretmen / Rehber Öğretmen olarak herkese görev düşmektedir.</a:t>
            </a:r>
          </a:p>
          <a:p>
            <a:r>
              <a:rPr lang="tr-TR" dirty="0" smtClean="0"/>
              <a:t>BEP biriminin kurum Md. Tarafından oluşturulması,</a:t>
            </a:r>
          </a:p>
          <a:p>
            <a:r>
              <a:rPr lang="tr-TR" dirty="0" smtClean="0"/>
              <a:t>BEP birim başkanının Md. Yrd. Olarak belirlenmesi,</a:t>
            </a:r>
          </a:p>
          <a:p>
            <a:r>
              <a:rPr lang="tr-TR" b="1" dirty="0" smtClean="0"/>
              <a:t>BEP toplantısı yapılması için BEP Birim Başkanı/Sınıf öğretmeni/ Sınıf rehber öğretmeni/ öğrencinin dersine giren diğer öğretmenler/Rehber öğretmen/ VELİ ile BEP toplantı tarihinin belirlenmesi,</a:t>
            </a:r>
          </a:p>
          <a:p>
            <a:endParaRPr lang="tr-TR" dirty="0"/>
          </a:p>
        </p:txBody>
      </p:sp>
    </p:spTree>
    <p:extLst>
      <p:ext uri="{BB962C8B-B14F-4D97-AF65-F5344CB8AC3E}">
        <p14:creationId xmlns:p14="http://schemas.microsoft.com/office/powerpoint/2010/main" val="3918010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979712" y="1700808"/>
            <a:ext cx="6910536" cy="4757914"/>
          </a:xfrm>
        </p:spPr>
        <p:txBody>
          <a:bodyPr>
            <a:noAutofit/>
          </a:bodyPr>
          <a:lstStyle/>
          <a:p>
            <a:r>
              <a:rPr lang="tr-TR" sz="3200" dirty="0"/>
              <a:t>BEP NE DEĞİLDİR ?</a:t>
            </a:r>
            <a:r>
              <a:rPr lang="tr-TR" sz="1800" dirty="0"/>
              <a:t/>
            </a:r>
            <a:br>
              <a:rPr lang="tr-TR" sz="1800" dirty="0"/>
            </a:br>
            <a:r>
              <a:rPr lang="tr-TR" sz="1800" dirty="0"/>
              <a:t> </a:t>
            </a:r>
            <a:r>
              <a:rPr lang="tr-TR" sz="1800" i="1" u="sng" dirty="0"/>
              <a:t/>
            </a:r>
            <a:br>
              <a:rPr lang="tr-TR" sz="1800" i="1" u="sng" dirty="0"/>
            </a:br>
            <a:r>
              <a:rPr lang="tr-TR" sz="2800" i="1" u="sng" dirty="0"/>
              <a:t>Bireysel çalışma kâğıtları değildir.</a:t>
            </a:r>
            <a:r>
              <a:rPr lang="tr-TR" sz="2800" dirty="0"/>
              <a:t/>
            </a:r>
            <a:br>
              <a:rPr lang="tr-TR" sz="2800" dirty="0"/>
            </a:br>
            <a:r>
              <a:rPr lang="tr-TR" sz="1800" dirty="0"/>
              <a:t> </a:t>
            </a:r>
            <a:br>
              <a:rPr lang="tr-TR" sz="1800" dirty="0"/>
            </a:br>
            <a:r>
              <a:rPr lang="tr-TR" sz="1800" dirty="0"/>
              <a:t>Yalnızca öğretmeni ilgilendiren bir çalışma programı değildir.</a:t>
            </a:r>
            <a:br>
              <a:rPr lang="tr-TR" sz="1800" dirty="0"/>
            </a:br>
            <a:r>
              <a:rPr lang="tr-TR" sz="1800" dirty="0"/>
              <a:t> </a:t>
            </a:r>
            <a:br>
              <a:rPr lang="tr-TR" sz="1800" dirty="0"/>
            </a:br>
            <a:r>
              <a:rPr lang="tr-TR" sz="1800" dirty="0"/>
              <a:t>Sınıfta problem olarak görülen öğrenciden kurtulma aracı değildir. </a:t>
            </a:r>
            <a:br>
              <a:rPr lang="tr-TR" sz="1800" dirty="0"/>
            </a:br>
            <a:r>
              <a:rPr lang="tr-TR" sz="1800" dirty="0"/>
              <a:t> </a:t>
            </a:r>
            <a:br>
              <a:rPr lang="tr-TR" sz="1800" dirty="0"/>
            </a:br>
            <a:r>
              <a:rPr lang="tr-TR" sz="1800" dirty="0"/>
              <a:t>Bireyi özel olarak etiketleyen bir karar dosyası değildir.</a:t>
            </a:r>
            <a:br>
              <a:rPr lang="tr-TR" sz="1800" dirty="0"/>
            </a:br>
            <a:r>
              <a:rPr lang="tr-TR" sz="1800" dirty="0"/>
              <a:t> </a:t>
            </a:r>
            <a:br>
              <a:rPr lang="tr-TR" sz="1800" dirty="0"/>
            </a:br>
            <a:r>
              <a:rPr lang="tr-TR" sz="1800" dirty="0"/>
              <a:t>Öğrencinin yalnız akademik performansıyla ilgilenen bir gelişim yada  kayıt tablosu değildir.</a:t>
            </a:r>
            <a:br>
              <a:rPr lang="tr-TR" sz="1800" dirty="0"/>
            </a:br>
            <a:r>
              <a:rPr lang="tr-TR" sz="1800" dirty="0"/>
              <a:t> </a:t>
            </a:r>
            <a:br>
              <a:rPr lang="tr-TR" sz="1800" dirty="0"/>
            </a:br>
            <a:r>
              <a:rPr lang="tr-TR" sz="1800" dirty="0"/>
              <a:t>Öğretmene ve aileye ek yükler getiren bir ekonomi programı değildir </a:t>
            </a:r>
            <a:br>
              <a:rPr lang="tr-TR" sz="1800" dirty="0"/>
            </a:br>
            <a:r>
              <a:rPr lang="tr-TR" sz="1800" dirty="0"/>
              <a:t> </a:t>
            </a:r>
            <a:br>
              <a:rPr lang="tr-TR" sz="1800" dirty="0"/>
            </a:br>
            <a:r>
              <a:rPr lang="tr-TR" sz="1800" dirty="0"/>
              <a:t>Öğrenciye yapabildiklerinden daha fazla ödev-çalışmayı zorunlu hale getiren bir ev ödevi-çalışma programı değildir.</a:t>
            </a:r>
            <a:br>
              <a:rPr lang="tr-TR" sz="1800" dirty="0"/>
            </a:br>
            <a:endParaRPr lang="tr-TR" sz="1800" dirty="0"/>
          </a:p>
        </p:txBody>
      </p:sp>
    </p:spTree>
    <p:extLst>
      <p:ext uri="{BB962C8B-B14F-4D97-AF65-F5344CB8AC3E}">
        <p14:creationId xmlns:p14="http://schemas.microsoft.com/office/powerpoint/2010/main" val="733713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123728" y="908720"/>
            <a:ext cx="6172200" cy="4608512"/>
          </a:xfrm>
        </p:spPr>
        <p:txBody>
          <a:bodyPr>
            <a:normAutofit fontScale="90000"/>
          </a:bodyPr>
          <a:lstStyle/>
          <a:p>
            <a:r>
              <a:rPr lang="tr-TR" sz="3100" dirty="0"/>
              <a:t>BEP’İN YARARLARI </a:t>
            </a:r>
            <a:r>
              <a:rPr lang="tr-TR" sz="2800" dirty="0"/>
              <a:t/>
            </a:r>
            <a:br>
              <a:rPr lang="tr-TR" sz="2800" dirty="0"/>
            </a:br>
            <a:r>
              <a:rPr lang="tr-TR" sz="2800" dirty="0"/>
              <a:t> </a:t>
            </a:r>
            <a:br>
              <a:rPr lang="tr-TR" sz="2800" dirty="0"/>
            </a:br>
            <a:r>
              <a:rPr lang="tr-TR" sz="2200" dirty="0" smtClean="0"/>
              <a:t>*Bireye </a:t>
            </a:r>
            <a:r>
              <a:rPr lang="tr-TR" sz="2200" dirty="0"/>
              <a:t>uygun eğitim hizmetlerinin sunulması,</a:t>
            </a:r>
            <a:br>
              <a:rPr lang="tr-TR" sz="2200" dirty="0"/>
            </a:br>
            <a:r>
              <a:rPr lang="tr-TR" sz="2200" dirty="0" smtClean="0"/>
              <a:t>*Bireye </a:t>
            </a:r>
            <a:r>
              <a:rPr lang="tr-TR" sz="2200" dirty="0"/>
              <a:t>uygun ve gerçekçi amaçların belirlenmesi,</a:t>
            </a:r>
            <a:br>
              <a:rPr lang="tr-TR" sz="2200" dirty="0"/>
            </a:br>
            <a:r>
              <a:rPr lang="tr-TR" sz="2200" dirty="0"/>
              <a:t>Bu amaçlarının karşılanıp karşılanmadığını ortaya koymak olarak sıralanabilir. </a:t>
            </a:r>
            <a:br>
              <a:rPr lang="tr-TR" sz="2200" dirty="0"/>
            </a:br>
            <a:r>
              <a:rPr lang="tr-TR" sz="2200" dirty="0"/>
              <a:t> </a:t>
            </a:r>
            <a:br>
              <a:rPr lang="tr-TR" sz="2200" dirty="0"/>
            </a:br>
            <a:r>
              <a:rPr lang="tr-TR" sz="2200" dirty="0" smtClean="0"/>
              <a:t>*Ayrıca</a:t>
            </a:r>
            <a:r>
              <a:rPr lang="tr-TR" sz="2200" dirty="0"/>
              <a:t>, BEP’ in yararları, ebeveyn, çocuk, öğretmen ve toplum açısından da sıralanabilir. </a:t>
            </a:r>
            <a:r>
              <a:rPr lang="tr-TR" dirty="0"/>
              <a:t/>
            </a:r>
            <a:br>
              <a:rPr lang="tr-TR" dirty="0"/>
            </a:br>
            <a:endParaRPr lang="tr-TR" dirty="0"/>
          </a:p>
        </p:txBody>
      </p:sp>
    </p:spTree>
    <p:extLst>
      <p:ext uri="{BB962C8B-B14F-4D97-AF65-F5344CB8AC3E}">
        <p14:creationId xmlns:p14="http://schemas.microsoft.com/office/powerpoint/2010/main" val="727270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943200" y="404664"/>
            <a:ext cx="7200800" cy="5904657"/>
          </a:xfrm>
        </p:spPr>
        <p:txBody>
          <a:bodyPr>
            <a:normAutofit fontScale="90000"/>
          </a:bodyPr>
          <a:lstStyle/>
          <a:p>
            <a:r>
              <a:rPr lang="tr-TR" sz="2000" dirty="0"/>
              <a:t>BEP NASIL HAZIRLANIR?</a:t>
            </a:r>
            <a:br>
              <a:rPr lang="tr-TR" sz="2000" dirty="0"/>
            </a:br>
            <a:r>
              <a:rPr lang="tr-TR" sz="2000" dirty="0"/>
              <a:t> </a:t>
            </a:r>
            <a:br>
              <a:rPr lang="tr-TR" sz="2000" dirty="0"/>
            </a:br>
            <a:r>
              <a:rPr lang="tr-TR" sz="2700" dirty="0">
                <a:solidFill>
                  <a:schemeClr val="accent3">
                    <a:lumMod val="75000"/>
                  </a:schemeClr>
                </a:solidFill>
              </a:rPr>
              <a:t>BEP Süreci 7 Temel Aşamadan Oluşur:</a:t>
            </a:r>
            <a:br>
              <a:rPr lang="tr-TR" sz="2700" dirty="0">
                <a:solidFill>
                  <a:schemeClr val="accent3">
                    <a:lumMod val="75000"/>
                  </a:schemeClr>
                </a:solidFill>
              </a:rPr>
            </a:br>
            <a:r>
              <a:rPr lang="tr-TR" dirty="0" smtClean="0"/>
              <a:t>1-</a:t>
            </a:r>
            <a:r>
              <a:rPr lang="tr-TR" dirty="0"/>
              <a:t>Bireyselleştirilmiş eğitim programını hazırlayacak </a:t>
            </a:r>
            <a:br>
              <a:rPr lang="tr-TR" dirty="0"/>
            </a:br>
            <a:r>
              <a:rPr lang="tr-TR" dirty="0"/>
              <a:t>ekibin oluşturulması,</a:t>
            </a:r>
            <a:br>
              <a:rPr lang="tr-TR" dirty="0"/>
            </a:br>
            <a:r>
              <a:rPr lang="tr-TR" dirty="0" smtClean="0"/>
              <a:t>2-</a:t>
            </a:r>
            <a:r>
              <a:rPr lang="tr-TR" dirty="0"/>
              <a:t>Çocuğun eğitsel performans düzeyinin belirlenmesi</a:t>
            </a:r>
            <a:br>
              <a:rPr lang="tr-TR" dirty="0"/>
            </a:br>
            <a:r>
              <a:rPr lang="tr-TR" dirty="0" smtClean="0"/>
              <a:t>3-</a:t>
            </a:r>
            <a:r>
              <a:rPr lang="tr-TR" dirty="0"/>
              <a:t>Uygun eğitim ortamları ve </a:t>
            </a:r>
            <a:r>
              <a:rPr lang="tr-TR" dirty="0" smtClean="0"/>
              <a:t>bu ortamlarda </a:t>
            </a:r>
            <a:r>
              <a:rPr lang="tr-TR" dirty="0"/>
              <a:t>sunulacak </a:t>
            </a:r>
            <a:br>
              <a:rPr lang="tr-TR" dirty="0"/>
            </a:br>
            <a:r>
              <a:rPr lang="tr-TR" dirty="0"/>
              <a:t>destek hizmetlerin belirlenmesi</a:t>
            </a:r>
            <a:br>
              <a:rPr lang="tr-TR" dirty="0"/>
            </a:br>
            <a:r>
              <a:rPr lang="tr-TR" dirty="0" smtClean="0"/>
              <a:t>4-</a:t>
            </a:r>
            <a:r>
              <a:rPr lang="tr-TR" dirty="0"/>
              <a:t>Bireyselleştirilmiş öğretim programının hazırlanması</a:t>
            </a:r>
            <a:br>
              <a:rPr lang="tr-TR" dirty="0"/>
            </a:br>
            <a:endParaRPr lang="tr-TR" dirty="0"/>
          </a:p>
        </p:txBody>
      </p:sp>
    </p:spTree>
    <p:extLst>
      <p:ext uri="{BB962C8B-B14F-4D97-AF65-F5344CB8AC3E}">
        <p14:creationId xmlns:p14="http://schemas.microsoft.com/office/powerpoint/2010/main" val="1812693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267744" y="548680"/>
            <a:ext cx="6552728" cy="5832648"/>
          </a:xfrm>
        </p:spPr>
        <p:txBody>
          <a:bodyPr>
            <a:normAutofit fontScale="90000"/>
          </a:bodyPr>
          <a:lstStyle/>
          <a:p>
            <a:r>
              <a:rPr lang="tr-TR" dirty="0" smtClean="0"/>
              <a:t>5- Uzun </a:t>
            </a:r>
            <a:r>
              <a:rPr lang="tr-TR" dirty="0"/>
              <a:t>ve kısa dönemli amaçların </a:t>
            </a:r>
            <a:r>
              <a:rPr lang="tr-TR" dirty="0" smtClean="0"/>
              <a:t>belirlenmesi</a:t>
            </a:r>
            <a:br>
              <a:rPr lang="tr-TR" dirty="0" smtClean="0"/>
            </a:br>
            <a:r>
              <a:rPr lang="tr-TR" dirty="0" smtClean="0"/>
              <a:t>6-</a:t>
            </a:r>
            <a:r>
              <a:rPr lang="tr-TR" dirty="0"/>
              <a:t>Uygun öğretim materyalleri ve öğretim </a:t>
            </a:r>
            <a:br>
              <a:rPr lang="tr-TR" dirty="0"/>
            </a:br>
            <a:r>
              <a:rPr lang="tr-TR" dirty="0"/>
              <a:t>yöntemlerinin </a:t>
            </a:r>
            <a:r>
              <a:rPr lang="tr-TR" dirty="0" smtClean="0"/>
              <a:t>belirlenmesi</a:t>
            </a:r>
            <a:br>
              <a:rPr lang="tr-TR" dirty="0" smtClean="0"/>
            </a:br>
            <a:r>
              <a:rPr lang="tr-TR" dirty="0" smtClean="0"/>
              <a:t>7-</a:t>
            </a:r>
            <a:r>
              <a:rPr lang="tr-TR" dirty="0"/>
              <a:t>BEP’ in uygulanması, izlenmesi ve değerlendirilmesi </a:t>
            </a:r>
            <a:br>
              <a:rPr lang="tr-TR" dirty="0"/>
            </a:br>
            <a:r>
              <a:rPr lang="tr-TR" dirty="0"/>
              <a:t>için sorumluların belirlenerek zaman çizelgesinin</a:t>
            </a:r>
            <a:br>
              <a:rPr lang="tr-TR" dirty="0"/>
            </a:br>
            <a:r>
              <a:rPr lang="tr-TR" dirty="0"/>
              <a:t>hazırlanması ve değerlendirme biçimine karar verilmesi.</a:t>
            </a:r>
            <a:br>
              <a:rPr lang="tr-TR" dirty="0"/>
            </a:br>
            <a:r>
              <a:rPr lang="tr-TR" dirty="0"/>
              <a:t> Aile onayı.</a:t>
            </a:r>
            <a:br>
              <a:rPr lang="tr-TR" dirty="0"/>
            </a:br>
            <a:r>
              <a:rPr lang="tr-TR" dirty="0"/>
              <a:t/>
            </a:r>
            <a:br>
              <a:rPr lang="tr-TR" dirty="0"/>
            </a:br>
            <a:endParaRPr lang="tr-TR" dirty="0"/>
          </a:p>
        </p:txBody>
      </p:sp>
    </p:spTree>
    <p:extLst>
      <p:ext uri="{BB962C8B-B14F-4D97-AF65-F5344CB8AC3E}">
        <p14:creationId xmlns:p14="http://schemas.microsoft.com/office/powerpoint/2010/main" val="3201709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95536" y="908720"/>
            <a:ext cx="7529264" cy="5565232"/>
          </a:xfrm>
        </p:spPr>
        <p:txBody>
          <a:bodyPr>
            <a:normAutofit/>
          </a:bodyPr>
          <a:lstStyle/>
          <a:p>
            <a:pPr marL="0" indent="0">
              <a:buNone/>
            </a:pPr>
            <a:endParaRPr lang="tr-TR" sz="6000" b="1" dirty="0" smtClean="0"/>
          </a:p>
          <a:p>
            <a:pPr marL="0" indent="0">
              <a:buNone/>
            </a:pPr>
            <a:r>
              <a:rPr lang="tr-TR" sz="6000" b="1" dirty="0" smtClean="0"/>
              <a:t>EĞİTİMDE FEDA EDİLECEK TEK BİR FERT YOKTUR.</a:t>
            </a:r>
          </a:p>
          <a:p>
            <a:pPr marL="0" indent="0">
              <a:buNone/>
            </a:pPr>
            <a:endParaRPr lang="tr-TR" sz="1400" b="1" dirty="0"/>
          </a:p>
          <a:p>
            <a:pPr marL="0" indent="0">
              <a:buNone/>
            </a:pPr>
            <a:endParaRPr lang="tr-TR" sz="1400" b="1" dirty="0" smtClean="0"/>
          </a:p>
          <a:p>
            <a:pPr marL="0" indent="0">
              <a:buNone/>
            </a:pPr>
            <a:endParaRPr lang="tr-TR" sz="1400" b="1" dirty="0"/>
          </a:p>
          <a:p>
            <a:pPr marL="0" indent="0">
              <a:buNone/>
            </a:pPr>
            <a:r>
              <a:rPr lang="tr-TR" sz="1400" b="1" dirty="0" smtClean="0"/>
              <a:t>						</a:t>
            </a:r>
          </a:p>
          <a:p>
            <a:pPr marL="0" indent="0">
              <a:buNone/>
            </a:pPr>
            <a:endParaRPr lang="tr-TR" sz="1400" b="1" dirty="0"/>
          </a:p>
          <a:p>
            <a:pPr marL="0" indent="0">
              <a:buNone/>
            </a:pPr>
            <a:r>
              <a:rPr lang="tr-TR" sz="1400" b="1" dirty="0" smtClean="0"/>
              <a:t>			TEŞEKKÜRLER</a:t>
            </a:r>
            <a:endParaRPr lang="tr-TR" sz="14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232458"/>
            <a:ext cx="1517898" cy="173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89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Kaynaştırma çeşitleri</a:t>
            </a:r>
            <a:endParaRPr lang="tr-TR" b="1" dirty="0"/>
          </a:p>
        </p:txBody>
      </p:sp>
      <p:sp>
        <p:nvSpPr>
          <p:cNvPr id="3" name="İçerik Yer Tutucusu 2"/>
          <p:cNvSpPr>
            <a:spLocks noGrp="1"/>
          </p:cNvSpPr>
          <p:nvPr>
            <p:ph sz="quarter" idx="1"/>
          </p:nvPr>
        </p:nvSpPr>
        <p:spPr>
          <a:xfrm>
            <a:off x="467544" y="1484784"/>
            <a:ext cx="7467600" cy="4873752"/>
          </a:xfrm>
        </p:spPr>
        <p:txBody>
          <a:bodyPr/>
          <a:lstStyle/>
          <a:p>
            <a:r>
              <a:rPr lang="tr-TR" b="1" dirty="0" smtClean="0"/>
              <a:t>Kaynaştırma</a:t>
            </a:r>
            <a:r>
              <a:rPr lang="tr-TR" b="1" dirty="0" smtClean="0"/>
              <a:t>; </a:t>
            </a:r>
            <a:r>
              <a:rPr lang="tr-TR" dirty="0" smtClean="0"/>
              <a:t>özel </a:t>
            </a:r>
            <a:r>
              <a:rPr lang="tr-TR" dirty="0" smtClean="0"/>
              <a:t>eğitim gereksinimi olan öğrencilerin</a:t>
            </a:r>
            <a:r>
              <a:rPr lang="tr-TR" dirty="0" smtClean="0"/>
              <a:t>, normal </a:t>
            </a:r>
            <a:r>
              <a:rPr lang="tr-TR" dirty="0"/>
              <a:t>öğrencilerin devam ettiği eğitim </a:t>
            </a:r>
            <a:r>
              <a:rPr lang="tr-TR" dirty="0" smtClean="0"/>
              <a:t>ortamlarında </a:t>
            </a:r>
            <a:r>
              <a:rPr lang="tr-TR" dirty="0"/>
              <a:t>eğitilmesidir. </a:t>
            </a:r>
            <a:r>
              <a:rPr lang="tr-TR" dirty="0" smtClean="0"/>
              <a:t>Normal </a:t>
            </a:r>
            <a:r>
              <a:rPr lang="tr-TR" dirty="0" smtClean="0"/>
              <a:t>akranlarıyla, eğitim </a:t>
            </a:r>
            <a:r>
              <a:rPr lang="tr-TR" dirty="0"/>
              <a:t>gereksinimlerinin en üst düzeyde karşılanacağı eğitim ortamıdır</a:t>
            </a:r>
            <a:r>
              <a:rPr lang="tr-TR" dirty="0" smtClean="0"/>
              <a:t>.</a:t>
            </a:r>
          </a:p>
          <a:p>
            <a:r>
              <a:rPr lang="tr-TR" b="1" dirty="0" smtClean="0"/>
              <a:t>3 çeşit kaynaştırma:</a:t>
            </a:r>
          </a:p>
          <a:p>
            <a:r>
              <a:rPr lang="tr-TR" b="1" dirty="0" smtClean="0"/>
              <a:t>1- Tam zamanlı kaynaştırma:</a:t>
            </a:r>
          </a:p>
          <a:p>
            <a:r>
              <a:rPr lang="tr-TR" b="1" dirty="0" smtClean="0"/>
              <a:t>2-Yarı Zamanlı Kaynaştırma:</a:t>
            </a:r>
          </a:p>
          <a:p>
            <a:r>
              <a:rPr lang="tr-TR" dirty="0" smtClean="0"/>
              <a:t>3- Tersine Kaynaştırma:</a:t>
            </a:r>
            <a:endParaRPr lang="tr-TR" dirty="0"/>
          </a:p>
        </p:txBody>
      </p:sp>
      <p:pic>
        <p:nvPicPr>
          <p:cNvPr id="2051" name="Picture 3" descr="C:\Users\banu\Pictures\imagesCA8R0X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221089"/>
            <a:ext cx="309634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497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 </a:t>
            </a:r>
            <a:r>
              <a:rPr lang="tr-TR" b="1" dirty="0" smtClean="0"/>
              <a:t> </a:t>
            </a:r>
            <a:r>
              <a:rPr lang="tr-TR" dirty="0"/>
              <a:t>Özel eğitime ihtiyacı olan bireyler için zorunlu öğrenim: Özel eğitime ihtiyacı olan bireyler için </a:t>
            </a:r>
            <a:r>
              <a:rPr lang="tr-TR" b="1" dirty="0"/>
              <a:t>okul öncesi eğitim döneminde başlayıp ortaöğretim süresini de kapsayan</a:t>
            </a:r>
            <a:r>
              <a:rPr lang="tr-TR" dirty="0"/>
              <a:t> eğitim ve öğretim </a:t>
            </a:r>
            <a:r>
              <a:rPr lang="tr-TR" dirty="0" smtClean="0"/>
              <a:t>sürecidir.</a:t>
            </a:r>
            <a:endParaRPr lang="tr-TR" dirty="0"/>
          </a:p>
          <a:p>
            <a:pPr marL="0" indent="0">
              <a:buNone/>
            </a:pPr>
            <a:endParaRPr lang="tr-TR" dirty="0" smtClean="0"/>
          </a:p>
        </p:txBody>
      </p:sp>
    </p:spTree>
    <p:extLst>
      <p:ext uri="{BB962C8B-B14F-4D97-AF65-F5344CB8AC3E}">
        <p14:creationId xmlns:p14="http://schemas.microsoft.com/office/powerpoint/2010/main" val="3871035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anu\Pictures\imagesCA5Y06IB.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1752631"/>
            <a:ext cx="2736304" cy="20522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3.gstatic.com/images?q=tbn:ANd9GcT2xrWhYM5hf43B_4ZjBmudH5zg-0K-W7ylKiRWlVBtwED78B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182" y="1751174"/>
            <a:ext cx="2231218" cy="231385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banu\Pictures\imagesCAXQO2U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07" y="3933056"/>
            <a:ext cx="3775484" cy="26642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banu\Pictures\imagesCASFCB8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9823" y="233095"/>
            <a:ext cx="4672492" cy="159067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banu\Pictures\imagesCAK1JFC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5" y="4226395"/>
            <a:ext cx="3206407" cy="20776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banu\Pictures\otiz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4536" y="1769577"/>
            <a:ext cx="3374403" cy="240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835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noChangeAspect="1"/>
          </p:cNvGrpSpPr>
          <p:nvPr/>
        </p:nvGrpSpPr>
        <p:grpSpPr bwMode="auto">
          <a:xfrm>
            <a:off x="1669672" y="1389072"/>
            <a:ext cx="7474328" cy="3868931"/>
            <a:chOff x="2188" y="7093"/>
            <a:chExt cx="10988" cy="5460"/>
          </a:xfrm>
        </p:grpSpPr>
        <p:sp>
          <p:nvSpPr>
            <p:cNvPr id="5" name="AutoShape 13"/>
            <p:cNvSpPr>
              <a:spLocks noChangeAspect="1" noChangeArrowheads="1" noTextEdit="1"/>
            </p:cNvSpPr>
            <p:nvPr/>
          </p:nvSpPr>
          <p:spPr bwMode="auto">
            <a:xfrm>
              <a:off x="2188" y="7093"/>
              <a:ext cx="10988" cy="54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tr-TR" dirty="0">
                  <a:solidFill>
                    <a:srgbClr val="000000"/>
                  </a:solidFill>
                  <a:latin typeface="Arial" pitchFamily="34" charset="0"/>
                  <a:ea typeface="Times New Roman" pitchFamily="18" charset="0"/>
                  <a:cs typeface="Arial" pitchFamily="34" charset="0"/>
                </a:rPr>
                <a:t>→</a:t>
              </a:r>
              <a:endParaRPr lang="tr-TR" dirty="0"/>
            </a:p>
          </p:txBody>
        </p:sp>
        <p:sp>
          <p:nvSpPr>
            <p:cNvPr id="6" name="Rectangle 11"/>
            <p:cNvSpPr>
              <a:spLocks noChangeArrowheads="1"/>
            </p:cNvSpPr>
            <p:nvPr/>
          </p:nvSpPr>
          <p:spPr bwMode="auto">
            <a:xfrm>
              <a:off x="2198" y="7103"/>
              <a:ext cx="10978" cy="5450"/>
            </a:xfrm>
            <a:prstGeom prst="rect">
              <a:avLst/>
            </a:prstGeom>
            <a:noFill/>
            <a:ln>
              <a:noFill/>
            </a:ln>
            <a:effectLst/>
            <a:extLst>
              <a:ext uri="{909E8E84-426E-40DD-AFC4-6F175D3DCCD1}">
                <a14:hiddenFill xmlns:a14="http://schemas.microsoft.com/office/drawing/2010/main">
                  <a:solidFill>
                    <a:srgbClr val="C4709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square" lIns="60350" tIns="30175" rIns="60350" bIns="3017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2198" y="7195"/>
              <a:ext cx="1525" cy="816"/>
            </a:xfrm>
            <a:prstGeom prst="rect">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squar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3333CC"/>
                  </a:solidFill>
                  <a:effectLst/>
                  <a:latin typeface="Arial" pitchFamily="34" charset="0"/>
                  <a:ea typeface="Times New Roman" pitchFamily="18" charset="0"/>
                  <a:cs typeface="Verdana" pitchFamily="34" charset="0"/>
                </a:rPr>
                <a:t>FARKINA</a:t>
              </a:r>
              <a:endParaRPr kumimoji="0" lang="tr-TR"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1" i="0" u="none" strike="noStrike" cap="none" normalizeH="0" baseline="0" smtClean="0">
                  <a:ln>
                    <a:noFill/>
                  </a:ln>
                  <a:solidFill>
                    <a:srgbClr val="3333CC"/>
                  </a:solidFill>
                  <a:effectLst/>
                  <a:latin typeface="Arial" pitchFamily="34" charset="0"/>
                  <a:ea typeface="Times New Roman" pitchFamily="18" charset="0"/>
                  <a:cs typeface="Verdana" pitchFamily="34" charset="0"/>
                </a:rPr>
                <a:t>VARMA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9"/>
            <p:cNvSpPr>
              <a:spLocks noChangeArrowheads="1"/>
            </p:cNvSpPr>
            <p:nvPr/>
          </p:nvSpPr>
          <p:spPr bwMode="auto">
            <a:xfrm>
              <a:off x="4158" y="7103"/>
              <a:ext cx="1743" cy="816"/>
            </a:xfrm>
            <a:prstGeom prst="rect">
              <a:avLst/>
            </a:prstGeom>
            <a:solidFill>
              <a:srgbClr val="33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squar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smtClean="0">
                  <a:ln>
                    <a:noFill/>
                  </a:ln>
                  <a:solidFill>
                    <a:srgbClr val="4B4EB5"/>
                  </a:solidFill>
                  <a:effectLst/>
                  <a:latin typeface="Arial" pitchFamily="34" charset="0"/>
                  <a:ea typeface="Times New Roman" pitchFamily="18" charset="0"/>
                  <a:cs typeface="Verdana" pitchFamily="34" charset="0"/>
                </a:rPr>
                <a:t>HEKİME</a:t>
              </a:r>
              <a:endParaRPr kumimoji="0" lang="tr-TR"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900" b="1" i="0" u="none" strike="noStrike" cap="none" normalizeH="0" baseline="0" smtClean="0">
                  <a:ln>
                    <a:noFill/>
                  </a:ln>
                  <a:solidFill>
                    <a:srgbClr val="4B4EB5"/>
                  </a:solidFill>
                  <a:effectLst/>
                  <a:latin typeface="Arial" pitchFamily="34" charset="0"/>
                  <a:ea typeface="Times New Roman" pitchFamily="18" charset="0"/>
                  <a:cs typeface="Verdana" pitchFamily="34" charset="0"/>
                </a:rPr>
                <a:t>BAŞVURMA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6672" y="7093"/>
              <a:ext cx="1296" cy="1090"/>
            </a:xfrm>
            <a:prstGeom prst="rect">
              <a:avLst/>
            </a:prstGeom>
            <a:solidFill>
              <a:srgbClr val="99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squar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4B4EB5"/>
                  </a:solidFill>
                  <a:effectLst/>
                  <a:latin typeface="Arial" pitchFamily="34" charset="0"/>
                  <a:ea typeface="Times New Roman" pitchFamily="18" charset="0"/>
                  <a:cs typeface="Verdana" pitchFamily="34" charset="0"/>
                </a:rPr>
                <a:t>R.A.M</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2198" y="8410"/>
              <a:ext cx="2614" cy="1251"/>
            </a:xfrm>
            <a:prstGeom prst="rect">
              <a:avLst/>
            </a:prstGeom>
            <a:solidFill>
              <a:srgbClr val="CC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squar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800" b="1" dirty="0" smtClean="0">
                  <a:solidFill>
                    <a:srgbClr val="4B4EB5"/>
                  </a:solidFill>
                  <a:latin typeface="Arial" pitchFamily="34" charset="0"/>
                  <a:ea typeface="Times New Roman" pitchFamily="18" charset="0"/>
                  <a:cs typeface="Arial Black" pitchFamily="34" charset="0"/>
                </a:rPr>
                <a:t>OKULDA: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EĞİİTSEL</a:t>
              </a:r>
              <a:r>
                <a:rPr kumimoji="0" lang="tr-TR" sz="800" b="1" i="0" u="none" strike="noStrike" cap="none" normalizeH="0" dirty="0" smtClean="0">
                  <a:ln>
                    <a:noFill/>
                  </a:ln>
                  <a:solidFill>
                    <a:srgbClr val="4B4EB5"/>
                  </a:solidFill>
                  <a:effectLst/>
                  <a:latin typeface="Arial" pitchFamily="34" charset="0"/>
                  <a:ea typeface="Times New Roman" pitchFamily="18" charset="0"/>
                  <a:cs typeface="Arial Black" pitchFamily="34" charset="0"/>
                </a:rPr>
                <a:t> DEĞERLENDİRME İSTEĞİ ÖNCESİ FORMU HAZIRLANIYOR, RAM RANDEVUSU ALINIYOR</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6"/>
            <p:cNvSpPr>
              <a:spLocks noChangeArrowheads="1"/>
            </p:cNvSpPr>
            <p:nvPr/>
          </p:nvSpPr>
          <p:spPr bwMode="auto">
            <a:xfrm>
              <a:off x="6487" y="8439"/>
              <a:ext cx="1882" cy="1361"/>
            </a:xfrm>
            <a:prstGeom prst="rect">
              <a:avLst/>
            </a:prstGeom>
            <a:solidFill>
              <a:srgbClr val="FF66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non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ÖZEL EĞİTİM </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HİZMETLERİ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KURULU</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8602" y="8410"/>
              <a:ext cx="2191" cy="1542"/>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non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EĞİTİM</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ORTAMINA </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YERLEŞTİRME</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4"/>
            <p:cNvSpPr>
              <a:spLocks noChangeArrowheads="1"/>
            </p:cNvSpPr>
            <p:nvPr/>
          </p:nvSpPr>
          <p:spPr bwMode="auto">
            <a:xfrm>
              <a:off x="8297" y="10588"/>
              <a:ext cx="1972" cy="1816"/>
            </a:xfrm>
            <a:prstGeom prst="rect">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non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BİREYSEL</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EĞİTİM</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PROGRAMI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GEİŞTİRME</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BİRİMİ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Line 3"/>
            <p:cNvSpPr>
              <a:spLocks noChangeShapeType="1"/>
            </p:cNvSpPr>
            <p:nvPr/>
          </p:nvSpPr>
          <p:spPr bwMode="auto">
            <a:xfrm>
              <a:off x="3723" y="9717"/>
              <a:ext cx="0" cy="21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Line 2"/>
            <p:cNvSpPr>
              <a:spLocks noChangeShapeType="1"/>
            </p:cNvSpPr>
            <p:nvPr/>
          </p:nvSpPr>
          <p:spPr bwMode="auto">
            <a:xfrm>
              <a:off x="9319" y="10045"/>
              <a:ext cx="0" cy="4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16" name="Rectangle 14"/>
          <p:cNvSpPr>
            <a:spLocks noChangeArrowheads="1"/>
          </p:cNvSpPr>
          <p:nvPr/>
        </p:nvSpPr>
        <p:spPr bwMode="auto">
          <a:xfrm>
            <a:off x="6059858" y="1389073"/>
            <a:ext cx="1023937" cy="697260"/>
          </a:xfrm>
          <a:prstGeom prst="rect">
            <a:avLst/>
          </a:prstGeom>
          <a:solidFill>
            <a:srgbClr val="FF00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squar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smtClean="0">
                <a:ln>
                  <a:noFill/>
                </a:ln>
                <a:solidFill>
                  <a:srgbClr val="4B4EB5"/>
                </a:solidFill>
                <a:effectLst/>
                <a:latin typeface="Arial" pitchFamily="34" charset="0"/>
                <a:ea typeface="Times New Roman" pitchFamily="18" charset="0"/>
                <a:cs typeface="Verdana" pitchFamily="34" charset="0"/>
              </a:rPr>
              <a:t>TIBBİ </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1" i="0" u="none" strike="noStrike" cap="none" normalizeH="0" baseline="0" dirty="0" smtClean="0">
                <a:ln>
                  <a:noFill/>
                </a:ln>
                <a:solidFill>
                  <a:srgbClr val="4B4EB5"/>
                </a:solidFill>
                <a:effectLst/>
                <a:latin typeface="Arial" pitchFamily="34" charset="0"/>
                <a:ea typeface="Times New Roman" pitchFamily="18" charset="0"/>
                <a:cs typeface="Verdana" pitchFamily="34" charset="0"/>
              </a:rPr>
              <a:t>REHABİLİ-TASYON MERKEZİ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8"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Rectangle 17"/>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tr-TR" sz="2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tr-TR"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tr-TR"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6"/>
          <p:cNvSpPr>
            <a:spLocks noChangeArrowheads="1"/>
          </p:cNvSpPr>
          <p:nvPr/>
        </p:nvSpPr>
        <p:spPr bwMode="auto">
          <a:xfrm>
            <a:off x="0" y="447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 name="Düz Ok Bağlayıcısı 21"/>
          <p:cNvCxnSpPr/>
          <p:nvPr/>
        </p:nvCxnSpPr>
        <p:spPr>
          <a:xfrm>
            <a:off x="2713819" y="1850368"/>
            <a:ext cx="2869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a:off x="4275440" y="1824394"/>
            <a:ext cx="40144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a:off x="5552721" y="1871936"/>
            <a:ext cx="54490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Düz Ok Bağlayıcısı 2"/>
          <p:cNvCxnSpPr/>
          <p:nvPr/>
        </p:nvCxnSpPr>
        <p:spPr>
          <a:xfrm>
            <a:off x="4824536" y="3068960"/>
            <a:ext cx="1299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p:nvPr/>
        </p:nvCxnSpPr>
        <p:spPr>
          <a:xfrm>
            <a:off x="1989011" y="223655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Düz Ok Bağlayıcısı 26"/>
          <p:cNvCxnSpPr/>
          <p:nvPr/>
        </p:nvCxnSpPr>
        <p:spPr>
          <a:xfrm>
            <a:off x="2209658" y="2060112"/>
            <a:ext cx="0" cy="2827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8"/>
          <p:cNvSpPr>
            <a:spLocks noChangeArrowheads="1"/>
          </p:cNvSpPr>
          <p:nvPr/>
        </p:nvSpPr>
        <p:spPr bwMode="auto">
          <a:xfrm>
            <a:off x="3585756" y="2430788"/>
            <a:ext cx="881573" cy="772369"/>
          </a:xfrm>
          <a:prstGeom prst="rect">
            <a:avLst/>
          </a:prstGeom>
          <a:solidFill>
            <a:srgbClr val="99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squar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4B4EB5"/>
                </a:solidFill>
                <a:effectLst/>
                <a:latin typeface="Arial" pitchFamily="34" charset="0"/>
                <a:ea typeface="Times New Roman" pitchFamily="18" charset="0"/>
                <a:cs typeface="Verdana" pitchFamily="34" charset="0"/>
              </a:rPr>
              <a:t>R.A.M</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Düz Ok Bağlayıcısı 20"/>
          <p:cNvCxnSpPr>
            <a:stCxn id="10" idx="3"/>
            <a:endCxn id="28" idx="1"/>
          </p:cNvCxnSpPr>
          <p:nvPr/>
        </p:nvCxnSpPr>
        <p:spPr>
          <a:xfrm>
            <a:off x="3454586" y="2765519"/>
            <a:ext cx="131170" cy="51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Düz Ok Bağlayıcısı 28"/>
          <p:cNvCxnSpPr>
            <a:stCxn id="28" idx="3"/>
            <a:endCxn id="11" idx="1"/>
          </p:cNvCxnSpPr>
          <p:nvPr/>
        </p:nvCxnSpPr>
        <p:spPr>
          <a:xfrm>
            <a:off x="4467329" y="2816973"/>
            <a:ext cx="126636" cy="80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Düz Ok Bağlayıcısı 30"/>
          <p:cNvCxnSpPr/>
          <p:nvPr/>
        </p:nvCxnSpPr>
        <p:spPr>
          <a:xfrm>
            <a:off x="5874151" y="2751166"/>
            <a:ext cx="158493" cy="435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64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Tanılama sürecinin başlayabilmesi için yapılması gerekenler</a:t>
            </a:r>
            <a:r>
              <a:rPr lang="tr-TR" dirty="0" smtClean="0"/>
              <a:t>:</a:t>
            </a:r>
            <a:br>
              <a:rPr lang="tr-TR" dirty="0" smtClean="0"/>
            </a:br>
            <a:endParaRPr lang="tr-TR" b="1" dirty="0"/>
          </a:p>
        </p:txBody>
      </p:sp>
      <p:sp>
        <p:nvSpPr>
          <p:cNvPr id="3" name="İçerik Yer Tutucusu 2"/>
          <p:cNvSpPr>
            <a:spLocks noGrp="1"/>
          </p:cNvSpPr>
          <p:nvPr>
            <p:ph sz="quarter" idx="1"/>
          </p:nvPr>
        </p:nvSpPr>
        <p:spPr/>
        <p:txBody>
          <a:bodyPr/>
          <a:lstStyle/>
          <a:p>
            <a:r>
              <a:rPr lang="tr-TR" b="1" dirty="0"/>
              <a:t>Tanılama süreci</a:t>
            </a:r>
          </a:p>
          <a:p>
            <a:endParaRPr lang="tr-TR" dirty="0"/>
          </a:p>
        </p:txBody>
      </p:sp>
      <p:sp>
        <p:nvSpPr>
          <p:cNvPr id="4" name="Dikdörtgen 3"/>
          <p:cNvSpPr/>
          <p:nvPr/>
        </p:nvSpPr>
        <p:spPr>
          <a:xfrm>
            <a:off x="539552" y="1988840"/>
            <a:ext cx="7560840" cy="3170099"/>
          </a:xfrm>
          <a:prstGeom prst="rect">
            <a:avLst/>
          </a:prstGeom>
        </p:spPr>
        <p:txBody>
          <a:bodyPr wrap="square">
            <a:spAutoFit/>
          </a:bodyPr>
          <a:lstStyle/>
          <a:p>
            <a:r>
              <a:rPr lang="tr-TR" sz="2000" b="1" dirty="0"/>
              <a:t>Eğitsel değerlendirme ve tanılama için gerekli belgeler</a:t>
            </a:r>
            <a:endParaRPr lang="tr-TR" sz="2000" dirty="0"/>
          </a:p>
          <a:p>
            <a:r>
              <a:rPr lang="tr-TR" sz="2000" b="1" dirty="0"/>
              <a:t>	MADDE 9 –</a:t>
            </a:r>
            <a:r>
              <a:rPr lang="tr-TR" sz="2000" dirty="0"/>
              <a:t> (1) Eğitsel değerlendirme ve tanılamaya alınacak bireyler için aşağıdaki belgeler istenir:</a:t>
            </a:r>
          </a:p>
          <a:p>
            <a:r>
              <a:rPr lang="tr-TR" sz="2000" dirty="0"/>
              <a:t>	“a) </a:t>
            </a:r>
            <a:r>
              <a:rPr lang="tr-TR" sz="2000" b="1" dirty="0"/>
              <a:t>(Değişik: 31.7.2009/27305 RG) </a:t>
            </a:r>
            <a:r>
              <a:rPr lang="tr-TR" sz="2000" dirty="0"/>
              <a:t>Bireyin, velisinin ya da resmî okul ve kurum yönetiminin yazılı başvurusu”</a:t>
            </a:r>
          </a:p>
          <a:p>
            <a:r>
              <a:rPr lang="tr-TR" sz="2000" dirty="0"/>
              <a:t>	b) Okula/kuruma kayıtlı öğrenciler için bireysel gelişim raporu</a:t>
            </a:r>
            <a:r>
              <a:rPr lang="tr-TR" sz="2000" b="1" dirty="0" smtClean="0"/>
              <a:t>.(Eğitsel değerlendirme isteği Formu</a:t>
            </a:r>
            <a:r>
              <a:rPr lang="tr-TR" sz="2000" dirty="0" smtClean="0"/>
              <a:t>)</a:t>
            </a:r>
            <a:endParaRPr lang="tr-TR" sz="2000" dirty="0"/>
          </a:p>
          <a:p>
            <a:r>
              <a:rPr lang="tr-TR" sz="2000" dirty="0"/>
              <a:t>	“ç) </a:t>
            </a:r>
            <a:r>
              <a:rPr lang="tr-TR" sz="2000" b="1" dirty="0"/>
              <a:t>(Değişik: 31.7.2009/27305 RG) </a:t>
            </a:r>
            <a:r>
              <a:rPr lang="tr-TR" sz="2000" dirty="0"/>
              <a:t>Destek eğitim amaçlı müracaatlarda tıbbi tanılaması ile ilgili </a:t>
            </a:r>
            <a:r>
              <a:rPr lang="tr-TR" sz="2000" b="1" dirty="0"/>
              <a:t>özürlü sağlık kurulu raporu.”</a:t>
            </a:r>
          </a:p>
        </p:txBody>
      </p:sp>
    </p:spTree>
    <p:extLst>
      <p:ext uri="{BB962C8B-B14F-4D97-AF65-F5344CB8AC3E}">
        <p14:creationId xmlns:p14="http://schemas.microsoft.com/office/powerpoint/2010/main" val="3470807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634082"/>
          </a:xfrm>
        </p:spPr>
        <p:txBody>
          <a:bodyPr>
            <a:normAutofit fontScale="90000"/>
          </a:bodyPr>
          <a:lstStyle/>
          <a:p>
            <a:pPr algn="ctr"/>
            <a:r>
              <a:rPr lang="tr-TR" b="1" dirty="0"/>
              <a:t>Yerleştirme </a:t>
            </a:r>
            <a:br>
              <a:rPr lang="tr-TR" b="1" dirty="0"/>
            </a:br>
            <a:endParaRPr lang="tr-TR" b="1" dirty="0"/>
          </a:p>
        </p:txBody>
      </p:sp>
      <p:sp>
        <p:nvSpPr>
          <p:cNvPr id="3" name="İçerik Yer Tutucusu 2"/>
          <p:cNvSpPr>
            <a:spLocks noGrp="1"/>
          </p:cNvSpPr>
          <p:nvPr>
            <p:ph sz="quarter" idx="1"/>
          </p:nvPr>
        </p:nvSpPr>
        <p:spPr>
          <a:xfrm>
            <a:off x="457200" y="836712"/>
            <a:ext cx="7467600" cy="5637240"/>
          </a:xfrm>
        </p:spPr>
        <p:txBody>
          <a:bodyPr>
            <a:normAutofit fontScale="55000" lnSpcReduction="20000"/>
          </a:bodyPr>
          <a:lstStyle/>
          <a:p>
            <a:r>
              <a:rPr lang="tr-TR" sz="2500" b="1" dirty="0"/>
              <a:t>	MADDE 12 –</a:t>
            </a:r>
            <a:r>
              <a:rPr lang="tr-TR" sz="2500" dirty="0"/>
              <a:t> (1) </a:t>
            </a:r>
            <a:r>
              <a:rPr lang="tr-TR" sz="2500" dirty="0" smtClean="0"/>
              <a:t>Özel </a:t>
            </a:r>
            <a:r>
              <a:rPr lang="tr-TR" sz="2500" dirty="0"/>
              <a:t>eğitim hizmetleri kurulu, özel eğitim değerlendirme kurul raporu doğrultusunda özel eğitime ihtiyacı olan bireyi uygun resmî okul veya kuruma yerleştirir. Bu kurul, Özel Eğitim Değerlendirme Kurulunun yönlendirme raporu ve velinin isteği doğrultusunda özel okullarda öğrenimlerini sürdüren öğrencinin, bulunduğu okulda kaynaştırma yoluyla eğitime devam etmesi için de karar alabilir.”</a:t>
            </a:r>
          </a:p>
          <a:p>
            <a:r>
              <a:rPr lang="tr-TR" sz="2500" dirty="0"/>
              <a:t>	(2) Bireylerin uygun eğitim ortamına yerleştirilmesinde aşağıdaki hususlar dikkate alınır:</a:t>
            </a:r>
          </a:p>
          <a:p>
            <a:r>
              <a:rPr lang="tr-TR" sz="2500" dirty="0"/>
              <a:t>	a)</a:t>
            </a:r>
            <a:r>
              <a:rPr lang="tr-TR" sz="2500" b="1" dirty="0"/>
              <a:t> </a:t>
            </a:r>
            <a:r>
              <a:rPr lang="tr-TR" sz="2500" dirty="0"/>
              <a:t>Özel eğitime ihtiyacı olan bireylerin öncelikle yetersizliği olmayan akranlarının devam ettiği sınıf olmak üzere, özel eğitim sınıfı, gündüzlü özel eğitim okulu/kurumu, yatılı özel eğitim okulu/kurumu gibi en az sınırlandırılmış ortamdan en çok sınırlandırılmış ortamda eğitimlerini sürdürmelerini sağlayacak şekilde yerleştirilmelerine dikkat edilir.</a:t>
            </a:r>
          </a:p>
          <a:p>
            <a:r>
              <a:rPr lang="tr-TR" sz="2500" dirty="0"/>
              <a:t>	b) Yerleştirme, bireylerin yetersizlik türü ve derecesi, tüm gelişim ve akademik disiplin alanlarındaki performansı, eğitim ihtiyaçları ile ilgi ve istekleri doğrultusunda yapılır.</a:t>
            </a:r>
          </a:p>
          <a:p>
            <a:r>
              <a:rPr lang="tr-TR" sz="2500" dirty="0"/>
              <a:t>	c) Yerleştirmede, bireyin yerleştirileceği okulun veya kurumun personel durumu, öğrenci mevcudu ve eğitim ortamı göz önünde bulundurulur.</a:t>
            </a:r>
          </a:p>
          <a:p>
            <a:r>
              <a:rPr lang="tr-TR" sz="2500" dirty="0"/>
              <a:t>	ç) Yerleştirme kararında</a:t>
            </a:r>
            <a:r>
              <a:rPr lang="tr-TR" sz="2500" b="1" dirty="0"/>
              <a:t> velinin </a:t>
            </a:r>
            <a:r>
              <a:rPr lang="tr-TR" sz="2500" dirty="0"/>
              <a:t>yazılı görüşü dikkate alınır.</a:t>
            </a:r>
          </a:p>
          <a:p>
            <a:r>
              <a:rPr lang="tr-TR" sz="2500" dirty="0"/>
              <a:t>	d) Birey, </a:t>
            </a:r>
            <a:r>
              <a:rPr lang="tr-TR" sz="2500" b="1" dirty="0"/>
              <a:t>ikamet adresine göre mümkün olan en yakın</a:t>
            </a:r>
            <a:r>
              <a:rPr lang="tr-TR" sz="2500" dirty="0"/>
              <a:t> okul veya kuruma yerleştirilir.</a:t>
            </a:r>
          </a:p>
          <a:p>
            <a:r>
              <a:rPr lang="tr-TR" sz="2500" dirty="0"/>
              <a:t>	e) Yerleştirme kararına; bireyin velisi karar tarihinden itibaren, yerleştirme kararı verilen okul veya kurumdaki rehberlik ve psikolojik danışma hizmetleri yürütme komisyonu ise kayıt tarihinden itibaren </a:t>
            </a:r>
            <a:r>
              <a:rPr lang="tr-TR" sz="2500" b="1" dirty="0"/>
              <a:t>70 iş günü </a:t>
            </a:r>
            <a:r>
              <a:rPr lang="tr-TR" sz="2500" dirty="0"/>
              <a:t>içinde itiraz edebilir.</a:t>
            </a:r>
          </a:p>
          <a:p>
            <a:r>
              <a:rPr lang="tr-TR" sz="2500" dirty="0"/>
              <a:t>	f) </a:t>
            </a:r>
            <a:r>
              <a:rPr lang="tr-TR" sz="2500" b="1" dirty="0"/>
              <a:t>Eğitimin her aşamasında, bireyin gelişimi ve eğitim performansı doğrultusunda durumuna uygun yeni bir okula veya kuruma yerleştirmesi kararı alınır. </a:t>
            </a:r>
          </a:p>
          <a:p>
            <a:endParaRPr lang="tr-TR" b="1" dirty="0"/>
          </a:p>
        </p:txBody>
      </p:sp>
    </p:spTree>
    <p:extLst>
      <p:ext uri="{BB962C8B-B14F-4D97-AF65-F5344CB8AC3E}">
        <p14:creationId xmlns:p14="http://schemas.microsoft.com/office/powerpoint/2010/main" val="3233141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Kaynaştırma yoluyla eğitim</a:t>
            </a:r>
            <a:r>
              <a:rPr lang="tr-TR" dirty="0"/>
              <a:t/>
            </a:r>
            <a:br>
              <a:rPr lang="tr-TR" dirty="0"/>
            </a:br>
            <a:r>
              <a:rPr lang="tr-TR" b="1" dirty="0"/>
              <a:t>	MADDE 23 </a:t>
            </a:r>
            <a:endParaRPr lang="tr-TR" dirty="0"/>
          </a:p>
        </p:txBody>
      </p:sp>
      <p:sp>
        <p:nvSpPr>
          <p:cNvPr id="3" name="İçerik Yer Tutucusu 2"/>
          <p:cNvSpPr>
            <a:spLocks noGrp="1"/>
          </p:cNvSpPr>
          <p:nvPr>
            <p:ph sz="quarter" idx="1"/>
          </p:nvPr>
        </p:nvSpPr>
        <p:spPr>
          <a:xfrm>
            <a:off x="395536" y="1412776"/>
            <a:ext cx="7529264" cy="5061176"/>
          </a:xfrm>
        </p:spPr>
        <p:txBody>
          <a:bodyPr>
            <a:normAutofit/>
          </a:bodyPr>
          <a:lstStyle/>
          <a:p>
            <a:r>
              <a:rPr lang="tr-TR" sz="1900" dirty="0" smtClean="0"/>
              <a:t>ç</a:t>
            </a:r>
            <a:r>
              <a:rPr lang="tr-TR" sz="1900" dirty="0"/>
              <a:t>) Kaynaştırma yoluyla eğitimlerine devam eden öğrenciler, yetersizliği olmayan akranlarıyla aynı sınıfta eğitim görmeleri hâlinde kayıtlı bulundukları okulda uygulanan eğitim programını; özel eğitim sınıflarında ise sınıfın türüne göre bu Yönetmeliğin 26 </a:t>
            </a:r>
            <a:r>
              <a:rPr lang="tr-TR" sz="1900" dirty="0" err="1"/>
              <a:t>ncı</a:t>
            </a:r>
            <a:r>
              <a:rPr lang="tr-TR" sz="1900" dirty="0"/>
              <a:t> ve 27 </a:t>
            </a:r>
            <a:r>
              <a:rPr lang="tr-TR" sz="1900" dirty="0" err="1"/>
              <a:t>nci</a:t>
            </a:r>
            <a:r>
              <a:rPr lang="tr-TR" sz="1900" dirty="0"/>
              <a:t> maddelerinde belirtilen eğitim programını takip ederler. Öğrencilerin takip ettikleri programlar temel alınarak eğitim performansı ve ihtiyaçları doğrultusunda </a:t>
            </a:r>
            <a:r>
              <a:rPr lang="tr-TR" sz="1900" b="1" dirty="0"/>
              <a:t>BEP hazırlanır</a:t>
            </a:r>
            <a:r>
              <a:rPr lang="tr-TR" sz="1900" dirty="0"/>
              <a:t>. </a:t>
            </a:r>
          </a:p>
          <a:p>
            <a:r>
              <a:rPr lang="tr-TR" sz="1900" dirty="0"/>
              <a:t>	ğ) Kaynaştırma yoluyla eğitimlerine devam eden bireylerin bulunduğu sınıflarda sınıf mevcutları; </a:t>
            </a:r>
            <a:r>
              <a:rPr lang="tr-TR" sz="1900" b="1" dirty="0"/>
              <a:t>okul öncesi eğitim kurumlarında özel eğitime ihtiyacı olan iki bireyin bulunduğu sınıflarda 10, bir bireyin bulunduğu sınıflarda 20 öğrenciyi geçmeyecek şekilde düzenlenir.</a:t>
            </a:r>
            <a:r>
              <a:rPr lang="tr-TR" sz="1900" dirty="0"/>
              <a:t> Diğer kademelerdeki eğitim kurumlarında ise sınıf mevcutları; özel eğitime ihtiyacı olan iki bireyin bulunduğu sınıflarda 25, bir bireyin bulunduğu sınıflarda 35 öğrenciyi geçmeyecek şekilde düzenlenir.</a:t>
            </a:r>
          </a:p>
          <a:p>
            <a:endParaRPr lang="tr-TR" dirty="0"/>
          </a:p>
        </p:txBody>
      </p:sp>
    </p:spTree>
    <p:extLst>
      <p:ext uri="{BB962C8B-B14F-4D97-AF65-F5344CB8AC3E}">
        <p14:creationId xmlns:p14="http://schemas.microsoft.com/office/powerpoint/2010/main" val="2952819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400" b="1" dirty="0" smtClean="0"/>
              <a:t>ÖZEL EĞİTİM HİZMETLERİ KURUL RAPORU</a:t>
            </a:r>
            <a:endParaRPr lang="tr-TR" sz="2400" b="1" dirty="0"/>
          </a:p>
        </p:txBody>
      </p:sp>
      <p:sp>
        <p:nvSpPr>
          <p:cNvPr id="3" name="İçerik Yer Tutucusu 2"/>
          <p:cNvSpPr>
            <a:spLocks noGrp="1"/>
          </p:cNvSpPr>
          <p:nvPr>
            <p:ph sz="quarter" idx="1"/>
          </p:nvPr>
        </p:nvSpPr>
        <p:spPr/>
        <p:txBody>
          <a:bodyPr/>
          <a:lstStyle/>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321017" cy="46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4372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373</TotalTime>
  <Words>328</Words>
  <Application>Microsoft Office PowerPoint</Application>
  <PresentationFormat>Ekran Gösterisi (4:3)</PresentationFormat>
  <Paragraphs>82</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Cumba</vt:lpstr>
      <vt:lpstr>Kaynaştırma ve bep bilgilendirme toplantısı</vt:lpstr>
      <vt:lpstr>Kaynaştırma çeşitleri</vt:lpstr>
      <vt:lpstr>PowerPoint Sunusu</vt:lpstr>
      <vt:lpstr>PowerPoint Sunusu</vt:lpstr>
      <vt:lpstr>PowerPoint Sunusu</vt:lpstr>
      <vt:lpstr>Tanılama sürecinin başlayabilmesi için yapılması gerekenler: </vt:lpstr>
      <vt:lpstr>Yerleştirme  </vt:lpstr>
      <vt:lpstr>Kaynaştırma yoluyla eğitim  MADDE 23 </vt:lpstr>
      <vt:lpstr>ÖZEL EĞİTİM HİZMETLERİ KURUL RAPORU</vt:lpstr>
      <vt:lpstr>PowerPoint Sunusu</vt:lpstr>
      <vt:lpstr>Özel eğitim ve değerlendirme kurulu  destek eğitim raporu</vt:lpstr>
      <vt:lpstr>Tanılanmış öğrenciden sonra yapacaklarımız:</vt:lpstr>
      <vt:lpstr>BEP NE DEĞİLDİR ?   Bireysel çalışma kâğıtları değildir.   Yalnızca öğretmeni ilgilendiren bir çalışma programı değildir.   Sınıfta problem olarak görülen öğrenciden kurtulma aracı değildir.    Bireyi özel olarak etiketleyen bir karar dosyası değildir.   Öğrencinin yalnız akademik performansıyla ilgilenen bir gelişim yada  kayıt tablosu değildir.   Öğretmene ve aileye ek yükler getiren bir ekonomi programı değildir    Öğrenciye yapabildiklerinden daha fazla ödev-çalışmayı zorunlu hale getiren bir ev ödevi-çalışma programı değildir. </vt:lpstr>
      <vt:lpstr>BEP’İN YARARLARI    *Bireye uygun eğitim hizmetlerinin sunulması, *Bireye uygun ve gerçekçi amaçların belirlenmesi, Bu amaçlarının karşılanıp karşılanmadığını ortaya koymak olarak sıralanabilir.    *Ayrıca, BEP’ in yararları, ebeveyn, çocuk, öğretmen ve toplum açısından da sıralanabilir.  </vt:lpstr>
      <vt:lpstr>BEP NASIL HAZIRLANIR?   BEP Süreci 7 Temel Aşamadan Oluşur: 1-Bireyselleştirilmiş eğitim programını hazırlayacak  ekibin oluşturulması, 2-Çocuğun eğitsel performans düzeyinin belirlenmesi 3-Uygun eğitim ortamları ve bu ortamlarda sunulacak  destek hizmetlerin belirlenmesi 4-Bireyselleştirilmiş öğretim programının hazırlanması </vt:lpstr>
      <vt:lpstr>5- Uzun ve kısa dönemli amaçların belirlenmesi 6-Uygun öğretim materyalleri ve öğretim  yöntemlerinin belirlenmesi 7-BEP’ in uygulanması, izlenmesi ve değerlendirilmesi  için sorumluların belirlenerek zaman çizelgesinin hazırlanması ve değerlendirme biçimine karar verilmesi.  Aile onayı.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Kaynaştırma ve bep bilgilendirme toplantısı</dc:title>
  <dc:creator>banu</dc:creator>
  <cp:lastModifiedBy>REHBERLIK</cp:lastModifiedBy>
  <cp:revision>37</cp:revision>
  <cp:lastPrinted>2015-02-26T10:35:15Z</cp:lastPrinted>
  <dcterms:created xsi:type="dcterms:W3CDTF">2013-03-14T06:42:40Z</dcterms:created>
  <dcterms:modified xsi:type="dcterms:W3CDTF">2015-02-26T10:47:08Z</dcterms:modified>
</cp:coreProperties>
</file>